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46"/>
  </p:notesMasterIdLst>
  <p:sldIdLst>
    <p:sldId id="256" r:id="rId2"/>
    <p:sldId id="258" r:id="rId3"/>
    <p:sldId id="259" r:id="rId4"/>
    <p:sldId id="261" r:id="rId5"/>
    <p:sldId id="262" r:id="rId6"/>
    <p:sldId id="263" r:id="rId7"/>
    <p:sldId id="264" r:id="rId8"/>
    <p:sldId id="265" r:id="rId9"/>
    <p:sldId id="266" r:id="rId10"/>
    <p:sldId id="267" r:id="rId11"/>
    <p:sldId id="273" r:id="rId12"/>
    <p:sldId id="271" r:id="rId13"/>
    <p:sldId id="279" r:id="rId14"/>
    <p:sldId id="308" r:id="rId15"/>
    <p:sldId id="309" r:id="rId16"/>
    <p:sldId id="310" r:id="rId17"/>
    <p:sldId id="311" r:id="rId18"/>
    <p:sldId id="272" r:id="rId19"/>
    <p:sldId id="280" r:id="rId20"/>
    <p:sldId id="275" r:id="rId21"/>
    <p:sldId id="276" r:id="rId22"/>
    <p:sldId id="277" r:id="rId23"/>
    <p:sldId id="278" r:id="rId24"/>
    <p:sldId id="304" r:id="rId25"/>
    <p:sldId id="305" r:id="rId26"/>
    <p:sldId id="306" r:id="rId27"/>
    <p:sldId id="307" r:id="rId28"/>
    <p:sldId id="303" r:id="rId29"/>
    <p:sldId id="286" r:id="rId30"/>
    <p:sldId id="287" r:id="rId31"/>
    <p:sldId id="288" r:id="rId32"/>
    <p:sldId id="289" r:id="rId33"/>
    <p:sldId id="290" r:id="rId34"/>
    <p:sldId id="295" r:id="rId35"/>
    <p:sldId id="298" r:id="rId36"/>
    <p:sldId id="300" r:id="rId37"/>
    <p:sldId id="301" r:id="rId38"/>
    <p:sldId id="299" r:id="rId39"/>
    <p:sldId id="302" r:id="rId40"/>
    <p:sldId id="269" r:id="rId41"/>
    <p:sldId id="282" r:id="rId42"/>
    <p:sldId id="283" r:id="rId43"/>
    <p:sldId id="284" r:id="rId44"/>
    <p:sldId id="285" r:id="rId45"/>
  </p:sldIdLst>
  <p:sldSz cx="9144000" cy="6858000" type="screen4x3"/>
  <p:notesSz cx="6858000" cy="9144000"/>
  <p:defaultTextStyle>
    <a:defPPr>
      <a:defRPr lang="nb-N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CC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07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nb-NO"/>
          </a:p>
        </p:txBody>
      </p:sp>
      <p:sp>
        <p:nvSpPr>
          <p:cNvPr id="143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nb-NO"/>
          </a:p>
        </p:txBody>
      </p:sp>
      <p:sp>
        <p:nvSpPr>
          <p:cNvPr id="4710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b-NO" noProof="0" smtClean="0"/>
              <a:t>Click to edit Master text styles</a:t>
            </a:r>
          </a:p>
          <a:p>
            <a:pPr lvl="1"/>
            <a:r>
              <a:rPr lang="nb-NO" noProof="0" smtClean="0"/>
              <a:t>Second level</a:t>
            </a:r>
          </a:p>
          <a:p>
            <a:pPr lvl="2"/>
            <a:r>
              <a:rPr lang="nb-NO" noProof="0" smtClean="0"/>
              <a:t>Third level</a:t>
            </a:r>
          </a:p>
          <a:p>
            <a:pPr lvl="3"/>
            <a:r>
              <a:rPr lang="nb-NO" noProof="0" smtClean="0"/>
              <a:t>Fourth level</a:t>
            </a:r>
          </a:p>
          <a:p>
            <a:pPr lvl="4"/>
            <a:r>
              <a:rPr lang="nb-NO" noProof="0" smtClean="0"/>
              <a:t>Fifth level</a:t>
            </a:r>
          </a:p>
        </p:txBody>
      </p:sp>
      <p:sp>
        <p:nvSpPr>
          <p:cNvPr id="143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nb-NO"/>
          </a:p>
        </p:txBody>
      </p:sp>
      <p:sp>
        <p:nvSpPr>
          <p:cNvPr id="143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73EC6A3E-BD0D-4711-989E-4F34DFE180FF}" type="slidenum">
              <a:rPr lang="nb-NO"/>
              <a:pPr>
                <a:defRPr/>
              </a:pPr>
              <a:t>‹#›</a:t>
            </a:fld>
            <a:endParaRPr lang="nb-NO"/>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536A2B9-98F4-4F81-B2E1-BCD6A2A28187}" type="slidenum">
              <a:rPr lang="nb-NO"/>
              <a:pPr/>
              <a:t>2</a:t>
            </a:fld>
            <a:endParaRPr lang="nb-NO"/>
          </a:p>
        </p:txBody>
      </p:sp>
      <p:sp>
        <p:nvSpPr>
          <p:cNvPr id="48131" name="Rectangle 2"/>
          <p:cNvSpPr>
            <a:spLocks noRot="1" noChangeArrowheads="1" noTextEdit="1"/>
          </p:cNvSpPr>
          <p:nvPr>
            <p:ph type="sldImg"/>
          </p:nvPr>
        </p:nvSpPr>
        <p:spPr>
          <a:xfrm>
            <a:off x="1152525" y="695325"/>
            <a:ext cx="4552950" cy="3414713"/>
          </a:xfrm>
          <a:ln/>
        </p:spPr>
      </p:sp>
      <p:sp>
        <p:nvSpPr>
          <p:cNvPr id="48132" name="Rectangle 3"/>
          <p:cNvSpPr>
            <a:spLocks noGrp="1" noChangeArrowheads="1"/>
          </p:cNvSpPr>
          <p:nvPr>
            <p:ph type="body" idx="1"/>
          </p:nvPr>
        </p:nvSpPr>
        <p:spPr>
          <a:xfrm>
            <a:off x="912813" y="4344988"/>
            <a:ext cx="5030787" cy="4113212"/>
          </a:xfrm>
          <a:noFill/>
          <a:ln/>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A4AE2DB8-1326-435B-A4A7-D8547048A71C}" type="slidenum">
              <a:rPr lang="nb-NO"/>
              <a:pPr/>
              <a:t>31</a:t>
            </a:fld>
            <a:endParaRPr lang="nb-NO"/>
          </a:p>
        </p:txBody>
      </p:sp>
      <p:sp>
        <p:nvSpPr>
          <p:cNvPr id="57347" name="Rectangle 2"/>
          <p:cNvSpPr>
            <a:spLocks noRo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305F6B61-055A-4AEE-9C10-5DCBE12373AC}" type="slidenum">
              <a:rPr lang="nb-NO"/>
              <a:pPr/>
              <a:t>40</a:t>
            </a:fld>
            <a:endParaRPr lang="nb-NO"/>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7EC83849-690A-44E8-ABBC-5B3531E1A201}" type="slidenum">
              <a:rPr lang="nb-NO"/>
              <a:pPr/>
              <a:t>41</a:t>
            </a:fld>
            <a:endParaRPr lang="nb-NO"/>
          </a:p>
        </p:txBody>
      </p:sp>
      <p:sp>
        <p:nvSpPr>
          <p:cNvPr id="59395" name="Rectangle 2"/>
          <p:cNvSpPr>
            <a:spLocks noRo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2D070989-2B7A-4A90-BD16-780927CDE784}" type="slidenum">
              <a:rPr lang="nb-NO"/>
              <a:pPr/>
              <a:t>42</a:t>
            </a:fld>
            <a:endParaRPr lang="nb-NO"/>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AAA43E45-324F-4BD3-AFA8-99162EA2A680}" type="slidenum">
              <a:rPr lang="nb-NO"/>
              <a:pPr/>
              <a:t>43</a:t>
            </a:fld>
            <a:endParaRPr lang="nb-NO"/>
          </a:p>
        </p:txBody>
      </p:sp>
      <p:sp>
        <p:nvSpPr>
          <p:cNvPr id="61443" name="Rectangle 2"/>
          <p:cNvSpPr>
            <a:spLocks noRot="1" noChangeArrowheads="1" noTextEdit="1"/>
          </p:cNvSpPr>
          <p:nvPr>
            <p:ph type="sldImg"/>
          </p:nvPr>
        </p:nvSpPr>
        <p:spPr>
          <a:xfrm>
            <a:off x="1152525" y="695325"/>
            <a:ext cx="4552950" cy="3414713"/>
          </a:xfrm>
          <a:ln/>
        </p:spPr>
      </p:sp>
      <p:sp>
        <p:nvSpPr>
          <p:cNvPr id="61444" name="Rectangle 3"/>
          <p:cNvSpPr>
            <a:spLocks noGrp="1" noChangeArrowheads="1"/>
          </p:cNvSpPr>
          <p:nvPr>
            <p:ph type="body" idx="1"/>
          </p:nvPr>
        </p:nvSpPr>
        <p:spPr>
          <a:xfrm>
            <a:off x="912813" y="4344988"/>
            <a:ext cx="5030787" cy="4113212"/>
          </a:xfrm>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094E5806-7759-4CEA-96C4-CA5733047A11}" type="slidenum">
              <a:rPr lang="nb-NO"/>
              <a:pPr/>
              <a:t>3</a:t>
            </a:fld>
            <a:endParaRPr lang="nb-NO"/>
          </a:p>
        </p:txBody>
      </p:sp>
      <p:sp>
        <p:nvSpPr>
          <p:cNvPr id="49155" name="Rectangle 2"/>
          <p:cNvSpPr>
            <a:spLocks noRot="1" noChangeArrowheads="1" noTextEdit="1"/>
          </p:cNvSpPr>
          <p:nvPr>
            <p:ph type="sldImg"/>
          </p:nvPr>
        </p:nvSpPr>
        <p:spPr>
          <a:xfrm>
            <a:off x="1152525" y="695325"/>
            <a:ext cx="4552950" cy="3414713"/>
          </a:xfrm>
          <a:ln/>
        </p:spPr>
      </p:sp>
      <p:sp>
        <p:nvSpPr>
          <p:cNvPr id="49156" name="Rectangle 3"/>
          <p:cNvSpPr>
            <a:spLocks noGrp="1" noChangeArrowheads="1"/>
          </p:cNvSpPr>
          <p:nvPr>
            <p:ph type="body" idx="1"/>
          </p:nvPr>
        </p:nvSpPr>
        <p:spPr>
          <a:xfrm>
            <a:off x="912813" y="4344988"/>
            <a:ext cx="5030787" cy="4113212"/>
          </a:xfrm>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FA4E3B4-9173-47C8-83ED-6D442BC1AF41}" type="slidenum">
              <a:rPr lang="nb-NO"/>
              <a:pPr/>
              <a:t>4</a:t>
            </a:fld>
            <a:endParaRPr lang="nb-NO"/>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10D21D5B-AA37-41AB-B30E-7A6D86261F50}" type="slidenum">
              <a:rPr lang="nb-NO"/>
              <a:pPr/>
              <a:t>5</a:t>
            </a:fld>
            <a:endParaRPr lang="nb-NO"/>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D9CFCC01-92FD-4D55-B383-78BCED7B5C49}" type="slidenum">
              <a:rPr lang="nb-NO"/>
              <a:pPr/>
              <a:t>6</a:t>
            </a:fld>
            <a:endParaRPr lang="nb-NO"/>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DFBD3F01-3252-4897-9390-AFE556965DED}" type="slidenum">
              <a:rPr lang="nb-NO"/>
              <a:pPr/>
              <a:t>7</a:t>
            </a:fld>
            <a:endParaRPr lang="nb-NO"/>
          </a:p>
        </p:txBody>
      </p:sp>
      <p:sp>
        <p:nvSpPr>
          <p:cNvPr id="53251" name="Rectangle 2"/>
          <p:cNvSpPr>
            <a:spLocks noRo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3E0258BD-DE54-44FE-A40D-372BE5205330}" type="slidenum">
              <a:rPr lang="nb-NO"/>
              <a:pPr/>
              <a:t>8</a:t>
            </a:fld>
            <a:endParaRPr lang="nb-NO"/>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513BDE6A-87FC-4EFA-A922-684EF42926AC}" type="slidenum">
              <a:rPr lang="nb-NO"/>
              <a:pPr/>
              <a:t>9</a:t>
            </a:fld>
            <a:endParaRPr lang="nb-NO"/>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1C5F7FD8-EEDE-4C6D-9C44-74410A3E89DE}" type="slidenum">
              <a:rPr lang="nb-NO"/>
              <a:pPr/>
              <a:t>10</a:t>
            </a:fld>
            <a:endParaRPr lang="nb-NO"/>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b-NO"/>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AC95F99B-AD33-44DA-B3FE-67E766DCCB0C}" type="slidenum">
              <a:rPr lang="nb-NO"/>
              <a:pPr>
                <a:defRPr/>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DE4B2EAA-A276-472A-9FB1-625CB189F157}" type="slidenum">
              <a:rPr lang="nb-NO"/>
              <a:pPr>
                <a:defRPr/>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CE240736-1F76-474F-9016-924EEF06BB91}" type="slidenum">
              <a:rPr lang="nb-NO"/>
              <a:pPr>
                <a:defRPr/>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58DC0C8C-7B99-42F8-987F-053FAEE30D34}" type="slidenum">
              <a:rPr lang="nb-NO"/>
              <a:pPr>
                <a:defRPr/>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046D0D5B-4069-49C3-AA28-60F731034CE5}" type="slidenum">
              <a:rPr lang="nb-NO"/>
              <a:pPr>
                <a:defRPr/>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636BB4C7-9A83-460E-84C1-5DC323FC18B8}" type="slidenum">
              <a:rPr lang="nb-NO"/>
              <a:pPr>
                <a:defRPr/>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7" name="Rectangle 4"/>
          <p:cNvSpPr>
            <a:spLocks noGrp="1" noChangeArrowheads="1"/>
          </p:cNvSpPr>
          <p:nvPr>
            <p:ph type="dt" sz="half" idx="10"/>
          </p:nvPr>
        </p:nvSpPr>
        <p:spPr>
          <a:ln/>
        </p:spPr>
        <p:txBody>
          <a:bodyPr/>
          <a:lstStyle>
            <a:lvl1pPr>
              <a:defRPr/>
            </a:lvl1pPr>
          </a:lstStyle>
          <a:p>
            <a:pPr>
              <a:defRPr/>
            </a:pPr>
            <a:endParaRPr lang="nb-NO"/>
          </a:p>
        </p:txBody>
      </p:sp>
      <p:sp>
        <p:nvSpPr>
          <p:cNvPr id="8" name="Rectangle 5"/>
          <p:cNvSpPr>
            <a:spLocks noGrp="1" noChangeArrowheads="1"/>
          </p:cNvSpPr>
          <p:nvPr>
            <p:ph type="ftr" sz="quarter" idx="11"/>
          </p:nvPr>
        </p:nvSpPr>
        <p:spPr>
          <a:ln/>
        </p:spPr>
        <p:txBody>
          <a:bodyPr/>
          <a:lstStyle>
            <a:lvl1pPr>
              <a:defRPr/>
            </a:lvl1pPr>
          </a:lstStyle>
          <a:p>
            <a:pPr>
              <a:defRPr/>
            </a:pPr>
            <a:endParaRPr lang="nb-NO"/>
          </a:p>
        </p:txBody>
      </p:sp>
      <p:sp>
        <p:nvSpPr>
          <p:cNvPr id="9" name="Rectangle 6"/>
          <p:cNvSpPr>
            <a:spLocks noGrp="1" noChangeArrowheads="1"/>
          </p:cNvSpPr>
          <p:nvPr>
            <p:ph type="sldNum" sz="quarter" idx="12"/>
          </p:nvPr>
        </p:nvSpPr>
        <p:spPr>
          <a:ln/>
        </p:spPr>
        <p:txBody>
          <a:bodyPr/>
          <a:lstStyle>
            <a:lvl1pPr>
              <a:defRPr/>
            </a:lvl1pPr>
          </a:lstStyle>
          <a:p>
            <a:pPr>
              <a:defRPr/>
            </a:pPr>
            <a:fld id="{899398E6-33E5-4342-A467-2CF1DDB1C74F}" type="slidenum">
              <a:rPr lang="nb-NO"/>
              <a:pPr>
                <a:defRPr/>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Rectangle 4"/>
          <p:cNvSpPr>
            <a:spLocks noGrp="1" noChangeArrowheads="1"/>
          </p:cNvSpPr>
          <p:nvPr>
            <p:ph type="dt" sz="half" idx="10"/>
          </p:nvPr>
        </p:nvSpPr>
        <p:spPr>
          <a:ln/>
        </p:spPr>
        <p:txBody>
          <a:bodyPr/>
          <a:lstStyle>
            <a:lvl1pPr>
              <a:defRPr/>
            </a:lvl1pPr>
          </a:lstStyle>
          <a:p>
            <a:pPr>
              <a:defRPr/>
            </a:pPr>
            <a:endParaRPr lang="nb-NO"/>
          </a:p>
        </p:txBody>
      </p:sp>
      <p:sp>
        <p:nvSpPr>
          <p:cNvPr id="4" name="Rectangle 5"/>
          <p:cNvSpPr>
            <a:spLocks noGrp="1" noChangeArrowheads="1"/>
          </p:cNvSpPr>
          <p:nvPr>
            <p:ph type="ftr" sz="quarter" idx="11"/>
          </p:nvPr>
        </p:nvSpPr>
        <p:spPr>
          <a:ln/>
        </p:spPr>
        <p:txBody>
          <a:bodyPr/>
          <a:lstStyle>
            <a:lvl1pPr>
              <a:defRPr/>
            </a:lvl1pPr>
          </a:lstStyle>
          <a:p>
            <a:pPr>
              <a:defRPr/>
            </a:pPr>
            <a:endParaRPr lang="nb-NO"/>
          </a:p>
        </p:txBody>
      </p:sp>
      <p:sp>
        <p:nvSpPr>
          <p:cNvPr id="5" name="Rectangle 6"/>
          <p:cNvSpPr>
            <a:spLocks noGrp="1" noChangeArrowheads="1"/>
          </p:cNvSpPr>
          <p:nvPr>
            <p:ph type="sldNum" sz="quarter" idx="12"/>
          </p:nvPr>
        </p:nvSpPr>
        <p:spPr>
          <a:ln/>
        </p:spPr>
        <p:txBody>
          <a:bodyPr/>
          <a:lstStyle>
            <a:lvl1pPr>
              <a:defRPr/>
            </a:lvl1pPr>
          </a:lstStyle>
          <a:p>
            <a:pPr>
              <a:defRPr/>
            </a:pPr>
            <a:fld id="{DF4DB153-8857-451A-BB06-648570CDBDE0}" type="slidenum">
              <a:rPr lang="nb-NO"/>
              <a:pPr>
                <a:defRPr/>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b-NO"/>
          </a:p>
        </p:txBody>
      </p:sp>
      <p:sp>
        <p:nvSpPr>
          <p:cNvPr id="3" name="Rectangle 5"/>
          <p:cNvSpPr>
            <a:spLocks noGrp="1" noChangeArrowheads="1"/>
          </p:cNvSpPr>
          <p:nvPr>
            <p:ph type="ftr" sz="quarter" idx="11"/>
          </p:nvPr>
        </p:nvSpPr>
        <p:spPr>
          <a:ln/>
        </p:spPr>
        <p:txBody>
          <a:bodyPr/>
          <a:lstStyle>
            <a:lvl1pPr>
              <a:defRPr/>
            </a:lvl1pPr>
          </a:lstStyle>
          <a:p>
            <a:pPr>
              <a:defRPr/>
            </a:pPr>
            <a:endParaRPr lang="nb-NO"/>
          </a:p>
        </p:txBody>
      </p:sp>
      <p:sp>
        <p:nvSpPr>
          <p:cNvPr id="4" name="Rectangle 6"/>
          <p:cNvSpPr>
            <a:spLocks noGrp="1" noChangeArrowheads="1"/>
          </p:cNvSpPr>
          <p:nvPr>
            <p:ph type="sldNum" sz="quarter" idx="12"/>
          </p:nvPr>
        </p:nvSpPr>
        <p:spPr>
          <a:ln/>
        </p:spPr>
        <p:txBody>
          <a:bodyPr/>
          <a:lstStyle>
            <a:lvl1pPr>
              <a:defRPr/>
            </a:lvl1pPr>
          </a:lstStyle>
          <a:p>
            <a:pPr>
              <a:defRPr/>
            </a:pPr>
            <a:fld id="{E0FB3B54-62ED-465F-B9C7-ADC2677F1468}" type="slidenum">
              <a:rPr lang="nb-NO"/>
              <a:pPr>
                <a:defRPr/>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E7972BB8-FFAE-45E6-88CF-F582CEFA50C8}" type="slidenum">
              <a:rPr lang="nb-NO"/>
              <a:pPr>
                <a:defRPr/>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nb-NO"/>
          </a:p>
        </p:txBody>
      </p:sp>
      <p:sp>
        <p:nvSpPr>
          <p:cNvPr id="6" name="Rectangle 5"/>
          <p:cNvSpPr>
            <a:spLocks noGrp="1" noChangeArrowheads="1"/>
          </p:cNvSpPr>
          <p:nvPr>
            <p:ph type="ftr" sz="quarter" idx="11"/>
          </p:nvPr>
        </p:nvSpPr>
        <p:spPr>
          <a:ln/>
        </p:spPr>
        <p:txBody>
          <a:bodyPr/>
          <a:lstStyle>
            <a:lvl1pPr>
              <a:defRPr/>
            </a:lvl1pPr>
          </a:lstStyle>
          <a:p>
            <a:pPr>
              <a:defRPr/>
            </a:pPr>
            <a:endParaRPr lang="nb-NO"/>
          </a:p>
        </p:txBody>
      </p:sp>
      <p:sp>
        <p:nvSpPr>
          <p:cNvPr id="7" name="Rectangle 6"/>
          <p:cNvSpPr>
            <a:spLocks noGrp="1" noChangeArrowheads="1"/>
          </p:cNvSpPr>
          <p:nvPr>
            <p:ph type="sldNum" sz="quarter" idx="12"/>
          </p:nvPr>
        </p:nvSpPr>
        <p:spPr>
          <a:ln/>
        </p:spPr>
        <p:txBody>
          <a:bodyPr/>
          <a:lstStyle>
            <a:lvl1pPr>
              <a:defRPr/>
            </a:lvl1pPr>
          </a:lstStyle>
          <a:p>
            <a:pPr>
              <a:defRPr/>
            </a:pPr>
            <a:fld id="{EA4361BE-210A-42D6-8BD9-762E9AD72879}" type="slidenum">
              <a:rPr lang="nb-NO"/>
              <a:pPr>
                <a:defRPr/>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b-NO"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p>
        </p:txBody>
      </p:sp>
      <p:sp>
        <p:nvSpPr>
          <p:cNvPr id="102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nb-NO"/>
          </a:p>
        </p:txBody>
      </p:sp>
      <p:sp>
        <p:nvSpPr>
          <p:cNvPr id="102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nb-NO"/>
          </a:p>
        </p:txBody>
      </p:sp>
      <p:sp>
        <p:nvSpPr>
          <p:cNvPr id="102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12B1F625-549A-4088-B9F3-099E7E051F6B}" type="slidenum">
              <a:rPr lang="nb-NO"/>
              <a:pPr>
                <a:defRPr/>
              </a:pPr>
              <a:t>‹#›</a:t>
            </a:fld>
            <a:endParaRPr lang="nb-NO"/>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radeworkinggroup.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www.health-policy-systems.com/supplements/7/S1"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hyperlink" Target="http://www.kunnskapssenteret.no/Publikasjoner/8879.cms" TargetMode="External"/><Relationship Id="rId4" Type="http://schemas.openxmlformats.org/officeDocument/2006/relationships/hyperlink" Target="http://www.support-collaboration.org/"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who.int/rpc/summit/agenda/en/mexico_statement_on_health_research.pdf"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hyperlink" Target="http://www.who.int/gb/ebwha/pdf_files/WHA58/A58_22-en.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hyperlink" Target="http://www.evipnet.org/"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www.evipnet.org/sure" TargetMode="External"/><Relationship Id="rId5" Type="http://schemas.openxmlformats.org/officeDocument/2006/relationships/image" Target="../media/image23.png"/><Relationship Id="rId4" Type="http://schemas.openxmlformats.org/officeDocument/2006/relationships/image" Target="../media/image2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www.milbank.org/2001cochrane/010903cochrane.html"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nb-NO" smtClean="0"/>
              <a:t>Evidence-Informed Health Policymaking</a:t>
            </a:r>
          </a:p>
        </p:txBody>
      </p:sp>
      <p:sp>
        <p:nvSpPr>
          <p:cNvPr id="2051" name="Rectangle 3"/>
          <p:cNvSpPr>
            <a:spLocks noGrp="1" noChangeArrowheads="1"/>
          </p:cNvSpPr>
          <p:nvPr>
            <p:ph type="subTitle" idx="1"/>
          </p:nvPr>
        </p:nvSpPr>
        <p:spPr/>
        <p:txBody>
          <a:bodyPr/>
          <a:lstStyle/>
          <a:p>
            <a:pPr algn="l" eaLnBrk="1" hangingPunct="1">
              <a:lnSpc>
                <a:spcPct val="80000"/>
              </a:lnSpc>
              <a:spcBef>
                <a:spcPct val="50000"/>
              </a:spcBef>
            </a:pPr>
            <a:r>
              <a:rPr lang="nb-NO" sz="2400" smtClean="0"/>
              <a:t>What is evidence? </a:t>
            </a:r>
          </a:p>
          <a:p>
            <a:pPr algn="l" eaLnBrk="1" hangingPunct="1">
              <a:lnSpc>
                <a:spcPct val="80000"/>
              </a:lnSpc>
              <a:spcBef>
                <a:spcPct val="50000"/>
              </a:spcBef>
            </a:pPr>
            <a:r>
              <a:rPr lang="nb-NO" sz="2400" smtClean="0"/>
              <a:t>What is the role of research evidence in informing health policy decisions? </a:t>
            </a:r>
          </a:p>
          <a:p>
            <a:pPr algn="l" eaLnBrk="1" hangingPunct="1">
              <a:lnSpc>
                <a:spcPct val="80000"/>
              </a:lnSpc>
              <a:spcBef>
                <a:spcPct val="50000"/>
              </a:spcBef>
            </a:pPr>
            <a:r>
              <a:rPr lang="nb-NO" sz="2400" smtClean="0"/>
              <a:t>What is evidence-informed policymaking?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88913"/>
            <a:ext cx="8229600" cy="990600"/>
          </a:xfrm>
        </p:spPr>
        <p:txBody>
          <a:bodyPr/>
          <a:lstStyle/>
          <a:p>
            <a:pPr eaLnBrk="1" hangingPunct="1"/>
            <a:r>
              <a:rPr lang="en-GB" sz="4000" smtClean="0">
                <a:solidFill>
                  <a:srgbClr val="FFFF00"/>
                </a:solidFill>
              </a:rPr>
              <a:t>Judgements about confidence</a:t>
            </a:r>
          </a:p>
        </p:txBody>
      </p:sp>
      <p:sp>
        <p:nvSpPr>
          <p:cNvPr id="11267" name="Rectangle 3"/>
          <p:cNvSpPr>
            <a:spLocks noGrp="1" noChangeArrowheads="1"/>
          </p:cNvSpPr>
          <p:nvPr>
            <p:ph type="body" idx="1"/>
          </p:nvPr>
        </p:nvSpPr>
        <p:spPr>
          <a:xfrm>
            <a:off x="457200" y="1196975"/>
            <a:ext cx="8229600" cy="4530725"/>
          </a:xfrm>
        </p:spPr>
        <p:txBody>
          <a:bodyPr/>
          <a:lstStyle/>
          <a:p>
            <a:pPr eaLnBrk="1" hangingPunct="1">
              <a:lnSpc>
                <a:spcPct val="90000"/>
              </a:lnSpc>
            </a:pPr>
            <a:r>
              <a:rPr lang="en-GB" smtClean="0"/>
              <a:t>Judgements about how much confidence to place in different types of evidence are made either implicitly or explicitly</a:t>
            </a:r>
          </a:p>
          <a:p>
            <a:pPr eaLnBrk="1" hangingPunct="1">
              <a:lnSpc>
                <a:spcPct val="90000"/>
              </a:lnSpc>
            </a:pPr>
            <a:r>
              <a:rPr lang="en-GB" smtClean="0"/>
              <a:t>It is better to make these judgements systematically and explicitly to help</a:t>
            </a:r>
          </a:p>
          <a:p>
            <a:pPr lvl="1" eaLnBrk="1" hangingPunct="1">
              <a:lnSpc>
                <a:spcPct val="90000"/>
              </a:lnSpc>
            </a:pPr>
            <a:r>
              <a:rPr lang="en-GB" sz="3200" smtClean="0"/>
              <a:t>protect against errors</a:t>
            </a:r>
          </a:p>
          <a:p>
            <a:pPr lvl="1" eaLnBrk="1" hangingPunct="1">
              <a:lnSpc>
                <a:spcPct val="90000"/>
              </a:lnSpc>
            </a:pPr>
            <a:r>
              <a:rPr lang="en-GB" sz="3200" smtClean="0"/>
              <a:t>resolve disagreements</a:t>
            </a:r>
          </a:p>
          <a:p>
            <a:pPr lvl="1" eaLnBrk="1" hangingPunct="1">
              <a:lnSpc>
                <a:spcPct val="90000"/>
              </a:lnSpc>
            </a:pPr>
            <a:r>
              <a:rPr lang="en-GB" sz="3200" smtClean="0"/>
              <a:t>facilitate critical appraisal</a:t>
            </a:r>
          </a:p>
          <a:p>
            <a:pPr lvl="1" eaLnBrk="1" hangingPunct="1">
              <a:lnSpc>
                <a:spcPct val="90000"/>
              </a:lnSpc>
            </a:pPr>
            <a:r>
              <a:rPr lang="en-GB" sz="3200" smtClean="0"/>
              <a:t>communicate information</a:t>
            </a:r>
          </a:p>
        </p:txBody>
      </p:sp>
      <p:sp>
        <p:nvSpPr>
          <p:cNvPr id="11268" name="Text Box 4"/>
          <p:cNvSpPr txBox="1">
            <a:spLocks noChangeArrowheads="1"/>
          </p:cNvSpPr>
          <p:nvPr/>
        </p:nvSpPr>
        <p:spPr bwMode="auto">
          <a:xfrm>
            <a:off x="4989513" y="5805488"/>
            <a:ext cx="4119562" cy="396875"/>
          </a:xfrm>
          <a:prstGeom prst="rect">
            <a:avLst/>
          </a:prstGeom>
          <a:noFill/>
          <a:ln w="9525">
            <a:noFill/>
            <a:miter lim="800000"/>
            <a:headEnd/>
            <a:tailEnd/>
          </a:ln>
        </p:spPr>
        <p:txBody>
          <a:bodyPr>
            <a:spAutoFit/>
          </a:bodyPr>
          <a:lstStyle/>
          <a:p>
            <a:r>
              <a:rPr lang="en-GB" sz="2000">
                <a:solidFill>
                  <a:schemeClr val="hlink"/>
                </a:solidFill>
                <a:hlinkClick r:id="rId3"/>
              </a:rPr>
              <a:t>http://www.gradeworkinggroup.org/</a:t>
            </a:r>
            <a:endParaRPr lang="en-GB" sz="2000">
              <a:solidFill>
                <a:schemeClr val="hlink"/>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0" y="274638"/>
            <a:ext cx="9144000" cy="561975"/>
          </a:xfrm>
        </p:spPr>
        <p:txBody>
          <a:bodyPr/>
          <a:lstStyle/>
          <a:p>
            <a:pPr eaLnBrk="1" hangingPunct="1"/>
            <a:r>
              <a:rPr lang="en-US" sz="3000" smtClean="0"/>
              <a:t>What is the role of evidence in policy and practice?</a:t>
            </a:r>
            <a:endParaRPr lang="nb-NO" sz="3000" smtClean="0"/>
          </a:p>
        </p:txBody>
      </p:sp>
      <p:pic>
        <p:nvPicPr>
          <p:cNvPr id="12291" name="Picture 5"/>
          <p:cNvPicPr>
            <a:picLocks noChangeAspect="1" noChangeArrowheads="1"/>
          </p:cNvPicPr>
          <p:nvPr/>
        </p:nvPicPr>
        <p:blipFill>
          <a:blip r:embed="rId2" cstate="print"/>
          <a:srcRect/>
          <a:stretch>
            <a:fillRect/>
          </a:stretch>
        </p:blipFill>
        <p:spPr bwMode="auto">
          <a:xfrm>
            <a:off x="2798763" y="2924175"/>
            <a:ext cx="3573462" cy="3243263"/>
          </a:xfrm>
          <a:prstGeom prst="rect">
            <a:avLst/>
          </a:prstGeom>
          <a:noFill/>
          <a:ln w="9525">
            <a:noFill/>
            <a:miter lim="800000"/>
            <a:headEnd/>
            <a:tailEnd/>
          </a:ln>
        </p:spPr>
      </p:pic>
      <p:sp>
        <p:nvSpPr>
          <p:cNvPr id="12292" name="Rectangle 6"/>
          <p:cNvSpPr>
            <a:spLocks noChangeArrowheads="1"/>
          </p:cNvSpPr>
          <p:nvPr/>
        </p:nvSpPr>
        <p:spPr bwMode="auto">
          <a:xfrm>
            <a:off x="323850" y="836613"/>
            <a:ext cx="8435975" cy="2087562"/>
          </a:xfrm>
          <a:prstGeom prst="rect">
            <a:avLst/>
          </a:prstGeom>
          <a:noFill/>
          <a:ln w="9525">
            <a:noFill/>
            <a:miter lim="800000"/>
            <a:headEnd/>
            <a:tailEnd/>
          </a:ln>
        </p:spPr>
        <p:txBody>
          <a:bodyPr/>
          <a:lstStyle/>
          <a:p>
            <a:pPr marL="342900" indent="-342900">
              <a:spcBef>
                <a:spcPct val="20000"/>
              </a:spcBef>
              <a:buFontTx/>
              <a:buChar char="•"/>
            </a:pPr>
            <a:r>
              <a:rPr lang="en-GB" sz="2400"/>
              <a:t>The role of evidence is to inform policy and practice</a:t>
            </a:r>
          </a:p>
          <a:p>
            <a:pPr marL="342900" indent="-342900">
              <a:spcBef>
                <a:spcPct val="20000"/>
              </a:spcBef>
              <a:buFontTx/>
              <a:buChar char="•"/>
            </a:pPr>
            <a:r>
              <a:rPr lang="en-GB" sz="2400"/>
              <a:t>Evidence is essential, but not sufficient</a:t>
            </a:r>
          </a:p>
          <a:p>
            <a:pPr marL="342900" indent="-342900">
              <a:spcBef>
                <a:spcPct val="20000"/>
              </a:spcBef>
              <a:buFontTx/>
              <a:buChar char="•"/>
            </a:pPr>
            <a:r>
              <a:rPr lang="en-GB" sz="2400"/>
              <a:t>Judgements are needed, including judgements about confidence (the quality of the evidence), what to expect in a specific setting, equity and trade-offs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nb-NO" sz="4000" smtClean="0"/>
              <a:t>What is evidence-informed health policymaking?</a:t>
            </a:r>
          </a:p>
        </p:txBody>
      </p:sp>
      <p:sp>
        <p:nvSpPr>
          <p:cNvPr id="13315" name="Rectangle 3"/>
          <p:cNvSpPr>
            <a:spLocks noGrp="1" noChangeArrowheads="1"/>
          </p:cNvSpPr>
          <p:nvPr>
            <p:ph type="body" idx="1"/>
          </p:nvPr>
        </p:nvSpPr>
        <p:spPr/>
        <p:txBody>
          <a:bodyPr/>
          <a:lstStyle/>
          <a:p>
            <a:pPr eaLnBrk="1" hangingPunct="1">
              <a:lnSpc>
                <a:spcPct val="80000"/>
              </a:lnSpc>
            </a:pPr>
            <a:r>
              <a:rPr lang="nb-NO" sz="2800" smtClean="0"/>
              <a:t>An approach to policy decisions that aims to ensure that decision making is well-informed by the best available research evidence</a:t>
            </a:r>
          </a:p>
          <a:p>
            <a:pPr eaLnBrk="1" hangingPunct="1">
              <a:lnSpc>
                <a:spcPct val="80000"/>
              </a:lnSpc>
            </a:pPr>
            <a:r>
              <a:rPr lang="en-GB" sz="2800" smtClean="0"/>
              <a:t>Characterised by </a:t>
            </a:r>
            <a:r>
              <a:rPr lang="nb-NO" sz="2800" smtClean="0"/>
              <a:t>access to, and appraisal of, evidence as an input into the policymaking process that is</a:t>
            </a:r>
            <a:endParaRPr lang="en-GB" sz="2800" smtClean="0"/>
          </a:p>
          <a:p>
            <a:pPr lvl="1" eaLnBrk="1" hangingPunct="1">
              <a:lnSpc>
                <a:spcPct val="80000"/>
              </a:lnSpc>
            </a:pPr>
            <a:r>
              <a:rPr lang="en-GB" b="1" smtClean="0"/>
              <a:t>Systematic</a:t>
            </a:r>
            <a:r>
              <a:rPr lang="en-GB" sz="2400" smtClean="0"/>
              <a:t> to ensure that relevant research is identified, appraised and used appropriately</a:t>
            </a:r>
          </a:p>
          <a:p>
            <a:pPr lvl="1" eaLnBrk="1" hangingPunct="1">
              <a:lnSpc>
                <a:spcPct val="80000"/>
              </a:lnSpc>
            </a:pPr>
            <a:r>
              <a:rPr lang="en-GB" b="1" smtClean="0"/>
              <a:t>Transparent </a:t>
            </a:r>
            <a:r>
              <a:rPr lang="en-GB" sz="2400" smtClean="0"/>
              <a:t>so that others can examine </a:t>
            </a:r>
            <a:r>
              <a:rPr lang="nb-NO" sz="2400" smtClean="0"/>
              <a:t>what research evidence was used to inform policy decisions, as well as the judgements made about the evidence and its implications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457200" y="2392363"/>
            <a:ext cx="8229600" cy="1828800"/>
          </a:xfrm>
        </p:spPr>
        <p:txBody>
          <a:bodyPr/>
          <a:lstStyle/>
          <a:p>
            <a:pPr eaLnBrk="1" hangingPunct="1"/>
            <a:r>
              <a:rPr lang="en-US" sz="4000" smtClean="0">
                <a:solidFill>
                  <a:srgbClr val="FFFF00"/>
                </a:solidFill>
              </a:rPr>
              <a:t>Comments or questions about what evidence, its role in policymaking or what evidence-informed health policy is?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ctrTitle"/>
          </p:nvPr>
        </p:nvSpPr>
        <p:spPr/>
        <p:txBody>
          <a:bodyPr/>
          <a:lstStyle/>
          <a:p>
            <a:pPr eaLnBrk="1" hangingPunct="1"/>
            <a:r>
              <a:rPr lang="nb-NO" smtClean="0"/>
              <a:t>Who cares?</a:t>
            </a:r>
          </a:p>
        </p:txBody>
      </p:sp>
      <p:sp>
        <p:nvSpPr>
          <p:cNvPr id="15363" name="Rectangle 5"/>
          <p:cNvSpPr>
            <a:spLocks noGrp="1" noChangeArrowheads="1"/>
          </p:cNvSpPr>
          <p:nvPr>
            <p:ph type="subTitle" idx="1"/>
          </p:nvPr>
        </p:nvSpPr>
        <p:spPr/>
        <p:txBody>
          <a:bodyPr/>
          <a:lstStyle/>
          <a:p>
            <a:pPr eaLnBrk="1" hangingPunct="1"/>
            <a:r>
              <a:rPr lang="nb-NO" smtClean="0"/>
              <a:t>Three examples of how the use of research evidence to inform policy decisions affects people’s lives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485775"/>
            <a:ext cx="8229600" cy="1143000"/>
          </a:xfrm>
        </p:spPr>
        <p:txBody>
          <a:bodyPr/>
          <a:lstStyle/>
          <a:p>
            <a:pPr eaLnBrk="1" hangingPunct="1"/>
            <a:r>
              <a:rPr lang="en-US" sz="2400" b="1" smtClean="0"/>
              <a:t>Magnesium sulphate for the treatment of </a:t>
            </a:r>
            <a:br>
              <a:rPr lang="en-US" sz="2400" b="1" smtClean="0"/>
            </a:br>
            <a:r>
              <a:rPr lang="en-US" sz="2400" b="1" smtClean="0"/>
              <a:t>eclampsia and pre-eclampsia</a:t>
            </a:r>
            <a:r>
              <a:rPr lang="en-US" sz="2400" smtClean="0"/>
              <a:t>  </a:t>
            </a:r>
            <a:br>
              <a:rPr lang="en-US" sz="2400" smtClean="0"/>
            </a:br>
            <a:r>
              <a:rPr lang="en-US" sz="2000" smtClean="0"/>
              <a:t>An example of inadequate health system arrangements to support an inexpensive and effective intervention</a:t>
            </a:r>
            <a:br>
              <a:rPr lang="en-US" sz="2000" smtClean="0"/>
            </a:br>
            <a:endParaRPr lang="nb-NO" sz="2000" smtClean="0"/>
          </a:p>
        </p:txBody>
      </p:sp>
      <p:sp>
        <p:nvSpPr>
          <p:cNvPr id="94211" name="Rectangle 3"/>
          <p:cNvSpPr>
            <a:spLocks noGrp="1" noChangeArrowheads="1"/>
          </p:cNvSpPr>
          <p:nvPr>
            <p:ph type="body" idx="1"/>
          </p:nvPr>
        </p:nvSpPr>
        <p:spPr>
          <a:xfrm>
            <a:off x="457200" y="1844675"/>
            <a:ext cx="8229600" cy="4392613"/>
          </a:xfrm>
        </p:spPr>
        <p:txBody>
          <a:bodyPr/>
          <a:lstStyle/>
          <a:p>
            <a:pPr eaLnBrk="1" hangingPunct="1"/>
            <a:r>
              <a:rPr lang="en-US" sz="2800" smtClean="0"/>
              <a:t>High quality evidence of effectiveness </a:t>
            </a:r>
          </a:p>
          <a:p>
            <a:pPr eaLnBrk="1" hangingPunct="1"/>
            <a:r>
              <a:rPr lang="en-US" sz="2800" smtClean="0"/>
              <a:t>Still not widely available in many LMIC due to</a:t>
            </a:r>
          </a:p>
          <a:p>
            <a:pPr lvl="1" eaLnBrk="1" hangingPunct="1"/>
            <a:r>
              <a:rPr lang="en-US" sz="2400" smtClean="0"/>
              <a:t>Failures in the registration</a:t>
            </a:r>
          </a:p>
          <a:p>
            <a:pPr lvl="1" eaLnBrk="1" hangingPunct="1"/>
            <a:r>
              <a:rPr lang="en-GB" sz="2400" smtClean="0"/>
              <a:t>Failure to include it on essential medicines lists</a:t>
            </a:r>
          </a:p>
          <a:p>
            <a:pPr lvl="1" eaLnBrk="1" hangingPunct="1"/>
            <a:r>
              <a:rPr lang="en-US" sz="2400" smtClean="0"/>
              <a:t>Procurement and distribution mechanisms</a:t>
            </a:r>
          </a:p>
          <a:p>
            <a:pPr lvl="1" eaLnBrk="1" hangingPunct="1"/>
            <a:r>
              <a:rPr lang="en-GB" sz="2400" smtClean="0"/>
              <a:t>Lack of guidelines</a:t>
            </a:r>
          </a:p>
          <a:p>
            <a:pPr lvl="1" eaLnBrk="1" hangingPunct="1"/>
            <a:r>
              <a:rPr lang="en-GB" sz="2400" smtClean="0"/>
              <a:t>Failure to implement existing guidelines</a:t>
            </a:r>
          </a:p>
          <a:p>
            <a:pPr eaLnBrk="1" hangingPunct="1"/>
            <a:r>
              <a:rPr lang="nb-NO" sz="2800" smtClean="0"/>
              <a:t>As a consequence tens of thousands of women die unnecessarily each year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 calcmode="lin" valueType="num">
                                      <p:cBhvr additive="base">
                                        <p:cTn id="7" dur="500" fill="hold"/>
                                        <p:tgtEl>
                                          <p:spTgt spid="942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42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mph" presetSubtype="0" fill="hold" grpId="1" nodeType="clickEffect">
                                  <p:stCondLst>
                                    <p:cond delay="0"/>
                                  </p:stCondLst>
                                  <p:childTnLst>
                                    <p:animClr clrSpc="hsl" dir="cw">
                                      <p:cBhvr override="childStyle">
                                        <p:cTn id="12" dur="500" fill="hold"/>
                                        <p:tgtEl>
                                          <p:spTgt spid="94211">
                                            <p:txEl>
                                              <p:pRg st="0" end="0"/>
                                            </p:txEl>
                                          </p:spTgt>
                                        </p:tgtEl>
                                        <p:attrNameLst>
                                          <p:attrName>style.color</p:attrName>
                                        </p:attrNameLst>
                                      </p:cBhvr>
                                      <p:by>
                                        <p:hsl h="0" s="-12549" l="-25098"/>
                                      </p:by>
                                    </p:animClr>
                                    <p:animClr clrSpc="hsl" dir="cw">
                                      <p:cBhvr>
                                        <p:cTn id="13" dur="500" fill="hold"/>
                                        <p:tgtEl>
                                          <p:spTgt spid="94211">
                                            <p:txEl>
                                              <p:pRg st="0" end="0"/>
                                            </p:txEl>
                                          </p:spTgt>
                                        </p:tgtEl>
                                        <p:attrNameLst>
                                          <p:attrName>fillcolor</p:attrName>
                                        </p:attrNameLst>
                                      </p:cBhvr>
                                      <p:by>
                                        <p:hsl h="0" s="-12549" l="-25098"/>
                                      </p:by>
                                    </p:animClr>
                                    <p:animClr clrSpc="hsl" dir="cw">
                                      <p:cBhvr>
                                        <p:cTn id="14" dur="500" fill="hold"/>
                                        <p:tgtEl>
                                          <p:spTgt spid="94211">
                                            <p:txEl>
                                              <p:pRg st="0" end="0"/>
                                            </p:txEl>
                                          </p:spTgt>
                                        </p:tgtEl>
                                        <p:attrNameLst>
                                          <p:attrName>stroke.color</p:attrName>
                                        </p:attrNameLst>
                                      </p:cBhvr>
                                      <p:by>
                                        <p:hsl h="0" s="-12549" l="-25098"/>
                                      </p:by>
                                    </p:animClr>
                                    <p:set>
                                      <p:cBhvr>
                                        <p:cTn id="15" dur="500" fill="hold"/>
                                        <p:tgtEl>
                                          <p:spTgt spid="94211">
                                            <p:txEl>
                                              <p:pRg st="0" end="0"/>
                                            </p:txEl>
                                          </p:spTgt>
                                        </p:tgtEl>
                                        <p:attrNameLst>
                                          <p:attrName>fill.type</p:attrName>
                                        </p:attrNameLst>
                                      </p:cBhvr>
                                      <p:to>
                                        <p:strVal val="solid"/>
                                      </p:to>
                                    </p:set>
                                  </p:childTnLst>
                                </p:cTn>
                              </p:par>
                              <p:par>
                                <p:cTn id="16" presetID="2" presetClass="entr" presetSubtype="4" fill="hold" grpId="0" nodeType="withEffect">
                                  <p:stCondLst>
                                    <p:cond delay="0"/>
                                  </p:stCondLst>
                                  <p:childTnLst>
                                    <p:set>
                                      <p:cBhvr>
                                        <p:cTn id="17" dur="1" fill="hold">
                                          <p:stCondLst>
                                            <p:cond delay="0"/>
                                          </p:stCondLst>
                                        </p:cTn>
                                        <p:tgtEl>
                                          <p:spTgt spid="94211">
                                            <p:txEl>
                                              <p:pRg st="1" end="1"/>
                                            </p:txEl>
                                          </p:spTgt>
                                        </p:tgtEl>
                                        <p:attrNameLst>
                                          <p:attrName>style.visibility</p:attrName>
                                        </p:attrNameLst>
                                      </p:cBhvr>
                                      <p:to>
                                        <p:strVal val="visible"/>
                                      </p:to>
                                    </p:set>
                                    <p:anim calcmode="lin" valueType="num">
                                      <p:cBhvr additive="base">
                                        <p:cTn id="18" dur="500" fill="hold"/>
                                        <p:tgtEl>
                                          <p:spTgt spid="94211">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4211">
                                            <p:txEl>
                                              <p:pRg st="1" end="1"/>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94211">
                                            <p:txEl>
                                              <p:pRg st="2" end="2"/>
                                            </p:txEl>
                                          </p:spTgt>
                                        </p:tgtEl>
                                        <p:attrNameLst>
                                          <p:attrName>style.visibility</p:attrName>
                                        </p:attrNameLst>
                                      </p:cBhvr>
                                      <p:to>
                                        <p:strVal val="visible"/>
                                      </p:to>
                                    </p:set>
                                    <p:anim calcmode="lin" valueType="num">
                                      <p:cBhvr additive="base">
                                        <p:cTn id="22" dur="500" fill="hold"/>
                                        <p:tgtEl>
                                          <p:spTgt spid="94211">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94211">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94211">
                                            <p:txEl>
                                              <p:pRg st="3" end="3"/>
                                            </p:txEl>
                                          </p:spTgt>
                                        </p:tgtEl>
                                        <p:attrNameLst>
                                          <p:attrName>style.visibility</p:attrName>
                                        </p:attrNameLst>
                                      </p:cBhvr>
                                      <p:to>
                                        <p:strVal val="visible"/>
                                      </p:to>
                                    </p:set>
                                    <p:anim calcmode="lin" valueType="num">
                                      <p:cBhvr additive="base">
                                        <p:cTn id="26" dur="500" fill="hold"/>
                                        <p:tgtEl>
                                          <p:spTgt spid="94211">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94211">
                                            <p:txEl>
                                              <p:pRg st="3" end="3"/>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94211">
                                            <p:txEl>
                                              <p:pRg st="4" end="4"/>
                                            </p:txEl>
                                          </p:spTgt>
                                        </p:tgtEl>
                                        <p:attrNameLst>
                                          <p:attrName>style.visibility</p:attrName>
                                        </p:attrNameLst>
                                      </p:cBhvr>
                                      <p:to>
                                        <p:strVal val="visible"/>
                                      </p:to>
                                    </p:set>
                                    <p:anim calcmode="lin" valueType="num">
                                      <p:cBhvr additive="base">
                                        <p:cTn id="30" dur="500" fill="hold"/>
                                        <p:tgtEl>
                                          <p:spTgt spid="94211">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4211">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4211">
                                            <p:txEl>
                                              <p:pRg st="5" end="5"/>
                                            </p:txEl>
                                          </p:spTgt>
                                        </p:tgtEl>
                                        <p:attrNameLst>
                                          <p:attrName>style.visibility</p:attrName>
                                        </p:attrNameLst>
                                      </p:cBhvr>
                                      <p:to>
                                        <p:strVal val="visible"/>
                                      </p:to>
                                    </p:set>
                                    <p:anim calcmode="lin" valueType="num">
                                      <p:cBhvr additive="base">
                                        <p:cTn id="34" dur="500" fill="hold"/>
                                        <p:tgtEl>
                                          <p:spTgt spid="94211">
                                            <p:txEl>
                                              <p:pRg st="5" end="5"/>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4211">
                                            <p:txEl>
                                              <p:pRg st="5" end="5"/>
                                            </p:tx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94211">
                                            <p:txEl>
                                              <p:pRg st="6" end="6"/>
                                            </p:txEl>
                                          </p:spTgt>
                                        </p:tgtEl>
                                        <p:attrNameLst>
                                          <p:attrName>style.visibility</p:attrName>
                                        </p:attrNameLst>
                                      </p:cBhvr>
                                      <p:to>
                                        <p:strVal val="visible"/>
                                      </p:to>
                                    </p:set>
                                    <p:anim calcmode="lin" valueType="num">
                                      <p:cBhvr additive="base">
                                        <p:cTn id="38" dur="500" fill="hold"/>
                                        <p:tgtEl>
                                          <p:spTgt spid="94211">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942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94211">
                                            <p:txEl>
                                              <p:pRg st="7" end="7"/>
                                            </p:txEl>
                                          </p:spTgt>
                                        </p:tgtEl>
                                        <p:attrNameLst>
                                          <p:attrName>style.visibility</p:attrName>
                                        </p:attrNameLst>
                                      </p:cBhvr>
                                      <p:to>
                                        <p:strVal val="visible"/>
                                      </p:to>
                                    </p:set>
                                    <p:anim calcmode="lin" valueType="num">
                                      <p:cBhvr additive="base">
                                        <p:cTn id="44" dur="500" fill="hold"/>
                                        <p:tgtEl>
                                          <p:spTgt spid="94211">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94211">
                                            <p:txEl>
                                              <p:pRg st="7" end="7"/>
                                            </p:txEl>
                                          </p:spTgt>
                                        </p:tgtEl>
                                        <p:attrNameLst>
                                          <p:attrName>ppt_y</p:attrName>
                                        </p:attrNameLst>
                                      </p:cBhvr>
                                      <p:tavLst>
                                        <p:tav tm="0">
                                          <p:val>
                                            <p:strVal val="1+#ppt_h/2"/>
                                          </p:val>
                                        </p:tav>
                                        <p:tav tm="100000">
                                          <p:val>
                                            <p:strVal val="#ppt_y"/>
                                          </p:val>
                                        </p:tav>
                                      </p:tavLst>
                                    </p:anim>
                                  </p:childTnLst>
                                </p:cTn>
                              </p:par>
                              <p:par>
                                <p:cTn id="46" presetID="24" presetClass="emph" presetSubtype="0" fill="hold" grpId="1" nodeType="withEffect">
                                  <p:stCondLst>
                                    <p:cond delay="0"/>
                                  </p:stCondLst>
                                  <p:childTnLst>
                                    <p:animClr clrSpc="hsl" dir="cw">
                                      <p:cBhvr override="childStyle">
                                        <p:cTn id="47" dur="500" fill="hold"/>
                                        <p:tgtEl>
                                          <p:spTgt spid="94211">
                                            <p:txEl>
                                              <p:pRg st="1" end="1"/>
                                            </p:txEl>
                                          </p:spTgt>
                                        </p:tgtEl>
                                        <p:attrNameLst>
                                          <p:attrName>style.color</p:attrName>
                                        </p:attrNameLst>
                                      </p:cBhvr>
                                      <p:by>
                                        <p:hsl h="0" s="-12549" l="-25098"/>
                                      </p:by>
                                    </p:animClr>
                                    <p:animClr clrSpc="hsl" dir="cw">
                                      <p:cBhvr>
                                        <p:cTn id="48" dur="500" fill="hold"/>
                                        <p:tgtEl>
                                          <p:spTgt spid="94211">
                                            <p:txEl>
                                              <p:pRg st="1" end="1"/>
                                            </p:txEl>
                                          </p:spTgt>
                                        </p:tgtEl>
                                        <p:attrNameLst>
                                          <p:attrName>fillcolor</p:attrName>
                                        </p:attrNameLst>
                                      </p:cBhvr>
                                      <p:by>
                                        <p:hsl h="0" s="-12549" l="-25098"/>
                                      </p:by>
                                    </p:animClr>
                                    <p:animClr clrSpc="hsl" dir="cw">
                                      <p:cBhvr>
                                        <p:cTn id="49" dur="500" fill="hold"/>
                                        <p:tgtEl>
                                          <p:spTgt spid="94211">
                                            <p:txEl>
                                              <p:pRg st="1" end="1"/>
                                            </p:txEl>
                                          </p:spTgt>
                                        </p:tgtEl>
                                        <p:attrNameLst>
                                          <p:attrName>stroke.color</p:attrName>
                                        </p:attrNameLst>
                                      </p:cBhvr>
                                      <p:by>
                                        <p:hsl h="0" s="-12549" l="-25098"/>
                                      </p:by>
                                    </p:animClr>
                                    <p:set>
                                      <p:cBhvr>
                                        <p:cTn id="50" dur="500" fill="hold"/>
                                        <p:tgtEl>
                                          <p:spTgt spid="94211">
                                            <p:txEl>
                                              <p:pRg st="1" end="1"/>
                                            </p:txEl>
                                          </p:spTgt>
                                        </p:tgtEl>
                                        <p:attrNameLst>
                                          <p:attrName>fill.type</p:attrName>
                                        </p:attrNameLst>
                                      </p:cBhvr>
                                      <p:to>
                                        <p:strVal val="solid"/>
                                      </p:to>
                                    </p:set>
                                  </p:childTnLst>
                                </p:cTn>
                              </p:par>
                              <p:par>
                                <p:cTn id="51" presetID="24" presetClass="emph" presetSubtype="0" fill="hold" grpId="1" nodeType="withEffect">
                                  <p:stCondLst>
                                    <p:cond delay="0"/>
                                  </p:stCondLst>
                                  <p:childTnLst>
                                    <p:animClr clrSpc="hsl" dir="cw">
                                      <p:cBhvr override="childStyle">
                                        <p:cTn id="52" dur="500" fill="hold"/>
                                        <p:tgtEl>
                                          <p:spTgt spid="94211">
                                            <p:txEl>
                                              <p:pRg st="2" end="2"/>
                                            </p:txEl>
                                          </p:spTgt>
                                        </p:tgtEl>
                                        <p:attrNameLst>
                                          <p:attrName>style.color</p:attrName>
                                        </p:attrNameLst>
                                      </p:cBhvr>
                                      <p:by>
                                        <p:hsl h="0" s="-12549" l="-25098"/>
                                      </p:by>
                                    </p:animClr>
                                    <p:animClr clrSpc="hsl" dir="cw">
                                      <p:cBhvr>
                                        <p:cTn id="53" dur="500" fill="hold"/>
                                        <p:tgtEl>
                                          <p:spTgt spid="94211">
                                            <p:txEl>
                                              <p:pRg st="2" end="2"/>
                                            </p:txEl>
                                          </p:spTgt>
                                        </p:tgtEl>
                                        <p:attrNameLst>
                                          <p:attrName>fillcolor</p:attrName>
                                        </p:attrNameLst>
                                      </p:cBhvr>
                                      <p:by>
                                        <p:hsl h="0" s="-12549" l="-25098"/>
                                      </p:by>
                                    </p:animClr>
                                    <p:animClr clrSpc="hsl" dir="cw">
                                      <p:cBhvr>
                                        <p:cTn id="54" dur="500" fill="hold"/>
                                        <p:tgtEl>
                                          <p:spTgt spid="94211">
                                            <p:txEl>
                                              <p:pRg st="2" end="2"/>
                                            </p:txEl>
                                          </p:spTgt>
                                        </p:tgtEl>
                                        <p:attrNameLst>
                                          <p:attrName>stroke.color</p:attrName>
                                        </p:attrNameLst>
                                      </p:cBhvr>
                                      <p:by>
                                        <p:hsl h="0" s="-12549" l="-25098"/>
                                      </p:by>
                                    </p:animClr>
                                    <p:set>
                                      <p:cBhvr>
                                        <p:cTn id="55" dur="500" fill="hold"/>
                                        <p:tgtEl>
                                          <p:spTgt spid="94211">
                                            <p:txEl>
                                              <p:pRg st="2" end="2"/>
                                            </p:txEl>
                                          </p:spTgt>
                                        </p:tgtEl>
                                        <p:attrNameLst>
                                          <p:attrName>fill.type</p:attrName>
                                        </p:attrNameLst>
                                      </p:cBhvr>
                                      <p:to>
                                        <p:strVal val="solid"/>
                                      </p:to>
                                    </p:set>
                                  </p:childTnLst>
                                </p:cTn>
                              </p:par>
                              <p:par>
                                <p:cTn id="56" presetID="24" presetClass="emph" presetSubtype="0" fill="hold" grpId="1" nodeType="withEffect">
                                  <p:stCondLst>
                                    <p:cond delay="0"/>
                                  </p:stCondLst>
                                  <p:childTnLst>
                                    <p:animClr clrSpc="hsl" dir="cw">
                                      <p:cBhvr override="childStyle">
                                        <p:cTn id="57" dur="500" fill="hold"/>
                                        <p:tgtEl>
                                          <p:spTgt spid="94211">
                                            <p:txEl>
                                              <p:pRg st="3" end="3"/>
                                            </p:txEl>
                                          </p:spTgt>
                                        </p:tgtEl>
                                        <p:attrNameLst>
                                          <p:attrName>style.color</p:attrName>
                                        </p:attrNameLst>
                                      </p:cBhvr>
                                      <p:by>
                                        <p:hsl h="0" s="-12549" l="-25098"/>
                                      </p:by>
                                    </p:animClr>
                                    <p:animClr clrSpc="hsl" dir="cw">
                                      <p:cBhvr>
                                        <p:cTn id="58" dur="500" fill="hold"/>
                                        <p:tgtEl>
                                          <p:spTgt spid="94211">
                                            <p:txEl>
                                              <p:pRg st="3" end="3"/>
                                            </p:txEl>
                                          </p:spTgt>
                                        </p:tgtEl>
                                        <p:attrNameLst>
                                          <p:attrName>fillcolor</p:attrName>
                                        </p:attrNameLst>
                                      </p:cBhvr>
                                      <p:by>
                                        <p:hsl h="0" s="-12549" l="-25098"/>
                                      </p:by>
                                    </p:animClr>
                                    <p:animClr clrSpc="hsl" dir="cw">
                                      <p:cBhvr>
                                        <p:cTn id="59" dur="500" fill="hold"/>
                                        <p:tgtEl>
                                          <p:spTgt spid="94211">
                                            <p:txEl>
                                              <p:pRg st="3" end="3"/>
                                            </p:txEl>
                                          </p:spTgt>
                                        </p:tgtEl>
                                        <p:attrNameLst>
                                          <p:attrName>stroke.color</p:attrName>
                                        </p:attrNameLst>
                                      </p:cBhvr>
                                      <p:by>
                                        <p:hsl h="0" s="-12549" l="-25098"/>
                                      </p:by>
                                    </p:animClr>
                                    <p:set>
                                      <p:cBhvr>
                                        <p:cTn id="60" dur="500" fill="hold"/>
                                        <p:tgtEl>
                                          <p:spTgt spid="94211">
                                            <p:txEl>
                                              <p:pRg st="3" end="3"/>
                                            </p:txEl>
                                          </p:spTgt>
                                        </p:tgtEl>
                                        <p:attrNameLst>
                                          <p:attrName>fill.type</p:attrName>
                                        </p:attrNameLst>
                                      </p:cBhvr>
                                      <p:to>
                                        <p:strVal val="solid"/>
                                      </p:to>
                                    </p:set>
                                  </p:childTnLst>
                                </p:cTn>
                              </p:par>
                              <p:par>
                                <p:cTn id="61" presetID="24" presetClass="emph" presetSubtype="0" fill="hold" grpId="1" nodeType="withEffect">
                                  <p:stCondLst>
                                    <p:cond delay="0"/>
                                  </p:stCondLst>
                                  <p:childTnLst>
                                    <p:animClr clrSpc="hsl" dir="cw">
                                      <p:cBhvr override="childStyle">
                                        <p:cTn id="62" dur="500" fill="hold"/>
                                        <p:tgtEl>
                                          <p:spTgt spid="94211">
                                            <p:txEl>
                                              <p:pRg st="4" end="4"/>
                                            </p:txEl>
                                          </p:spTgt>
                                        </p:tgtEl>
                                        <p:attrNameLst>
                                          <p:attrName>style.color</p:attrName>
                                        </p:attrNameLst>
                                      </p:cBhvr>
                                      <p:by>
                                        <p:hsl h="0" s="-12549" l="-25098"/>
                                      </p:by>
                                    </p:animClr>
                                    <p:animClr clrSpc="hsl" dir="cw">
                                      <p:cBhvr>
                                        <p:cTn id="63" dur="500" fill="hold"/>
                                        <p:tgtEl>
                                          <p:spTgt spid="94211">
                                            <p:txEl>
                                              <p:pRg st="4" end="4"/>
                                            </p:txEl>
                                          </p:spTgt>
                                        </p:tgtEl>
                                        <p:attrNameLst>
                                          <p:attrName>fillcolor</p:attrName>
                                        </p:attrNameLst>
                                      </p:cBhvr>
                                      <p:by>
                                        <p:hsl h="0" s="-12549" l="-25098"/>
                                      </p:by>
                                    </p:animClr>
                                    <p:animClr clrSpc="hsl" dir="cw">
                                      <p:cBhvr>
                                        <p:cTn id="64" dur="500" fill="hold"/>
                                        <p:tgtEl>
                                          <p:spTgt spid="94211">
                                            <p:txEl>
                                              <p:pRg st="4" end="4"/>
                                            </p:txEl>
                                          </p:spTgt>
                                        </p:tgtEl>
                                        <p:attrNameLst>
                                          <p:attrName>stroke.color</p:attrName>
                                        </p:attrNameLst>
                                      </p:cBhvr>
                                      <p:by>
                                        <p:hsl h="0" s="-12549" l="-25098"/>
                                      </p:by>
                                    </p:animClr>
                                    <p:set>
                                      <p:cBhvr>
                                        <p:cTn id="65" dur="500" fill="hold"/>
                                        <p:tgtEl>
                                          <p:spTgt spid="94211">
                                            <p:txEl>
                                              <p:pRg st="4" end="4"/>
                                            </p:txEl>
                                          </p:spTgt>
                                        </p:tgtEl>
                                        <p:attrNameLst>
                                          <p:attrName>fill.type</p:attrName>
                                        </p:attrNameLst>
                                      </p:cBhvr>
                                      <p:to>
                                        <p:strVal val="solid"/>
                                      </p:to>
                                    </p:set>
                                  </p:childTnLst>
                                </p:cTn>
                              </p:par>
                              <p:par>
                                <p:cTn id="66" presetID="24" presetClass="emph" presetSubtype="0" fill="hold" grpId="1" nodeType="withEffect">
                                  <p:stCondLst>
                                    <p:cond delay="0"/>
                                  </p:stCondLst>
                                  <p:childTnLst>
                                    <p:animClr clrSpc="hsl" dir="cw">
                                      <p:cBhvr override="childStyle">
                                        <p:cTn id="67" dur="500" fill="hold"/>
                                        <p:tgtEl>
                                          <p:spTgt spid="94211">
                                            <p:txEl>
                                              <p:pRg st="5" end="5"/>
                                            </p:txEl>
                                          </p:spTgt>
                                        </p:tgtEl>
                                        <p:attrNameLst>
                                          <p:attrName>style.color</p:attrName>
                                        </p:attrNameLst>
                                      </p:cBhvr>
                                      <p:by>
                                        <p:hsl h="0" s="-12549" l="-25098"/>
                                      </p:by>
                                    </p:animClr>
                                    <p:animClr clrSpc="hsl" dir="cw">
                                      <p:cBhvr>
                                        <p:cTn id="68" dur="500" fill="hold"/>
                                        <p:tgtEl>
                                          <p:spTgt spid="94211">
                                            <p:txEl>
                                              <p:pRg st="5" end="5"/>
                                            </p:txEl>
                                          </p:spTgt>
                                        </p:tgtEl>
                                        <p:attrNameLst>
                                          <p:attrName>fillcolor</p:attrName>
                                        </p:attrNameLst>
                                      </p:cBhvr>
                                      <p:by>
                                        <p:hsl h="0" s="-12549" l="-25098"/>
                                      </p:by>
                                    </p:animClr>
                                    <p:animClr clrSpc="hsl" dir="cw">
                                      <p:cBhvr>
                                        <p:cTn id="69" dur="500" fill="hold"/>
                                        <p:tgtEl>
                                          <p:spTgt spid="94211">
                                            <p:txEl>
                                              <p:pRg st="5" end="5"/>
                                            </p:txEl>
                                          </p:spTgt>
                                        </p:tgtEl>
                                        <p:attrNameLst>
                                          <p:attrName>stroke.color</p:attrName>
                                        </p:attrNameLst>
                                      </p:cBhvr>
                                      <p:by>
                                        <p:hsl h="0" s="-12549" l="-25098"/>
                                      </p:by>
                                    </p:animClr>
                                    <p:set>
                                      <p:cBhvr>
                                        <p:cTn id="70" dur="500" fill="hold"/>
                                        <p:tgtEl>
                                          <p:spTgt spid="94211">
                                            <p:txEl>
                                              <p:pRg st="5" end="5"/>
                                            </p:txEl>
                                          </p:spTgt>
                                        </p:tgtEl>
                                        <p:attrNameLst>
                                          <p:attrName>fill.type</p:attrName>
                                        </p:attrNameLst>
                                      </p:cBhvr>
                                      <p:to>
                                        <p:strVal val="solid"/>
                                      </p:to>
                                    </p:set>
                                  </p:childTnLst>
                                </p:cTn>
                              </p:par>
                              <p:par>
                                <p:cTn id="71" presetID="24" presetClass="emph" presetSubtype="0" fill="hold" grpId="1" nodeType="withEffect">
                                  <p:stCondLst>
                                    <p:cond delay="0"/>
                                  </p:stCondLst>
                                  <p:childTnLst>
                                    <p:animClr clrSpc="hsl" dir="cw">
                                      <p:cBhvr override="childStyle">
                                        <p:cTn id="72" dur="500" fill="hold"/>
                                        <p:tgtEl>
                                          <p:spTgt spid="94211">
                                            <p:txEl>
                                              <p:pRg st="6" end="6"/>
                                            </p:txEl>
                                          </p:spTgt>
                                        </p:tgtEl>
                                        <p:attrNameLst>
                                          <p:attrName>style.color</p:attrName>
                                        </p:attrNameLst>
                                      </p:cBhvr>
                                      <p:by>
                                        <p:hsl h="0" s="-12549" l="-25098"/>
                                      </p:by>
                                    </p:animClr>
                                    <p:animClr clrSpc="hsl" dir="cw">
                                      <p:cBhvr>
                                        <p:cTn id="73" dur="500" fill="hold"/>
                                        <p:tgtEl>
                                          <p:spTgt spid="94211">
                                            <p:txEl>
                                              <p:pRg st="6" end="6"/>
                                            </p:txEl>
                                          </p:spTgt>
                                        </p:tgtEl>
                                        <p:attrNameLst>
                                          <p:attrName>fillcolor</p:attrName>
                                        </p:attrNameLst>
                                      </p:cBhvr>
                                      <p:by>
                                        <p:hsl h="0" s="-12549" l="-25098"/>
                                      </p:by>
                                    </p:animClr>
                                    <p:animClr clrSpc="hsl" dir="cw">
                                      <p:cBhvr>
                                        <p:cTn id="74" dur="500" fill="hold"/>
                                        <p:tgtEl>
                                          <p:spTgt spid="94211">
                                            <p:txEl>
                                              <p:pRg st="6" end="6"/>
                                            </p:txEl>
                                          </p:spTgt>
                                        </p:tgtEl>
                                        <p:attrNameLst>
                                          <p:attrName>stroke.color</p:attrName>
                                        </p:attrNameLst>
                                      </p:cBhvr>
                                      <p:by>
                                        <p:hsl h="0" s="-12549" l="-25098"/>
                                      </p:by>
                                    </p:animClr>
                                    <p:set>
                                      <p:cBhvr>
                                        <p:cTn id="75" dur="500" fill="hold"/>
                                        <p:tgtEl>
                                          <p:spTgt spid="94211">
                                            <p:txEl>
                                              <p:pRg st="6" end="6"/>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P spid="94211"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15888"/>
            <a:ext cx="8229600" cy="1143000"/>
          </a:xfrm>
        </p:spPr>
        <p:txBody>
          <a:bodyPr/>
          <a:lstStyle/>
          <a:p>
            <a:pPr eaLnBrk="1" hangingPunct="1"/>
            <a:r>
              <a:rPr lang="en-US" sz="2400" b="1" smtClean="0"/>
              <a:t>Paying for performance</a:t>
            </a:r>
            <a:r>
              <a:rPr lang="en-US" sz="2000" smtClean="0"/>
              <a:t>  </a:t>
            </a:r>
            <a:br>
              <a:rPr lang="en-US" sz="2000" smtClean="0"/>
            </a:br>
            <a:r>
              <a:rPr lang="en-US" sz="2000" smtClean="0"/>
              <a:t>An example of the widespread use of a health system arrangement with uncertain effects and inadequate impact evaluation</a:t>
            </a:r>
            <a:endParaRPr lang="nb-NO" sz="2000" smtClean="0"/>
          </a:p>
        </p:txBody>
      </p:sp>
      <p:sp>
        <p:nvSpPr>
          <p:cNvPr id="95235" name="Rectangle 3"/>
          <p:cNvSpPr>
            <a:spLocks noGrp="1" noChangeArrowheads="1"/>
          </p:cNvSpPr>
          <p:nvPr>
            <p:ph type="body" idx="1"/>
          </p:nvPr>
        </p:nvSpPr>
        <p:spPr>
          <a:xfrm>
            <a:off x="457200" y="1484313"/>
            <a:ext cx="8229600" cy="4679950"/>
          </a:xfrm>
        </p:spPr>
        <p:txBody>
          <a:bodyPr/>
          <a:lstStyle/>
          <a:p>
            <a:pPr eaLnBrk="1" hangingPunct="1"/>
            <a:r>
              <a:rPr lang="en-US" sz="2800" smtClean="0"/>
              <a:t>Money or material goods conditional on people taking a measurable action or achieving a performance target (P4P) is widely advocated and used </a:t>
            </a:r>
          </a:p>
          <a:p>
            <a:pPr eaLnBrk="1" hangingPunct="1"/>
            <a:r>
              <a:rPr lang="en-US" sz="2800" smtClean="0"/>
              <a:t>Limited evidence of effectiveness and cost-effectiveness, particularly in LMICs</a:t>
            </a:r>
            <a:endParaRPr lang="en-GB" sz="2800" smtClean="0"/>
          </a:p>
          <a:p>
            <a:pPr eaLnBrk="1" hangingPunct="1"/>
            <a:r>
              <a:rPr lang="en-GB" sz="2800" smtClean="0"/>
              <a:t>Potential undesirable effects include motivating unintended behaviours, distortions and gaming </a:t>
            </a:r>
          </a:p>
          <a:p>
            <a:pPr eaLnBrk="1" hangingPunct="1"/>
            <a:r>
              <a:rPr lang="nb-NO" sz="2800" smtClean="0"/>
              <a:t>Good intentions may be doing more harm than good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 calcmode="lin" valueType="num">
                                      <p:cBhvr additive="base">
                                        <p:cTn id="7" dur="500" fill="hold"/>
                                        <p:tgtEl>
                                          <p:spTgt spid="952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52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mph" presetSubtype="0" fill="hold" grpId="1" nodeType="clickEffect">
                                  <p:stCondLst>
                                    <p:cond delay="0"/>
                                  </p:stCondLst>
                                  <p:childTnLst>
                                    <p:animClr clrSpc="hsl" dir="cw">
                                      <p:cBhvr override="childStyle">
                                        <p:cTn id="12" dur="500" fill="hold"/>
                                        <p:tgtEl>
                                          <p:spTgt spid="95235">
                                            <p:txEl>
                                              <p:pRg st="0" end="0"/>
                                            </p:txEl>
                                          </p:spTgt>
                                        </p:tgtEl>
                                        <p:attrNameLst>
                                          <p:attrName>style.color</p:attrName>
                                        </p:attrNameLst>
                                      </p:cBhvr>
                                      <p:by>
                                        <p:hsl h="0" s="-12549" l="-25098"/>
                                      </p:by>
                                    </p:animClr>
                                    <p:animClr clrSpc="hsl" dir="cw">
                                      <p:cBhvr>
                                        <p:cTn id="13" dur="500" fill="hold"/>
                                        <p:tgtEl>
                                          <p:spTgt spid="95235">
                                            <p:txEl>
                                              <p:pRg st="0" end="0"/>
                                            </p:txEl>
                                          </p:spTgt>
                                        </p:tgtEl>
                                        <p:attrNameLst>
                                          <p:attrName>fillcolor</p:attrName>
                                        </p:attrNameLst>
                                      </p:cBhvr>
                                      <p:by>
                                        <p:hsl h="0" s="-12549" l="-25098"/>
                                      </p:by>
                                    </p:animClr>
                                    <p:animClr clrSpc="hsl" dir="cw">
                                      <p:cBhvr>
                                        <p:cTn id="14" dur="500" fill="hold"/>
                                        <p:tgtEl>
                                          <p:spTgt spid="95235">
                                            <p:txEl>
                                              <p:pRg st="0" end="0"/>
                                            </p:txEl>
                                          </p:spTgt>
                                        </p:tgtEl>
                                        <p:attrNameLst>
                                          <p:attrName>stroke.color</p:attrName>
                                        </p:attrNameLst>
                                      </p:cBhvr>
                                      <p:by>
                                        <p:hsl h="0" s="-12549" l="-25098"/>
                                      </p:by>
                                    </p:animClr>
                                    <p:set>
                                      <p:cBhvr>
                                        <p:cTn id="15" dur="500" fill="hold"/>
                                        <p:tgtEl>
                                          <p:spTgt spid="95235">
                                            <p:txEl>
                                              <p:pRg st="0" end="0"/>
                                            </p:txEl>
                                          </p:spTgt>
                                        </p:tgtEl>
                                        <p:attrNameLst>
                                          <p:attrName>fill.type</p:attrName>
                                        </p:attrNameLst>
                                      </p:cBhvr>
                                      <p:to>
                                        <p:strVal val="solid"/>
                                      </p:to>
                                    </p:set>
                                  </p:childTnLst>
                                </p:cTn>
                              </p:par>
                              <p:par>
                                <p:cTn id="16" presetID="2" presetClass="entr" presetSubtype="4" fill="hold" grpId="0" nodeType="withEffect">
                                  <p:stCondLst>
                                    <p:cond delay="0"/>
                                  </p:stCondLst>
                                  <p:childTnLst>
                                    <p:set>
                                      <p:cBhvr>
                                        <p:cTn id="17" dur="1" fill="hold">
                                          <p:stCondLst>
                                            <p:cond delay="0"/>
                                          </p:stCondLst>
                                        </p:cTn>
                                        <p:tgtEl>
                                          <p:spTgt spid="95235">
                                            <p:txEl>
                                              <p:pRg st="1" end="1"/>
                                            </p:txEl>
                                          </p:spTgt>
                                        </p:tgtEl>
                                        <p:attrNameLst>
                                          <p:attrName>style.visibility</p:attrName>
                                        </p:attrNameLst>
                                      </p:cBhvr>
                                      <p:to>
                                        <p:strVal val="visible"/>
                                      </p:to>
                                    </p:set>
                                    <p:anim calcmode="lin" valueType="num">
                                      <p:cBhvr additive="base">
                                        <p:cTn id="18" dur="500" fill="hold"/>
                                        <p:tgtEl>
                                          <p:spTgt spid="9523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52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4" presetClass="emph" presetSubtype="0" fill="hold" grpId="1" nodeType="clickEffect">
                                  <p:stCondLst>
                                    <p:cond delay="0"/>
                                  </p:stCondLst>
                                  <p:childTnLst>
                                    <p:animClr clrSpc="hsl" dir="cw">
                                      <p:cBhvr override="childStyle">
                                        <p:cTn id="23" dur="500" fill="hold"/>
                                        <p:tgtEl>
                                          <p:spTgt spid="95235">
                                            <p:txEl>
                                              <p:pRg st="1" end="1"/>
                                            </p:txEl>
                                          </p:spTgt>
                                        </p:tgtEl>
                                        <p:attrNameLst>
                                          <p:attrName>style.color</p:attrName>
                                        </p:attrNameLst>
                                      </p:cBhvr>
                                      <p:by>
                                        <p:hsl h="0" s="-12549" l="-25098"/>
                                      </p:by>
                                    </p:animClr>
                                    <p:animClr clrSpc="hsl" dir="cw">
                                      <p:cBhvr>
                                        <p:cTn id="24" dur="500" fill="hold"/>
                                        <p:tgtEl>
                                          <p:spTgt spid="95235">
                                            <p:txEl>
                                              <p:pRg st="1" end="1"/>
                                            </p:txEl>
                                          </p:spTgt>
                                        </p:tgtEl>
                                        <p:attrNameLst>
                                          <p:attrName>fillcolor</p:attrName>
                                        </p:attrNameLst>
                                      </p:cBhvr>
                                      <p:by>
                                        <p:hsl h="0" s="-12549" l="-25098"/>
                                      </p:by>
                                    </p:animClr>
                                    <p:animClr clrSpc="hsl" dir="cw">
                                      <p:cBhvr>
                                        <p:cTn id="25" dur="500" fill="hold"/>
                                        <p:tgtEl>
                                          <p:spTgt spid="95235">
                                            <p:txEl>
                                              <p:pRg st="1" end="1"/>
                                            </p:txEl>
                                          </p:spTgt>
                                        </p:tgtEl>
                                        <p:attrNameLst>
                                          <p:attrName>stroke.color</p:attrName>
                                        </p:attrNameLst>
                                      </p:cBhvr>
                                      <p:by>
                                        <p:hsl h="0" s="-12549" l="-25098"/>
                                      </p:by>
                                    </p:animClr>
                                    <p:set>
                                      <p:cBhvr>
                                        <p:cTn id="26" dur="500" fill="hold"/>
                                        <p:tgtEl>
                                          <p:spTgt spid="95235">
                                            <p:txEl>
                                              <p:pRg st="1" end="1"/>
                                            </p:txEl>
                                          </p:spTgt>
                                        </p:tgtEl>
                                        <p:attrNameLst>
                                          <p:attrName>fill.type</p:attrName>
                                        </p:attrNameLst>
                                      </p:cBhvr>
                                      <p:to>
                                        <p:strVal val="solid"/>
                                      </p:to>
                                    </p:set>
                                  </p:childTnLst>
                                </p:cTn>
                              </p:par>
                              <p:par>
                                <p:cTn id="27" presetID="2" presetClass="entr" presetSubtype="4" fill="hold" grpId="0" nodeType="withEffect">
                                  <p:stCondLst>
                                    <p:cond delay="0"/>
                                  </p:stCondLst>
                                  <p:childTnLst>
                                    <p:set>
                                      <p:cBhvr>
                                        <p:cTn id="28" dur="1" fill="hold">
                                          <p:stCondLst>
                                            <p:cond delay="0"/>
                                          </p:stCondLst>
                                        </p:cTn>
                                        <p:tgtEl>
                                          <p:spTgt spid="95235">
                                            <p:txEl>
                                              <p:pRg st="2" end="2"/>
                                            </p:txEl>
                                          </p:spTgt>
                                        </p:tgtEl>
                                        <p:attrNameLst>
                                          <p:attrName>style.visibility</p:attrName>
                                        </p:attrNameLst>
                                      </p:cBhvr>
                                      <p:to>
                                        <p:strVal val="visible"/>
                                      </p:to>
                                    </p:set>
                                    <p:anim calcmode="lin" valueType="num">
                                      <p:cBhvr additive="base">
                                        <p:cTn id="29" dur="500" fill="hold"/>
                                        <p:tgtEl>
                                          <p:spTgt spid="95235">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52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4" presetClass="emph" presetSubtype="0" fill="hold" grpId="1" nodeType="clickEffect">
                                  <p:stCondLst>
                                    <p:cond delay="0"/>
                                  </p:stCondLst>
                                  <p:childTnLst>
                                    <p:animClr clrSpc="hsl" dir="cw">
                                      <p:cBhvr override="childStyle">
                                        <p:cTn id="34" dur="500" fill="hold"/>
                                        <p:tgtEl>
                                          <p:spTgt spid="95235">
                                            <p:txEl>
                                              <p:pRg st="2" end="2"/>
                                            </p:txEl>
                                          </p:spTgt>
                                        </p:tgtEl>
                                        <p:attrNameLst>
                                          <p:attrName>style.color</p:attrName>
                                        </p:attrNameLst>
                                      </p:cBhvr>
                                      <p:by>
                                        <p:hsl h="0" s="-12549" l="-25098"/>
                                      </p:by>
                                    </p:animClr>
                                    <p:animClr clrSpc="hsl" dir="cw">
                                      <p:cBhvr>
                                        <p:cTn id="35" dur="500" fill="hold"/>
                                        <p:tgtEl>
                                          <p:spTgt spid="95235">
                                            <p:txEl>
                                              <p:pRg st="2" end="2"/>
                                            </p:txEl>
                                          </p:spTgt>
                                        </p:tgtEl>
                                        <p:attrNameLst>
                                          <p:attrName>fillcolor</p:attrName>
                                        </p:attrNameLst>
                                      </p:cBhvr>
                                      <p:by>
                                        <p:hsl h="0" s="-12549" l="-25098"/>
                                      </p:by>
                                    </p:animClr>
                                    <p:animClr clrSpc="hsl" dir="cw">
                                      <p:cBhvr>
                                        <p:cTn id="36" dur="500" fill="hold"/>
                                        <p:tgtEl>
                                          <p:spTgt spid="95235">
                                            <p:txEl>
                                              <p:pRg st="2" end="2"/>
                                            </p:txEl>
                                          </p:spTgt>
                                        </p:tgtEl>
                                        <p:attrNameLst>
                                          <p:attrName>stroke.color</p:attrName>
                                        </p:attrNameLst>
                                      </p:cBhvr>
                                      <p:by>
                                        <p:hsl h="0" s="-12549" l="-25098"/>
                                      </p:by>
                                    </p:animClr>
                                    <p:set>
                                      <p:cBhvr>
                                        <p:cTn id="37" dur="500" fill="hold"/>
                                        <p:tgtEl>
                                          <p:spTgt spid="95235">
                                            <p:txEl>
                                              <p:pRg st="2" end="2"/>
                                            </p:txEl>
                                          </p:spTgt>
                                        </p:tgtEl>
                                        <p:attrNameLst>
                                          <p:attrName>fill.type</p:attrName>
                                        </p:attrNameLst>
                                      </p:cBhvr>
                                      <p:to>
                                        <p:strVal val="solid"/>
                                      </p:to>
                                    </p:set>
                                  </p:childTnLst>
                                </p:cTn>
                              </p:par>
                              <p:par>
                                <p:cTn id="38" presetID="2" presetClass="entr" presetSubtype="4" fill="hold" grpId="0" nodeType="withEffect">
                                  <p:stCondLst>
                                    <p:cond delay="0"/>
                                  </p:stCondLst>
                                  <p:childTnLst>
                                    <p:set>
                                      <p:cBhvr>
                                        <p:cTn id="39" dur="1" fill="hold">
                                          <p:stCondLst>
                                            <p:cond delay="0"/>
                                          </p:stCondLst>
                                        </p:cTn>
                                        <p:tgtEl>
                                          <p:spTgt spid="95235">
                                            <p:txEl>
                                              <p:pRg st="3" end="3"/>
                                            </p:txEl>
                                          </p:spTgt>
                                        </p:tgtEl>
                                        <p:attrNameLst>
                                          <p:attrName>style.visibility</p:attrName>
                                        </p:attrNameLst>
                                      </p:cBhvr>
                                      <p:to>
                                        <p:strVal val="visible"/>
                                      </p:to>
                                    </p:set>
                                    <p:anim calcmode="lin" valueType="num">
                                      <p:cBhvr additive="base">
                                        <p:cTn id="40" dur="500" fill="hold"/>
                                        <p:tgtEl>
                                          <p:spTgt spid="95235">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523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P spid="95235" grpI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15888"/>
            <a:ext cx="8229600" cy="1143000"/>
          </a:xfrm>
        </p:spPr>
        <p:txBody>
          <a:bodyPr/>
          <a:lstStyle/>
          <a:p>
            <a:pPr eaLnBrk="1" hangingPunct="1"/>
            <a:r>
              <a:rPr lang="en-US" sz="2400" b="1" smtClean="0"/>
              <a:t>Seguro Popular in Mexico </a:t>
            </a:r>
            <a:br>
              <a:rPr lang="en-US" sz="2400" b="1" smtClean="0"/>
            </a:br>
            <a:r>
              <a:rPr lang="en-US" sz="2000" smtClean="0"/>
              <a:t>An example of an evidence-informed approach to extending health insurance coverage and evaluating its impacts</a:t>
            </a:r>
            <a:endParaRPr lang="nb-NO" sz="2000" smtClean="0"/>
          </a:p>
        </p:txBody>
      </p:sp>
      <p:sp>
        <p:nvSpPr>
          <p:cNvPr id="96259" name="Rectangle 3"/>
          <p:cNvSpPr>
            <a:spLocks noGrp="1" noChangeArrowheads="1"/>
          </p:cNvSpPr>
          <p:nvPr>
            <p:ph type="body" idx="1"/>
          </p:nvPr>
        </p:nvSpPr>
        <p:spPr>
          <a:xfrm>
            <a:off x="457200" y="1555750"/>
            <a:ext cx="8229600" cy="4537075"/>
          </a:xfrm>
        </p:spPr>
        <p:txBody>
          <a:bodyPr/>
          <a:lstStyle/>
          <a:p>
            <a:pPr eaLnBrk="1" hangingPunct="1">
              <a:lnSpc>
                <a:spcPct val="80000"/>
              </a:lnSpc>
            </a:pPr>
            <a:r>
              <a:rPr lang="en-US" sz="2400" smtClean="0"/>
              <a:t>A new system of health insurance with the aim of extending coverage to 50 million Mexicans </a:t>
            </a:r>
          </a:p>
          <a:p>
            <a:pPr eaLnBrk="1" hangingPunct="1">
              <a:lnSpc>
                <a:spcPct val="80000"/>
              </a:lnSpc>
            </a:pPr>
            <a:r>
              <a:rPr lang="en-US" sz="2400" smtClean="0"/>
              <a:t>Need for reform sparked by evidence that the health system, contrary to popular belief, was funded largely regressively through out-of-pocket payments</a:t>
            </a:r>
          </a:p>
          <a:p>
            <a:pPr eaLnBrk="1" hangingPunct="1">
              <a:lnSpc>
                <a:spcPct val="80000"/>
              </a:lnSpc>
            </a:pPr>
            <a:r>
              <a:rPr lang="en-US" sz="2400" smtClean="0"/>
              <a:t>Taking advantage of a progressive rollout, the government set up a controlled trial comparing outcomes in communities receiving the scheme with those still waiting for it</a:t>
            </a:r>
            <a:endParaRPr lang="en-GB" sz="2400" smtClean="0"/>
          </a:p>
          <a:p>
            <a:pPr eaLnBrk="1" hangingPunct="1">
              <a:lnSpc>
                <a:spcPct val="80000"/>
              </a:lnSpc>
            </a:pPr>
            <a:r>
              <a:rPr lang="en-GB" sz="2400" smtClean="0"/>
              <a:t>Legislation requiring impact evaluations recognises </a:t>
            </a:r>
          </a:p>
          <a:p>
            <a:pPr lvl="1" eaLnBrk="1" hangingPunct="1">
              <a:lnSpc>
                <a:spcPct val="80000"/>
              </a:lnSpc>
            </a:pPr>
            <a:r>
              <a:rPr lang="en-GB" sz="2000" smtClean="0"/>
              <a:t>Government’s political and ethical obligation to evaluate the impact of policy decisions </a:t>
            </a:r>
          </a:p>
          <a:p>
            <a:pPr lvl="1" eaLnBrk="1" hangingPunct="1">
              <a:lnSpc>
                <a:spcPct val="80000"/>
              </a:lnSpc>
            </a:pPr>
            <a:r>
              <a:rPr lang="en-GB" sz="2000" smtClean="0"/>
              <a:t>Value of learning what works (and why) to inform future decisions, such as whether to continue, modify or end the policy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anim calcmode="lin" valueType="num">
                                      <p:cBhvr additive="base">
                                        <p:cTn id="7" dur="5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2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mph" presetSubtype="0" fill="hold" grpId="1" nodeType="clickEffect">
                                  <p:stCondLst>
                                    <p:cond delay="0"/>
                                  </p:stCondLst>
                                  <p:childTnLst>
                                    <p:animClr clrSpc="hsl" dir="cw">
                                      <p:cBhvr override="childStyle">
                                        <p:cTn id="12" dur="500" fill="hold"/>
                                        <p:tgtEl>
                                          <p:spTgt spid="96259">
                                            <p:txEl>
                                              <p:pRg st="0" end="0"/>
                                            </p:txEl>
                                          </p:spTgt>
                                        </p:tgtEl>
                                        <p:attrNameLst>
                                          <p:attrName>style.color</p:attrName>
                                        </p:attrNameLst>
                                      </p:cBhvr>
                                      <p:by>
                                        <p:hsl h="0" s="-12549" l="-25098"/>
                                      </p:by>
                                    </p:animClr>
                                    <p:animClr clrSpc="hsl" dir="cw">
                                      <p:cBhvr>
                                        <p:cTn id="13" dur="500" fill="hold"/>
                                        <p:tgtEl>
                                          <p:spTgt spid="96259">
                                            <p:txEl>
                                              <p:pRg st="0" end="0"/>
                                            </p:txEl>
                                          </p:spTgt>
                                        </p:tgtEl>
                                        <p:attrNameLst>
                                          <p:attrName>fillcolor</p:attrName>
                                        </p:attrNameLst>
                                      </p:cBhvr>
                                      <p:by>
                                        <p:hsl h="0" s="-12549" l="-25098"/>
                                      </p:by>
                                    </p:animClr>
                                    <p:animClr clrSpc="hsl" dir="cw">
                                      <p:cBhvr>
                                        <p:cTn id="14" dur="500" fill="hold"/>
                                        <p:tgtEl>
                                          <p:spTgt spid="96259">
                                            <p:txEl>
                                              <p:pRg st="0" end="0"/>
                                            </p:txEl>
                                          </p:spTgt>
                                        </p:tgtEl>
                                        <p:attrNameLst>
                                          <p:attrName>stroke.color</p:attrName>
                                        </p:attrNameLst>
                                      </p:cBhvr>
                                      <p:by>
                                        <p:hsl h="0" s="-12549" l="-25098"/>
                                      </p:by>
                                    </p:animClr>
                                    <p:set>
                                      <p:cBhvr>
                                        <p:cTn id="15" dur="500" fill="hold"/>
                                        <p:tgtEl>
                                          <p:spTgt spid="96259">
                                            <p:txEl>
                                              <p:pRg st="0" end="0"/>
                                            </p:txEl>
                                          </p:spTgt>
                                        </p:tgtEl>
                                        <p:attrNameLst>
                                          <p:attrName>fill.type</p:attrName>
                                        </p:attrNameLst>
                                      </p:cBhvr>
                                      <p:to>
                                        <p:strVal val="solid"/>
                                      </p:to>
                                    </p:set>
                                  </p:childTnLst>
                                </p:cTn>
                              </p:par>
                              <p:par>
                                <p:cTn id="16" presetID="2" presetClass="entr" presetSubtype="4" fill="hold" grpId="0" nodeType="withEffect">
                                  <p:stCondLst>
                                    <p:cond delay="0"/>
                                  </p:stCondLst>
                                  <p:childTnLst>
                                    <p:set>
                                      <p:cBhvr>
                                        <p:cTn id="17" dur="1" fill="hold">
                                          <p:stCondLst>
                                            <p:cond delay="0"/>
                                          </p:stCondLst>
                                        </p:cTn>
                                        <p:tgtEl>
                                          <p:spTgt spid="96259">
                                            <p:txEl>
                                              <p:pRg st="1" end="1"/>
                                            </p:txEl>
                                          </p:spTgt>
                                        </p:tgtEl>
                                        <p:attrNameLst>
                                          <p:attrName>style.visibility</p:attrName>
                                        </p:attrNameLst>
                                      </p:cBhvr>
                                      <p:to>
                                        <p:strVal val="visible"/>
                                      </p:to>
                                    </p:set>
                                    <p:anim calcmode="lin" valueType="num">
                                      <p:cBhvr additive="base">
                                        <p:cTn id="18" dur="500" fill="hold"/>
                                        <p:tgtEl>
                                          <p:spTgt spid="9625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62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4" presetClass="emph" presetSubtype="0" fill="hold" grpId="1" nodeType="clickEffect">
                                  <p:stCondLst>
                                    <p:cond delay="0"/>
                                  </p:stCondLst>
                                  <p:childTnLst>
                                    <p:animClr clrSpc="hsl" dir="cw">
                                      <p:cBhvr override="childStyle">
                                        <p:cTn id="23" dur="500" fill="hold"/>
                                        <p:tgtEl>
                                          <p:spTgt spid="96259">
                                            <p:txEl>
                                              <p:pRg st="1" end="1"/>
                                            </p:txEl>
                                          </p:spTgt>
                                        </p:tgtEl>
                                        <p:attrNameLst>
                                          <p:attrName>style.color</p:attrName>
                                        </p:attrNameLst>
                                      </p:cBhvr>
                                      <p:by>
                                        <p:hsl h="0" s="-12549" l="-25098"/>
                                      </p:by>
                                    </p:animClr>
                                    <p:animClr clrSpc="hsl" dir="cw">
                                      <p:cBhvr>
                                        <p:cTn id="24" dur="500" fill="hold"/>
                                        <p:tgtEl>
                                          <p:spTgt spid="96259">
                                            <p:txEl>
                                              <p:pRg st="1" end="1"/>
                                            </p:txEl>
                                          </p:spTgt>
                                        </p:tgtEl>
                                        <p:attrNameLst>
                                          <p:attrName>fillcolor</p:attrName>
                                        </p:attrNameLst>
                                      </p:cBhvr>
                                      <p:by>
                                        <p:hsl h="0" s="-12549" l="-25098"/>
                                      </p:by>
                                    </p:animClr>
                                    <p:animClr clrSpc="hsl" dir="cw">
                                      <p:cBhvr>
                                        <p:cTn id="25" dur="500" fill="hold"/>
                                        <p:tgtEl>
                                          <p:spTgt spid="96259">
                                            <p:txEl>
                                              <p:pRg st="1" end="1"/>
                                            </p:txEl>
                                          </p:spTgt>
                                        </p:tgtEl>
                                        <p:attrNameLst>
                                          <p:attrName>stroke.color</p:attrName>
                                        </p:attrNameLst>
                                      </p:cBhvr>
                                      <p:by>
                                        <p:hsl h="0" s="-12549" l="-25098"/>
                                      </p:by>
                                    </p:animClr>
                                    <p:set>
                                      <p:cBhvr>
                                        <p:cTn id="26" dur="500" fill="hold"/>
                                        <p:tgtEl>
                                          <p:spTgt spid="96259">
                                            <p:txEl>
                                              <p:pRg st="1" end="1"/>
                                            </p:txEl>
                                          </p:spTgt>
                                        </p:tgtEl>
                                        <p:attrNameLst>
                                          <p:attrName>fill.type</p:attrName>
                                        </p:attrNameLst>
                                      </p:cBhvr>
                                      <p:to>
                                        <p:strVal val="solid"/>
                                      </p:to>
                                    </p:set>
                                  </p:childTnLst>
                                </p:cTn>
                              </p:par>
                              <p:par>
                                <p:cTn id="27" presetID="2" presetClass="entr" presetSubtype="4" fill="hold" grpId="0" nodeType="withEffect">
                                  <p:stCondLst>
                                    <p:cond delay="0"/>
                                  </p:stCondLst>
                                  <p:childTnLst>
                                    <p:set>
                                      <p:cBhvr>
                                        <p:cTn id="28" dur="1" fill="hold">
                                          <p:stCondLst>
                                            <p:cond delay="0"/>
                                          </p:stCondLst>
                                        </p:cTn>
                                        <p:tgtEl>
                                          <p:spTgt spid="96259">
                                            <p:txEl>
                                              <p:pRg st="2" end="2"/>
                                            </p:txEl>
                                          </p:spTgt>
                                        </p:tgtEl>
                                        <p:attrNameLst>
                                          <p:attrName>style.visibility</p:attrName>
                                        </p:attrNameLst>
                                      </p:cBhvr>
                                      <p:to>
                                        <p:strVal val="visible"/>
                                      </p:to>
                                    </p:set>
                                    <p:anim calcmode="lin" valueType="num">
                                      <p:cBhvr additive="base">
                                        <p:cTn id="29" dur="500" fill="hold"/>
                                        <p:tgtEl>
                                          <p:spTgt spid="96259">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62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4" presetClass="emph" presetSubtype="0" fill="hold" grpId="1" nodeType="clickEffect">
                                  <p:stCondLst>
                                    <p:cond delay="0"/>
                                  </p:stCondLst>
                                  <p:childTnLst>
                                    <p:animClr clrSpc="hsl" dir="cw">
                                      <p:cBhvr override="childStyle">
                                        <p:cTn id="34" dur="500" fill="hold"/>
                                        <p:tgtEl>
                                          <p:spTgt spid="96259">
                                            <p:txEl>
                                              <p:pRg st="2" end="2"/>
                                            </p:txEl>
                                          </p:spTgt>
                                        </p:tgtEl>
                                        <p:attrNameLst>
                                          <p:attrName>style.color</p:attrName>
                                        </p:attrNameLst>
                                      </p:cBhvr>
                                      <p:by>
                                        <p:hsl h="0" s="-12549" l="-25098"/>
                                      </p:by>
                                    </p:animClr>
                                    <p:animClr clrSpc="hsl" dir="cw">
                                      <p:cBhvr>
                                        <p:cTn id="35" dur="500" fill="hold"/>
                                        <p:tgtEl>
                                          <p:spTgt spid="96259">
                                            <p:txEl>
                                              <p:pRg st="2" end="2"/>
                                            </p:txEl>
                                          </p:spTgt>
                                        </p:tgtEl>
                                        <p:attrNameLst>
                                          <p:attrName>fillcolor</p:attrName>
                                        </p:attrNameLst>
                                      </p:cBhvr>
                                      <p:by>
                                        <p:hsl h="0" s="-12549" l="-25098"/>
                                      </p:by>
                                    </p:animClr>
                                    <p:animClr clrSpc="hsl" dir="cw">
                                      <p:cBhvr>
                                        <p:cTn id="36" dur="500" fill="hold"/>
                                        <p:tgtEl>
                                          <p:spTgt spid="96259">
                                            <p:txEl>
                                              <p:pRg st="2" end="2"/>
                                            </p:txEl>
                                          </p:spTgt>
                                        </p:tgtEl>
                                        <p:attrNameLst>
                                          <p:attrName>stroke.color</p:attrName>
                                        </p:attrNameLst>
                                      </p:cBhvr>
                                      <p:by>
                                        <p:hsl h="0" s="-12549" l="-25098"/>
                                      </p:by>
                                    </p:animClr>
                                    <p:set>
                                      <p:cBhvr>
                                        <p:cTn id="37" dur="500" fill="hold"/>
                                        <p:tgtEl>
                                          <p:spTgt spid="96259">
                                            <p:txEl>
                                              <p:pRg st="2" end="2"/>
                                            </p:txEl>
                                          </p:spTgt>
                                        </p:tgtEl>
                                        <p:attrNameLst>
                                          <p:attrName>fill.type</p:attrName>
                                        </p:attrNameLst>
                                      </p:cBhvr>
                                      <p:to>
                                        <p:strVal val="solid"/>
                                      </p:to>
                                    </p:set>
                                  </p:childTnLst>
                                </p:cTn>
                              </p:par>
                              <p:par>
                                <p:cTn id="38" presetID="2" presetClass="entr" presetSubtype="4" fill="hold" grpId="0" nodeType="withEffect">
                                  <p:stCondLst>
                                    <p:cond delay="0"/>
                                  </p:stCondLst>
                                  <p:childTnLst>
                                    <p:set>
                                      <p:cBhvr>
                                        <p:cTn id="39" dur="1" fill="hold">
                                          <p:stCondLst>
                                            <p:cond delay="0"/>
                                          </p:stCondLst>
                                        </p:cTn>
                                        <p:tgtEl>
                                          <p:spTgt spid="96259">
                                            <p:txEl>
                                              <p:pRg st="3" end="3"/>
                                            </p:txEl>
                                          </p:spTgt>
                                        </p:tgtEl>
                                        <p:attrNameLst>
                                          <p:attrName>style.visibility</p:attrName>
                                        </p:attrNameLst>
                                      </p:cBhvr>
                                      <p:to>
                                        <p:strVal val="visible"/>
                                      </p:to>
                                    </p:set>
                                    <p:anim calcmode="lin" valueType="num">
                                      <p:cBhvr additive="base">
                                        <p:cTn id="40" dur="500" fill="hold"/>
                                        <p:tgtEl>
                                          <p:spTgt spid="96259">
                                            <p:txEl>
                                              <p:pRg st="3" end="3"/>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6259">
                                            <p:txEl>
                                              <p:pRg st="3" end="3"/>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96259">
                                            <p:txEl>
                                              <p:pRg st="4" end="4"/>
                                            </p:txEl>
                                          </p:spTgt>
                                        </p:tgtEl>
                                        <p:attrNameLst>
                                          <p:attrName>style.visibility</p:attrName>
                                        </p:attrNameLst>
                                      </p:cBhvr>
                                      <p:to>
                                        <p:strVal val="visible"/>
                                      </p:to>
                                    </p:set>
                                    <p:anim calcmode="lin" valueType="num">
                                      <p:cBhvr additive="base">
                                        <p:cTn id="44" dur="500" fill="hold"/>
                                        <p:tgtEl>
                                          <p:spTgt spid="96259">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96259">
                                            <p:txEl>
                                              <p:pRg st="4" end="4"/>
                                            </p:txEl>
                                          </p:spTgt>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259">
                                            <p:txEl>
                                              <p:pRg st="5" end="5"/>
                                            </p:txEl>
                                          </p:spTgt>
                                        </p:tgtEl>
                                        <p:attrNameLst>
                                          <p:attrName>style.visibility</p:attrName>
                                        </p:attrNameLst>
                                      </p:cBhvr>
                                      <p:to>
                                        <p:strVal val="visible"/>
                                      </p:to>
                                    </p:set>
                                    <p:anim calcmode="lin" valueType="num">
                                      <p:cBhvr additive="base">
                                        <p:cTn id="48" dur="500" fill="hold"/>
                                        <p:tgtEl>
                                          <p:spTgt spid="96259">
                                            <p:txEl>
                                              <p:pRg st="5" end="5"/>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9625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9" grpId="0" build="p"/>
      <p:bldP spid="96259" grpI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a:xfrm>
            <a:off x="457200" y="188913"/>
            <a:ext cx="8229600" cy="490537"/>
          </a:xfrm>
        </p:spPr>
        <p:txBody>
          <a:bodyPr/>
          <a:lstStyle/>
          <a:p>
            <a:pPr eaLnBrk="1" hangingPunct="1"/>
            <a:r>
              <a:rPr lang="nb-NO" sz="2800" smtClean="0"/>
              <a:t>Evidence-informed health policymaking addresses common policymaking problems</a:t>
            </a:r>
          </a:p>
        </p:txBody>
      </p:sp>
      <p:pic>
        <p:nvPicPr>
          <p:cNvPr id="19459" name="Picture 5"/>
          <p:cNvPicPr>
            <a:picLocks noChangeAspect="1" noChangeArrowheads="1"/>
          </p:cNvPicPr>
          <p:nvPr/>
        </p:nvPicPr>
        <p:blipFill>
          <a:blip r:embed="rId2" cstate="print"/>
          <a:srcRect/>
          <a:stretch>
            <a:fillRect/>
          </a:stretch>
        </p:blipFill>
        <p:spPr bwMode="auto">
          <a:xfrm>
            <a:off x="1260475" y="908050"/>
            <a:ext cx="6624638" cy="527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SUPPORT_logo_stor"/>
          <p:cNvPicPr>
            <a:picLocks noChangeAspect="1" noChangeArrowheads="1"/>
          </p:cNvPicPr>
          <p:nvPr/>
        </p:nvPicPr>
        <p:blipFill>
          <a:blip r:embed="rId2" cstate="print">
            <a:clrChange>
              <a:clrFrom>
                <a:srgbClr val="FFFFFF"/>
              </a:clrFrom>
              <a:clrTo>
                <a:srgbClr val="FFFFFF">
                  <a:alpha val="0"/>
                </a:srgbClr>
              </a:clrTo>
            </a:clrChange>
          </a:blip>
          <a:srcRect l="11249" r="11249"/>
          <a:stretch>
            <a:fillRect/>
          </a:stretch>
        </p:blipFill>
        <p:spPr bwMode="auto">
          <a:xfrm>
            <a:off x="6678613" y="908050"/>
            <a:ext cx="2501900" cy="2305050"/>
          </a:xfrm>
          <a:prstGeom prst="rect">
            <a:avLst/>
          </a:prstGeom>
          <a:noFill/>
          <a:ln w="9525">
            <a:noFill/>
            <a:miter lim="800000"/>
            <a:headEnd/>
            <a:tailEnd/>
          </a:ln>
        </p:spPr>
      </p:pic>
      <p:sp>
        <p:nvSpPr>
          <p:cNvPr id="20483" name="Rectangle 2"/>
          <p:cNvSpPr>
            <a:spLocks noGrp="1" noChangeArrowheads="1"/>
          </p:cNvSpPr>
          <p:nvPr>
            <p:ph type="title"/>
          </p:nvPr>
        </p:nvSpPr>
        <p:spPr>
          <a:xfrm>
            <a:off x="-73025" y="115888"/>
            <a:ext cx="9324975" cy="720725"/>
          </a:xfrm>
        </p:spPr>
        <p:txBody>
          <a:bodyPr/>
          <a:lstStyle/>
          <a:p>
            <a:pPr eaLnBrk="1" hangingPunct="1"/>
            <a:r>
              <a:rPr lang="nb-NO" sz="2400" smtClean="0"/>
              <a:t>SUPPORT Tools for evidence-informed health Policymaking (STP)</a:t>
            </a:r>
          </a:p>
        </p:txBody>
      </p:sp>
      <p:sp>
        <p:nvSpPr>
          <p:cNvPr id="52227" name="Rectangle 3"/>
          <p:cNvSpPr>
            <a:spLocks noGrp="1" noChangeArrowheads="1"/>
          </p:cNvSpPr>
          <p:nvPr>
            <p:ph type="body" idx="1"/>
          </p:nvPr>
        </p:nvSpPr>
        <p:spPr>
          <a:xfrm>
            <a:off x="395288" y="908050"/>
            <a:ext cx="8229600" cy="4824413"/>
          </a:xfrm>
        </p:spPr>
        <p:txBody>
          <a:bodyPr/>
          <a:lstStyle/>
          <a:p>
            <a:pPr eaLnBrk="1" hangingPunct="1">
              <a:lnSpc>
                <a:spcPct val="80000"/>
              </a:lnSpc>
            </a:pPr>
            <a:r>
              <a:rPr lang="nb-NO" sz="2400" smtClean="0"/>
              <a:t>Developed by SUPporting POlicy relevant </a:t>
            </a:r>
          </a:p>
          <a:p>
            <a:pPr eaLnBrk="1" hangingPunct="1">
              <a:lnSpc>
                <a:spcPct val="80000"/>
              </a:lnSpc>
              <a:buFontTx/>
              <a:buNone/>
            </a:pPr>
            <a:r>
              <a:rPr lang="nb-NO" sz="2400" smtClean="0"/>
              <a:t>	Reviews and Trials (SUPPORT), funded </a:t>
            </a:r>
          </a:p>
          <a:p>
            <a:pPr eaLnBrk="1" hangingPunct="1">
              <a:lnSpc>
                <a:spcPct val="80000"/>
              </a:lnSpc>
              <a:buFontTx/>
              <a:buNone/>
            </a:pPr>
            <a:r>
              <a:rPr lang="nb-NO" sz="2400" smtClean="0"/>
              <a:t>	by the EC 6th Framework Programme</a:t>
            </a:r>
          </a:p>
          <a:p>
            <a:pPr eaLnBrk="1" hangingPunct="1">
              <a:lnSpc>
                <a:spcPct val="80000"/>
              </a:lnSpc>
            </a:pPr>
            <a:r>
              <a:rPr lang="en-GB" sz="2400" smtClean="0"/>
              <a:t>For people responsible for making </a:t>
            </a:r>
          </a:p>
          <a:p>
            <a:pPr eaLnBrk="1" hangingPunct="1">
              <a:lnSpc>
                <a:spcPct val="80000"/>
              </a:lnSpc>
              <a:buFontTx/>
              <a:buNone/>
            </a:pPr>
            <a:r>
              <a:rPr lang="en-GB" sz="2400" smtClean="0"/>
              <a:t>	decisions about health policies and </a:t>
            </a:r>
          </a:p>
          <a:p>
            <a:pPr eaLnBrk="1" hangingPunct="1">
              <a:lnSpc>
                <a:spcPct val="80000"/>
              </a:lnSpc>
              <a:buFontTx/>
              <a:buNone/>
            </a:pPr>
            <a:r>
              <a:rPr lang="en-GB" sz="2400" smtClean="0"/>
              <a:t>	programmes and for those who support them</a:t>
            </a:r>
          </a:p>
          <a:p>
            <a:pPr eaLnBrk="1" hangingPunct="1">
              <a:lnSpc>
                <a:spcPct val="80000"/>
              </a:lnSpc>
            </a:pPr>
            <a:r>
              <a:rPr lang="en-GB" sz="2400" smtClean="0"/>
              <a:t>To help ensure that their decisions are </a:t>
            </a:r>
          </a:p>
          <a:p>
            <a:pPr eaLnBrk="1" hangingPunct="1">
              <a:lnSpc>
                <a:spcPct val="80000"/>
              </a:lnSpc>
              <a:buFontTx/>
              <a:buNone/>
            </a:pPr>
            <a:r>
              <a:rPr lang="en-GB" sz="2400" smtClean="0"/>
              <a:t>	well-informed by the best available research evidence</a:t>
            </a:r>
          </a:p>
          <a:p>
            <a:pPr eaLnBrk="1" hangingPunct="1">
              <a:lnSpc>
                <a:spcPct val="80000"/>
              </a:lnSpc>
            </a:pPr>
            <a:r>
              <a:rPr lang="en-GB" sz="2400" smtClean="0"/>
              <a:t>Series of articles in Health Research Policy and Systems, Dec 2009 - </a:t>
            </a:r>
          </a:p>
          <a:p>
            <a:pPr eaLnBrk="1" hangingPunct="1">
              <a:lnSpc>
                <a:spcPct val="80000"/>
              </a:lnSpc>
              <a:buFontTx/>
              <a:buNone/>
            </a:pPr>
            <a:r>
              <a:rPr lang="en-GB" sz="2400" smtClean="0"/>
              <a:t>	</a:t>
            </a:r>
            <a:r>
              <a:rPr lang="en-GB" sz="2400" smtClean="0">
                <a:hlinkClick r:id="rId3"/>
              </a:rPr>
              <a:t>www.health-policy-systems.com/supplements/7/S1</a:t>
            </a:r>
            <a:r>
              <a:rPr lang="nb-NO" sz="2400" smtClean="0"/>
              <a:t> </a:t>
            </a:r>
            <a:endParaRPr lang="en-GB" sz="2400" smtClean="0"/>
          </a:p>
          <a:p>
            <a:pPr eaLnBrk="1" hangingPunct="1">
              <a:lnSpc>
                <a:spcPct val="80000"/>
              </a:lnSpc>
            </a:pPr>
            <a:r>
              <a:rPr lang="en-GB" sz="2400" smtClean="0"/>
              <a:t>Spanish, Portuguese, French and Chinese translations – </a:t>
            </a:r>
            <a:r>
              <a:rPr lang="en-GB" sz="2400" u="sng" smtClean="0">
                <a:hlinkClick r:id="rId4" tooltip="blocked::http://www.support-collaboration.org/"/>
              </a:rPr>
              <a:t>www.support-collaboration.org</a:t>
            </a:r>
            <a:endParaRPr lang="en-GB" sz="2400" u="sng" smtClean="0"/>
          </a:p>
          <a:p>
            <a:pPr eaLnBrk="1" hangingPunct="1">
              <a:lnSpc>
                <a:spcPct val="80000"/>
              </a:lnSpc>
            </a:pPr>
            <a:r>
              <a:rPr lang="en-GB" sz="2400" smtClean="0"/>
              <a:t>Book version - </a:t>
            </a:r>
            <a:r>
              <a:rPr lang="en-GB" sz="2400" smtClean="0">
                <a:hlinkClick r:id="rId5"/>
              </a:rPr>
              <a:t>www.kunnskapssenteret.no/Publikasjoner/8879.cms</a:t>
            </a:r>
            <a:endParaRPr lang="en-GB"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anim calcmode="lin" valueType="num">
                                      <p:cBhvr additive="base">
                                        <p:cTn id="11" dur="500" fill="hold"/>
                                        <p:tgtEl>
                                          <p:spTgt spid="5222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222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anim calcmode="lin" valueType="num">
                                      <p:cBhvr additive="base">
                                        <p:cTn id="15" dur="5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22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4" presetClass="emph" presetSubtype="0" fill="hold" grpId="1" nodeType="clickEffect">
                                  <p:stCondLst>
                                    <p:cond delay="0"/>
                                  </p:stCondLst>
                                  <p:childTnLst>
                                    <p:animClr clrSpc="hsl" dir="cw">
                                      <p:cBhvr override="childStyle">
                                        <p:cTn id="20" dur="500" fill="hold"/>
                                        <p:tgtEl>
                                          <p:spTgt spid="52227">
                                            <p:txEl>
                                              <p:pRg st="0" end="0"/>
                                            </p:txEl>
                                          </p:spTgt>
                                        </p:tgtEl>
                                        <p:attrNameLst>
                                          <p:attrName>style.color</p:attrName>
                                        </p:attrNameLst>
                                      </p:cBhvr>
                                      <p:by>
                                        <p:hsl h="0" s="-12549" l="-25098"/>
                                      </p:by>
                                    </p:animClr>
                                    <p:animClr clrSpc="hsl" dir="cw">
                                      <p:cBhvr>
                                        <p:cTn id="21" dur="500" fill="hold"/>
                                        <p:tgtEl>
                                          <p:spTgt spid="52227">
                                            <p:txEl>
                                              <p:pRg st="0" end="0"/>
                                            </p:txEl>
                                          </p:spTgt>
                                        </p:tgtEl>
                                        <p:attrNameLst>
                                          <p:attrName>fillcolor</p:attrName>
                                        </p:attrNameLst>
                                      </p:cBhvr>
                                      <p:by>
                                        <p:hsl h="0" s="-12549" l="-25098"/>
                                      </p:by>
                                    </p:animClr>
                                    <p:animClr clrSpc="hsl" dir="cw">
                                      <p:cBhvr>
                                        <p:cTn id="22" dur="500" fill="hold"/>
                                        <p:tgtEl>
                                          <p:spTgt spid="52227">
                                            <p:txEl>
                                              <p:pRg st="0" end="0"/>
                                            </p:txEl>
                                          </p:spTgt>
                                        </p:tgtEl>
                                        <p:attrNameLst>
                                          <p:attrName>stroke.color</p:attrName>
                                        </p:attrNameLst>
                                      </p:cBhvr>
                                      <p:by>
                                        <p:hsl h="0" s="-12549" l="-25098"/>
                                      </p:by>
                                    </p:animClr>
                                    <p:set>
                                      <p:cBhvr>
                                        <p:cTn id="23" dur="500" fill="hold"/>
                                        <p:tgtEl>
                                          <p:spTgt spid="52227">
                                            <p:txEl>
                                              <p:pRg st="0" end="0"/>
                                            </p:txEl>
                                          </p:spTgt>
                                        </p:tgtEl>
                                        <p:attrNameLst>
                                          <p:attrName>fill.type</p:attrName>
                                        </p:attrNameLst>
                                      </p:cBhvr>
                                      <p:to>
                                        <p:strVal val="solid"/>
                                      </p:to>
                                    </p:set>
                                  </p:childTnLst>
                                </p:cTn>
                              </p:par>
                              <p:par>
                                <p:cTn id="24" presetID="24" presetClass="emph" presetSubtype="0" fill="hold" grpId="1" nodeType="withEffect">
                                  <p:stCondLst>
                                    <p:cond delay="0"/>
                                  </p:stCondLst>
                                  <p:childTnLst>
                                    <p:animClr clrSpc="hsl" dir="cw">
                                      <p:cBhvr override="childStyle">
                                        <p:cTn id="25" dur="500" fill="hold"/>
                                        <p:tgtEl>
                                          <p:spTgt spid="52227">
                                            <p:txEl>
                                              <p:pRg st="1" end="1"/>
                                            </p:txEl>
                                          </p:spTgt>
                                        </p:tgtEl>
                                        <p:attrNameLst>
                                          <p:attrName>style.color</p:attrName>
                                        </p:attrNameLst>
                                      </p:cBhvr>
                                      <p:by>
                                        <p:hsl h="0" s="-12549" l="-25098"/>
                                      </p:by>
                                    </p:animClr>
                                    <p:animClr clrSpc="hsl" dir="cw">
                                      <p:cBhvr>
                                        <p:cTn id="26" dur="500" fill="hold"/>
                                        <p:tgtEl>
                                          <p:spTgt spid="52227">
                                            <p:txEl>
                                              <p:pRg st="1" end="1"/>
                                            </p:txEl>
                                          </p:spTgt>
                                        </p:tgtEl>
                                        <p:attrNameLst>
                                          <p:attrName>fillcolor</p:attrName>
                                        </p:attrNameLst>
                                      </p:cBhvr>
                                      <p:by>
                                        <p:hsl h="0" s="-12549" l="-25098"/>
                                      </p:by>
                                    </p:animClr>
                                    <p:animClr clrSpc="hsl" dir="cw">
                                      <p:cBhvr>
                                        <p:cTn id="27" dur="500" fill="hold"/>
                                        <p:tgtEl>
                                          <p:spTgt spid="52227">
                                            <p:txEl>
                                              <p:pRg st="1" end="1"/>
                                            </p:txEl>
                                          </p:spTgt>
                                        </p:tgtEl>
                                        <p:attrNameLst>
                                          <p:attrName>stroke.color</p:attrName>
                                        </p:attrNameLst>
                                      </p:cBhvr>
                                      <p:by>
                                        <p:hsl h="0" s="-12549" l="-25098"/>
                                      </p:by>
                                    </p:animClr>
                                    <p:set>
                                      <p:cBhvr>
                                        <p:cTn id="28" dur="500" fill="hold"/>
                                        <p:tgtEl>
                                          <p:spTgt spid="52227">
                                            <p:txEl>
                                              <p:pRg st="1" end="1"/>
                                            </p:txEl>
                                          </p:spTgt>
                                        </p:tgtEl>
                                        <p:attrNameLst>
                                          <p:attrName>fill.type</p:attrName>
                                        </p:attrNameLst>
                                      </p:cBhvr>
                                      <p:to>
                                        <p:strVal val="solid"/>
                                      </p:to>
                                    </p:set>
                                  </p:childTnLst>
                                </p:cTn>
                              </p:par>
                              <p:par>
                                <p:cTn id="29" presetID="24" presetClass="emph" presetSubtype="0" fill="hold" grpId="1" nodeType="withEffect">
                                  <p:stCondLst>
                                    <p:cond delay="0"/>
                                  </p:stCondLst>
                                  <p:childTnLst>
                                    <p:animClr clrSpc="hsl" dir="cw">
                                      <p:cBhvr override="childStyle">
                                        <p:cTn id="30" dur="500" fill="hold"/>
                                        <p:tgtEl>
                                          <p:spTgt spid="52227">
                                            <p:txEl>
                                              <p:pRg st="2" end="2"/>
                                            </p:txEl>
                                          </p:spTgt>
                                        </p:tgtEl>
                                        <p:attrNameLst>
                                          <p:attrName>style.color</p:attrName>
                                        </p:attrNameLst>
                                      </p:cBhvr>
                                      <p:by>
                                        <p:hsl h="0" s="-12549" l="-25098"/>
                                      </p:by>
                                    </p:animClr>
                                    <p:animClr clrSpc="hsl" dir="cw">
                                      <p:cBhvr>
                                        <p:cTn id="31" dur="500" fill="hold"/>
                                        <p:tgtEl>
                                          <p:spTgt spid="52227">
                                            <p:txEl>
                                              <p:pRg st="2" end="2"/>
                                            </p:txEl>
                                          </p:spTgt>
                                        </p:tgtEl>
                                        <p:attrNameLst>
                                          <p:attrName>fillcolor</p:attrName>
                                        </p:attrNameLst>
                                      </p:cBhvr>
                                      <p:by>
                                        <p:hsl h="0" s="-12549" l="-25098"/>
                                      </p:by>
                                    </p:animClr>
                                    <p:animClr clrSpc="hsl" dir="cw">
                                      <p:cBhvr>
                                        <p:cTn id="32" dur="500" fill="hold"/>
                                        <p:tgtEl>
                                          <p:spTgt spid="52227">
                                            <p:txEl>
                                              <p:pRg st="2" end="2"/>
                                            </p:txEl>
                                          </p:spTgt>
                                        </p:tgtEl>
                                        <p:attrNameLst>
                                          <p:attrName>stroke.color</p:attrName>
                                        </p:attrNameLst>
                                      </p:cBhvr>
                                      <p:by>
                                        <p:hsl h="0" s="-12549" l="-25098"/>
                                      </p:by>
                                    </p:animClr>
                                    <p:set>
                                      <p:cBhvr>
                                        <p:cTn id="33" dur="500" fill="hold"/>
                                        <p:tgtEl>
                                          <p:spTgt spid="52227">
                                            <p:txEl>
                                              <p:pRg st="2" end="2"/>
                                            </p:txEl>
                                          </p:spTgt>
                                        </p:tgtEl>
                                        <p:attrNameLst>
                                          <p:attrName>fill.type</p:attrName>
                                        </p:attrNameLst>
                                      </p:cBhvr>
                                      <p:to>
                                        <p:strVal val="solid"/>
                                      </p:to>
                                    </p:set>
                                  </p:childTnLst>
                                </p:cTn>
                              </p:par>
                              <p:par>
                                <p:cTn id="34" presetID="2" presetClass="entr" presetSubtype="4" fill="hold" grpId="0" nodeType="withEffect">
                                  <p:stCondLst>
                                    <p:cond delay="0"/>
                                  </p:stCondLst>
                                  <p:childTnLst>
                                    <p:set>
                                      <p:cBhvr>
                                        <p:cTn id="35" dur="1" fill="hold">
                                          <p:stCondLst>
                                            <p:cond delay="0"/>
                                          </p:stCondLst>
                                        </p:cTn>
                                        <p:tgtEl>
                                          <p:spTgt spid="52227">
                                            <p:txEl>
                                              <p:pRg st="3" end="3"/>
                                            </p:txEl>
                                          </p:spTgt>
                                        </p:tgtEl>
                                        <p:attrNameLst>
                                          <p:attrName>style.visibility</p:attrName>
                                        </p:attrNameLst>
                                      </p:cBhvr>
                                      <p:to>
                                        <p:strVal val="visible"/>
                                      </p:to>
                                    </p:set>
                                    <p:anim calcmode="lin" valueType="num">
                                      <p:cBhvr additive="base">
                                        <p:cTn id="36" dur="500" fill="hold"/>
                                        <p:tgtEl>
                                          <p:spTgt spid="52227">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2227">
                                            <p:txEl>
                                              <p:pRg st="3" end="3"/>
                                            </p:txEl>
                                          </p:spTgt>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52227">
                                            <p:txEl>
                                              <p:pRg st="4" end="4"/>
                                            </p:txEl>
                                          </p:spTgt>
                                        </p:tgtEl>
                                        <p:attrNameLst>
                                          <p:attrName>style.visibility</p:attrName>
                                        </p:attrNameLst>
                                      </p:cBhvr>
                                      <p:to>
                                        <p:strVal val="visible"/>
                                      </p:to>
                                    </p:set>
                                    <p:anim calcmode="lin" valueType="num">
                                      <p:cBhvr additive="base">
                                        <p:cTn id="40" dur="500" fill="hold"/>
                                        <p:tgtEl>
                                          <p:spTgt spid="52227">
                                            <p:txEl>
                                              <p:pRg st="4" end="4"/>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52227">
                                            <p:txEl>
                                              <p:pRg st="4" end="4"/>
                                            </p:txEl>
                                          </p:spTgt>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52227">
                                            <p:txEl>
                                              <p:pRg st="5" end="5"/>
                                            </p:txEl>
                                          </p:spTgt>
                                        </p:tgtEl>
                                        <p:attrNameLst>
                                          <p:attrName>style.visibility</p:attrName>
                                        </p:attrNameLst>
                                      </p:cBhvr>
                                      <p:to>
                                        <p:strVal val="visible"/>
                                      </p:to>
                                    </p:set>
                                    <p:anim calcmode="lin" valueType="num">
                                      <p:cBhvr additive="base">
                                        <p:cTn id="44" dur="500" fill="hold"/>
                                        <p:tgtEl>
                                          <p:spTgt spid="52227">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22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4" presetClass="emph" presetSubtype="0" fill="hold" grpId="1" nodeType="clickEffect">
                                  <p:stCondLst>
                                    <p:cond delay="0"/>
                                  </p:stCondLst>
                                  <p:childTnLst>
                                    <p:animClr clrSpc="hsl" dir="cw">
                                      <p:cBhvr override="childStyle">
                                        <p:cTn id="49" dur="500" fill="hold"/>
                                        <p:tgtEl>
                                          <p:spTgt spid="52227">
                                            <p:txEl>
                                              <p:pRg st="3" end="3"/>
                                            </p:txEl>
                                          </p:spTgt>
                                        </p:tgtEl>
                                        <p:attrNameLst>
                                          <p:attrName>style.color</p:attrName>
                                        </p:attrNameLst>
                                      </p:cBhvr>
                                      <p:by>
                                        <p:hsl h="0" s="-12549" l="-25098"/>
                                      </p:by>
                                    </p:animClr>
                                    <p:animClr clrSpc="hsl" dir="cw">
                                      <p:cBhvr>
                                        <p:cTn id="50" dur="500" fill="hold"/>
                                        <p:tgtEl>
                                          <p:spTgt spid="52227">
                                            <p:txEl>
                                              <p:pRg st="3" end="3"/>
                                            </p:txEl>
                                          </p:spTgt>
                                        </p:tgtEl>
                                        <p:attrNameLst>
                                          <p:attrName>fillcolor</p:attrName>
                                        </p:attrNameLst>
                                      </p:cBhvr>
                                      <p:by>
                                        <p:hsl h="0" s="-12549" l="-25098"/>
                                      </p:by>
                                    </p:animClr>
                                    <p:animClr clrSpc="hsl" dir="cw">
                                      <p:cBhvr>
                                        <p:cTn id="51" dur="500" fill="hold"/>
                                        <p:tgtEl>
                                          <p:spTgt spid="52227">
                                            <p:txEl>
                                              <p:pRg st="3" end="3"/>
                                            </p:txEl>
                                          </p:spTgt>
                                        </p:tgtEl>
                                        <p:attrNameLst>
                                          <p:attrName>stroke.color</p:attrName>
                                        </p:attrNameLst>
                                      </p:cBhvr>
                                      <p:by>
                                        <p:hsl h="0" s="-12549" l="-25098"/>
                                      </p:by>
                                    </p:animClr>
                                    <p:set>
                                      <p:cBhvr>
                                        <p:cTn id="52" dur="500" fill="hold"/>
                                        <p:tgtEl>
                                          <p:spTgt spid="52227">
                                            <p:txEl>
                                              <p:pRg st="3" end="3"/>
                                            </p:txEl>
                                          </p:spTgt>
                                        </p:tgtEl>
                                        <p:attrNameLst>
                                          <p:attrName>fill.type</p:attrName>
                                        </p:attrNameLst>
                                      </p:cBhvr>
                                      <p:to>
                                        <p:strVal val="solid"/>
                                      </p:to>
                                    </p:set>
                                  </p:childTnLst>
                                </p:cTn>
                              </p:par>
                            </p:childTnLst>
                          </p:cTn>
                        </p:par>
                        <p:par>
                          <p:cTn id="53" fill="hold">
                            <p:stCondLst>
                              <p:cond delay="500"/>
                            </p:stCondLst>
                            <p:childTnLst>
                              <p:par>
                                <p:cTn id="54" presetID="24" presetClass="emph" presetSubtype="0" fill="hold" grpId="1" nodeType="afterEffect">
                                  <p:stCondLst>
                                    <p:cond delay="0"/>
                                  </p:stCondLst>
                                  <p:childTnLst>
                                    <p:animClr clrSpc="hsl" dir="cw">
                                      <p:cBhvr override="childStyle">
                                        <p:cTn id="55" dur="500" fill="hold"/>
                                        <p:tgtEl>
                                          <p:spTgt spid="52227">
                                            <p:txEl>
                                              <p:pRg st="4" end="4"/>
                                            </p:txEl>
                                          </p:spTgt>
                                        </p:tgtEl>
                                        <p:attrNameLst>
                                          <p:attrName>style.color</p:attrName>
                                        </p:attrNameLst>
                                      </p:cBhvr>
                                      <p:by>
                                        <p:hsl h="0" s="-12549" l="-25098"/>
                                      </p:by>
                                    </p:animClr>
                                    <p:animClr clrSpc="hsl" dir="cw">
                                      <p:cBhvr>
                                        <p:cTn id="56" dur="500" fill="hold"/>
                                        <p:tgtEl>
                                          <p:spTgt spid="52227">
                                            <p:txEl>
                                              <p:pRg st="4" end="4"/>
                                            </p:txEl>
                                          </p:spTgt>
                                        </p:tgtEl>
                                        <p:attrNameLst>
                                          <p:attrName>fillcolor</p:attrName>
                                        </p:attrNameLst>
                                      </p:cBhvr>
                                      <p:by>
                                        <p:hsl h="0" s="-12549" l="-25098"/>
                                      </p:by>
                                    </p:animClr>
                                    <p:animClr clrSpc="hsl" dir="cw">
                                      <p:cBhvr>
                                        <p:cTn id="57" dur="500" fill="hold"/>
                                        <p:tgtEl>
                                          <p:spTgt spid="52227">
                                            <p:txEl>
                                              <p:pRg st="4" end="4"/>
                                            </p:txEl>
                                          </p:spTgt>
                                        </p:tgtEl>
                                        <p:attrNameLst>
                                          <p:attrName>stroke.color</p:attrName>
                                        </p:attrNameLst>
                                      </p:cBhvr>
                                      <p:by>
                                        <p:hsl h="0" s="-12549" l="-25098"/>
                                      </p:by>
                                    </p:animClr>
                                    <p:set>
                                      <p:cBhvr>
                                        <p:cTn id="58" dur="500" fill="hold"/>
                                        <p:tgtEl>
                                          <p:spTgt spid="52227">
                                            <p:txEl>
                                              <p:pRg st="4" end="4"/>
                                            </p:txEl>
                                          </p:spTgt>
                                        </p:tgtEl>
                                        <p:attrNameLst>
                                          <p:attrName>fill.type</p:attrName>
                                        </p:attrNameLst>
                                      </p:cBhvr>
                                      <p:to>
                                        <p:strVal val="solid"/>
                                      </p:to>
                                    </p:set>
                                  </p:childTnLst>
                                </p:cTn>
                              </p:par>
                              <p:par>
                                <p:cTn id="59" presetID="24" presetClass="emph" presetSubtype="0" fill="hold" grpId="1" nodeType="withEffect">
                                  <p:stCondLst>
                                    <p:cond delay="0"/>
                                  </p:stCondLst>
                                  <p:childTnLst>
                                    <p:animClr clrSpc="hsl" dir="cw">
                                      <p:cBhvr override="childStyle">
                                        <p:cTn id="60" dur="500" fill="hold"/>
                                        <p:tgtEl>
                                          <p:spTgt spid="52227">
                                            <p:txEl>
                                              <p:pRg st="5" end="5"/>
                                            </p:txEl>
                                          </p:spTgt>
                                        </p:tgtEl>
                                        <p:attrNameLst>
                                          <p:attrName>style.color</p:attrName>
                                        </p:attrNameLst>
                                      </p:cBhvr>
                                      <p:by>
                                        <p:hsl h="0" s="-12549" l="-25098"/>
                                      </p:by>
                                    </p:animClr>
                                    <p:animClr clrSpc="hsl" dir="cw">
                                      <p:cBhvr>
                                        <p:cTn id="61" dur="500" fill="hold"/>
                                        <p:tgtEl>
                                          <p:spTgt spid="52227">
                                            <p:txEl>
                                              <p:pRg st="5" end="5"/>
                                            </p:txEl>
                                          </p:spTgt>
                                        </p:tgtEl>
                                        <p:attrNameLst>
                                          <p:attrName>fillcolor</p:attrName>
                                        </p:attrNameLst>
                                      </p:cBhvr>
                                      <p:by>
                                        <p:hsl h="0" s="-12549" l="-25098"/>
                                      </p:by>
                                    </p:animClr>
                                    <p:animClr clrSpc="hsl" dir="cw">
                                      <p:cBhvr>
                                        <p:cTn id="62" dur="500" fill="hold"/>
                                        <p:tgtEl>
                                          <p:spTgt spid="52227">
                                            <p:txEl>
                                              <p:pRg st="5" end="5"/>
                                            </p:txEl>
                                          </p:spTgt>
                                        </p:tgtEl>
                                        <p:attrNameLst>
                                          <p:attrName>stroke.color</p:attrName>
                                        </p:attrNameLst>
                                      </p:cBhvr>
                                      <p:by>
                                        <p:hsl h="0" s="-12549" l="-25098"/>
                                      </p:by>
                                    </p:animClr>
                                    <p:set>
                                      <p:cBhvr>
                                        <p:cTn id="63" dur="500" fill="hold"/>
                                        <p:tgtEl>
                                          <p:spTgt spid="52227">
                                            <p:txEl>
                                              <p:pRg st="5" end="5"/>
                                            </p:txEl>
                                          </p:spTgt>
                                        </p:tgtEl>
                                        <p:attrNameLst>
                                          <p:attrName>fill.type</p:attrName>
                                        </p:attrNameLst>
                                      </p:cBhvr>
                                      <p:to>
                                        <p:strVal val="solid"/>
                                      </p:to>
                                    </p:set>
                                  </p:childTnLst>
                                </p:cTn>
                              </p:par>
                              <p:par>
                                <p:cTn id="64" presetID="2" presetClass="entr" presetSubtype="4" fill="hold" grpId="0" nodeType="withEffect">
                                  <p:stCondLst>
                                    <p:cond delay="0"/>
                                  </p:stCondLst>
                                  <p:childTnLst>
                                    <p:set>
                                      <p:cBhvr>
                                        <p:cTn id="65" dur="1" fill="hold">
                                          <p:stCondLst>
                                            <p:cond delay="0"/>
                                          </p:stCondLst>
                                        </p:cTn>
                                        <p:tgtEl>
                                          <p:spTgt spid="52227">
                                            <p:txEl>
                                              <p:pRg st="6" end="6"/>
                                            </p:txEl>
                                          </p:spTgt>
                                        </p:tgtEl>
                                        <p:attrNameLst>
                                          <p:attrName>style.visibility</p:attrName>
                                        </p:attrNameLst>
                                      </p:cBhvr>
                                      <p:to>
                                        <p:strVal val="visible"/>
                                      </p:to>
                                    </p:set>
                                    <p:anim calcmode="lin" valueType="num">
                                      <p:cBhvr additive="base">
                                        <p:cTn id="66" dur="500" fill="hold"/>
                                        <p:tgtEl>
                                          <p:spTgt spid="52227">
                                            <p:txEl>
                                              <p:pRg st="6" end="6"/>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52227">
                                            <p:txEl>
                                              <p:pRg st="6" end="6"/>
                                            </p:txEl>
                                          </p:spTgt>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52227">
                                            <p:txEl>
                                              <p:pRg st="7" end="7"/>
                                            </p:txEl>
                                          </p:spTgt>
                                        </p:tgtEl>
                                        <p:attrNameLst>
                                          <p:attrName>style.visibility</p:attrName>
                                        </p:attrNameLst>
                                      </p:cBhvr>
                                      <p:to>
                                        <p:strVal val="visible"/>
                                      </p:to>
                                    </p:set>
                                    <p:anim calcmode="lin" valueType="num">
                                      <p:cBhvr additive="base">
                                        <p:cTn id="70" dur="500" fill="hold"/>
                                        <p:tgtEl>
                                          <p:spTgt spid="52227">
                                            <p:txEl>
                                              <p:pRg st="7" end="7"/>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5222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4" presetClass="emph" presetSubtype="0" fill="hold" grpId="1" nodeType="clickEffect">
                                  <p:stCondLst>
                                    <p:cond delay="0"/>
                                  </p:stCondLst>
                                  <p:childTnLst>
                                    <p:animClr clrSpc="hsl" dir="cw">
                                      <p:cBhvr override="childStyle">
                                        <p:cTn id="75" dur="500" fill="hold"/>
                                        <p:tgtEl>
                                          <p:spTgt spid="52227">
                                            <p:txEl>
                                              <p:pRg st="6" end="6"/>
                                            </p:txEl>
                                          </p:spTgt>
                                        </p:tgtEl>
                                        <p:attrNameLst>
                                          <p:attrName>style.color</p:attrName>
                                        </p:attrNameLst>
                                      </p:cBhvr>
                                      <p:by>
                                        <p:hsl h="0" s="-12549" l="-25098"/>
                                      </p:by>
                                    </p:animClr>
                                    <p:animClr clrSpc="hsl" dir="cw">
                                      <p:cBhvr>
                                        <p:cTn id="76" dur="500" fill="hold"/>
                                        <p:tgtEl>
                                          <p:spTgt spid="52227">
                                            <p:txEl>
                                              <p:pRg st="6" end="6"/>
                                            </p:txEl>
                                          </p:spTgt>
                                        </p:tgtEl>
                                        <p:attrNameLst>
                                          <p:attrName>fillcolor</p:attrName>
                                        </p:attrNameLst>
                                      </p:cBhvr>
                                      <p:by>
                                        <p:hsl h="0" s="-12549" l="-25098"/>
                                      </p:by>
                                    </p:animClr>
                                    <p:animClr clrSpc="hsl" dir="cw">
                                      <p:cBhvr>
                                        <p:cTn id="77" dur="500" fill="hold"/>
                                        <p:tgtEl>
                                          <p:spTgt spid="52227">
                                            <p:txEl>
                                              <p:pRg st="6" end="6"/>
                                            </p:txEl>
                                          </p:spTgt>
                                        </p:tgtEl>
                                        <p:attrNameLst>
                                          <p:attrName>stroke.color</p:attrName>
                                        </p:attrNameLst>
                                      </p:cBhvr>
                                      <p:by>
                                        <p:hsl h="0" s="-12549" l="-25098"/>
                                      </p:by>
                                    </p:animClr>
                                    <p:set>
                                      <p:cBhvr>
                                        <p:cTn id="78" dur="500" fill="hold"/>
                                        <p:tgtEl>
                                          <p:spTgt spid="52227">
                                            <p:txEl>
                                              <p:pRg st="6" end="6"/>
                                            </p:txEl>
                                          </p:spTgt>
                                        </p:tgtEl>
                                        <p:attrNameLst>
                                          <p:attrName>fill.type</p:attrName>
                                        </p:attrNameLst>
                                      </p:cBhvr>
                                      <p:to>
                                        <p:strVal val="solid"/>
                                      </p:to>
                                    </p:set>
                                  </p:childTnLst>
                                </p:cTn>
                              </p:par>
                              <p:par>
                                <p:cTn id="79" presetID="24" presetClass="emph" presetSubtype="0" fill="hold" grpId="1" nodeType="withEffect">
                                  <p:stCondLst>
                                    <p:cond delay="0"/>
                                  </p:stCondLst>
                                  <p:childTnLst>
                                    <p:animClr clrSpc="hsl" dir="cw">
                                      <p:cBhvr override="childStyle">
                                        <p:cTn id="80" dur="500" fill="hold"/>
                                        <p:tgtEl>
                                          <p:spTgt spid="52227">
                                            <p:txEl>
                                              <p:pRg st="7" end="7"/>
                                            </p:txEl>
                                          </p:spTgt>
                                        </p:tgtEl>
                                        <p:attrNameLst>
                                          <p:attrName>style.color</p:attrName>
                                        </p:attrNameLst>
                                      </p:cBhvr>
                                      <p:by>
                                        <p:hsl h="0" s="-12549" l="-25098"/>
                                      </p:by>
                                    </p:animClr>
                                    <p:animClr clrSpc="hsl" dir="cw">
                                      <p:cBhvr>
                                        <p:cTn id="81" dur="500" fill="hold"/>
                                        <p:tgtEl>
                                          <p:spTgt spid="52227">
                                            <p:txEl>
                                              <p:pRg st="7" end="7"/>
                                            </p:txEl>
                                          </p:spTgt>
                                        </p:tgtEl>
                                        <p:attrNameLst>
                                          <p:attrName>fillcolor</p:attrName>
                                        </p:attrNameLst>
                                      </p:cBhvr>
                                      <p:by>
                                        <p:hsl h="0" s="-12549" l="-25098"/>
                                      </p:by>
                                    </p:animClr>
                                    <p:animClr clrSpc="hsl" dir="cw">
                                      <p:cBhvr>
                                        <p:cTn id="82" dur="500" fill="hold"/>
                                        <p:tgtEl>
                                          <p:spTgt spid="52227">
                                            <p:txEl>
                                              <p:pRg st="7" end="7"/>
                                            </p:txEl>
                                          </p:spTgt>
                                        </p:tgtEl>
                                        <p:attrNameLst>
                                          <p:attrName>stroke.color</p:attrName>
                                        </p:attrNameLst>
                                      </p:cBhvr>
                                      <p:by>
                                        <p:hsl h="0" s="-12549" l="-25098"/>
                                      </p:by>
                                    </p:animClr>
                                    <p:set>
                                      <p:cBhvr>
                                        <p:cTn id="83" dur="500" fill="hold"/>
                                        <p:tgtEl>
                                          <p:spTgt spid="52227">
                                            <p:txEl>
                                              <p:pRg st="7" end="7"/>
                                            </p:txEl>
                                          </p:spTgt>
                                        </p:tgtEl>
                                        <p:attrNameLst>
                                          <p:attrName>fill.type</p:attrName>
                                        </p:attrNameLst>
                                      </p:cBhvr>
                                      <p:to>
                                        <p:strVal val="solid"/>
                                      </p:to>
                                    </p:set>
                                  </p:childTnLst>
                                </p:cTn>
                              </p:par>
                              <p:par>
                                <p:cTn id="84" presetID="2" presetClass="entr" presetSubtype="4" fill="hold" grpId="0" nodeType="withEffect">
                                  <p:stCondLst>
                                    <p:cond delay="0"/>
                                  </p:stCondLst>
                                  <p:childTnLst>
                                    <p:set>
                                      <p:cBhvr>
                                        <p:cTn id="85" dur="1" fill="hold">
                                          <p:stCondLst>
                                            <p:cond delay="0"/>
                                          </p:stCondLst>
                                        </p:cTn>
                                        <p:tgtEl>
                                          <p:spTgt spid="52227">
                                            <p:txEl>
                                              <p:pRg st="8" end="8"/>
                                            </p:txEl>
                                          </p:spTgt>
                                        </p:tgtEl>
                                        <p:attrNameLst>
                                          <p:attrName>style.visibility</p:attrName>
                                        </p:attrNameLst>
                                      </p:cBhvr>
                                      <p:to>
                                        <p:strVal val="visible"/>
                                      </p:to>
                                    </p:set>
                                    <p:anim calcmode="lin" valueType="num">
                                      <p:cBhvr additive="base">
                                        <p:cTn id="86" dur="500" fill="hold"/>
                                        <p:tgtEl>
                                          <p:spTgt spid="52227">
                                            <p:txEl>
                                              <p:pRg st="8" end="8"/>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52227">
                                            <p:txEl>
                                              <p:pRg st="8" end="8"/>
                                            </p:txEl>
                                          </p:spTgt>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52227">
                                            <p:txEl>
                                              <p:pRg st="9" end="9"/>
                                            </p:txEl>
                                          </p:spTgt>
                                        </p:tgtEl>
                                        <p:attrNameLst>
                                          <p:attrName>style.visibility</p:attrName>
                                        </p:attrNameLst>
                                      </p:cBhvr>
                                      <p:to>
                                        <p:strVal val="visible"/>
                                      </p:to>
                                    </p:set>
                                    <p:anim calcmode="lin" valueType="num">
                                      <p:cBhvr additive="base">
                                        <p:cTn id="90" dur="500" fill="hold"/>
                                        <p:tgtEl>
                                          <p:spTgt spid="52227">
                                            <p:txEl>
                                              <p:pRg st="9" end="9"/>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5222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52227">
                                            <p:txEl>
                                              <p:pRg st="10" end="10"/>
                                            </p:txEl>
                                          </p:spTgt>
                                        </p:tgtEl>
                                        <p:attrNameLst>
                                          <p:attrName>style.visibility</p:attrName>
                                        </p:attrNameLst>
                                      </p:cBhvr>
                                      <p:to>
                                        <p:strVal val="visible"/>
                                      </p:to>
                                    </p:set>
                                    <p:anim calcmode="lin" valueType="num">
                                      <p:cBhvr additive="base">
                                        <p:cTn id="96" dur="500" fill="hold"/>
                                        <p:tgtEl>
                                          <p:spTgt spid="52227">
                                            <p:txEl>
                                              <p:pRg st="10" end="10"/>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5222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52227">
                                            <p:txEl>
                                              <p:pRg st="11" end="11"/>
                                            </p:txEl>
                                          </p:spTgt>
                                        </p:tgtEl>
                                        <p:attrNameLst>
                                          <p:attrName>style.visibility</p:attrName>
                                        </p:attrNameLst>
                                      </p:cBhvr>
                                      <p:to>
                                        <p:strVal val="visible"/>
                                      </p:to>
                                    </p:set>
                                    <p:anim calcmode="lin" valueType="num">
                                      <p:cBhvr additive="base">
                                        <p:cTn id="102" dur="500" fill="hold"/>
                                        <p:tgtEl>
                                          <p:spTgt spid="52227">
                                            <p:txEl>
                                              <p:pRg st="11" end="11"/>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52227">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P spid="52227"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703263" y="1600200"/>
            <a:ext cx="7772400" cy="4110038"/>
          </a:xfrm>
        </p:spPr>
        <p:txBody>
          <a:bodyPr/>
          <a:lstStyle/>
          <a:p>
            <a:pPr eaLnBrk="1" hangingPunct="1">
              <a:buFontTx/>
              <a:buNone/>
            </a:pPr>
            <a:r>
              <a:rPr lang="en-GB" sz="4400" smtClean="0">
                <a:solidFill>
                  <a:srgbClr val="FFFF00"/>
                </a:solidFill>
              </a:rPr>
              <a:t>“There is nothing a politician likes so little as to be well informed, it makes decision making so complex and difficult.”</a:t>
            </a:r>
          </a:p>
          <a:p>
            <a:pPr eaLnBrk="1" hangingPunct="1">
              <a:buFontTx/>
              <a:buNone/>
            </a:pPr>
            <a:endParaRPr lang="en-GB" smtClean="0">
              <a:solidFill>
                <a:srgbClr val="FFFF00"/>
              </a:solidFill>
            </a:endParaRPr>
          </a:p>
          <a:p>
            <a:pPr algn="r" eaLnBrk="1" hangingPunct="1">
              <a:buFontTx/>
              <a:buNone/>
            </a:pPr>
            <a:r>
              <a:rPr lang="en-GB" smtClean="0">
                <a:solidFill>
                  <a:schemeClr val="hlink"/>
                </a:solidFill>
              </a:rPr>
              <a:t>John Maynard Keynes</a:t>
            </a:r>
          </a:p>
        </p:txBody>
      </p:sp>
    </p:spTree>
  </p:cSld>
  <p:clrMapOvr>
    <a:overrideClrMapping bg1="dk2" tx1="lt1" bg2="dk1" tx2="lt2" accent1="accent1" accent2="accent2" accent3="accent3" accent4="accent4" accent5="accent5" accent6="accent6" hlink="hlink" folHlink="folHlink"/>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58738"/>
            <a:ext cx="9144000" cy="490537"/>
          </a:xfrm>
        </p:spPr>
        <p:txBody>
          <a:bodyPr/>
          <a:lstStyle/>
          <a:p>
            <a:pPr eaLnBrk="1" hangingPunct="1"/>
            <a:r>
              <a:rPr lang="nb-NO" sz="2800" smtClean="0"/>
              <a:t>Supporting evidence-informed policymaking</a:t>
            </a:r>
          </a:p>
        </p:txBody>
      </p:sp>
      <p:pic>
        <p:nvPicPr>
          <p:cNvPr id="21507" name="Picture 13"/>
          <p:cNvPicPr>
            <a:picLocks noChangeAspect="1" noChangeArrowheads="1"/>
          </p:cNvPicPr>
          <p:nvPr/>
        </p:nvPicPr>
        <p:blipFill>
          <a:blip r:embed="rId2" cstate="print"/>
          <a:srcRect/>
          <a:stretch>
            <a:fillRect/>
          </a:stretch>
        </p:blipFill>
        <p:spPr bwMode="auto">
          <a:xfrm>
            <a:off x="644525" y="704850"/>
            <a:ext cx="7856538" cy="544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58738"/>
            <a:ext cx="9144000" cy="490537"/>
          </a:xfrm>
        </p:spPr>
        <p:txBody>
          <a:bodyPr/>
          <a:lstStyle/>
          <a:p>
            <a:pPr eaLnBrk="1" hangingPunct="1"/>
            <a:r>
              <a:rPr lang="nb-NO" sz="2800" smtClean="0"/>
              <a:t>Identifying needs for research evidence</a:t>
            </a:r>
          </a:p>
        </p:txBody>
      </p:sp>
      <p:pic>
        <p:nvPicPr>
          <p:cNvPr id="22531" name="Picture 4"/>
          <p:cNvPicPr>
            <a:picLocks noChangeAspect="1" noChangeArrowheads="1"/>
          </p:cNvPicPr>
          <p:nvPr/>
        </p:nvPicPr>
        <p:blipFill>
          <a:blip r:embed="rId2" cstate="print"/>
          <a:srcRect/>
          <a:stretch>
            <a:fillRect/>
          </a:stretch>
        </p:blipFill>
        <p:spPr bwMode="auto">
          <a:xfrm>
            <a:off x="549275" y="657225"/>
            <a:ext cx="8047038" cy="554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58738"/>
            <a:ext cx="9144000" cy="490537"/>
          </a:xfrm>
        </p:spPr>
        <p:txBody>
          <a:bodyPr/>
          <a:lstStyle/>
          <a:p>
            <a:pPr eaLnBrk="1" hangingPunct="1"/>
            <a:r>
              <a:rPr lang="nb-NO" sz="2800" smtClean="0"/>
              <a:t>Finding and assessing evidence</a:t>
            </a:r>
          </a:p>
        </p:txBody>
      </p:sp>
      <p:pic>
        <p:nvPicPr>
          <p:cNvPr id="23555" name="Picture 4"/>
          <p:cNvPicPr>
            <a:picLocks noChangeAspect="1" noChangeArrowheads="1"/>
          </p:cNvPicPr>
          <p:nvPr/>
        </p:nvPicPr>
        <p:blipFill>
          <a:blip r:embed="rId2" cstate="print"/>
          <a:srcRect/>
          <a:stretch>
            <a:fillRect/>
          </a:stretch>
        </p:blipFill>
        <p:spPr bwMode="auto">
          <a:xfrm>
            <a:off x="539750" y="612775"/>
            <a:ext cx="8064500" cy="5480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58738"/>
            <a:ext cx="9144000" cy="490537"/>
          </a:xfrm>
        </p:spPr>
        <p:txBody>
          <a:bodyPr/>
          <a:lstStyle/>
          <a:p>
            <a:pPr eaLnBrk="1" hangingPunct="1"/>
            <a:r>
              <a:rPr lang="nb-NO" sz="2800" smtClean="0"/>
              <a:t>Going from research evidence to decisions</a:t>
            </a:r>
          </a:p>
        </p:txBody>
      </p:sp>
      <p:pic>
        <p:nvPicPr>
          <p:cNvPr id="24579" name="Picture 4"/>
          <p:cNvPicPr>
            <a:picLocks noChangeAspect="1" noChangeArrowheads="1"/>
          </p:cNvPicPr>
          <p:nvPr/>
        </p:nvPicPr>
        <p:blipFill>
          <a:blip r:embed="rId2" cstate="print"/>
          <a:srcRect/>
          <a:stretch>
            <a:fillRect/>
          </a:stretch>
        </p:blipFill>
        <p:spPr bwMode="auto">
          <a:xfrm>
            <a:off x="539750" y="547688"/>
            <a:ext cx="8064500" cy="5618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b="1" smtClean="0">
                <a:solidFill>
                  <a:srgbClr val="FFFF00"/>
                </a:solidFill>
              </a:rPr>
              <a:t>Why systematic reviews?</a:t>
            </a:r>
            <a:r>
              <a:rPr lang="en-GB" smtClean="0"/>
              <a:t> </a:t>
            </a:r>
            <a:endParaRPr lang="nb-NO" smtClean="0"/>
          </a:p>
        </p:txBody>
      </p:sp>
      <p:sp>
        <p:nvSpPr>
          <p:cNvPr id="88067" name="Rectangle 3"/>
          <p:cNvSpPr>
            <a:spLocks noGrp="1" noChangeArrowheads="1"/>
          </p:cNvSpPr>
          <p:nvPr>
            <p:ph type="body" idx="1"/>
          </p:nvPr>
        </p:nvSpPr>
        <p:spPr/>
        <p:txBody>
          <a:bodyPr/>
          <a:lstStyle/>
          <a:p>
            <a:pPr eaLnBrk="1" hangingPunct="1">
              <a:lnSpc>
                <a:spcPct val="80000"/>
              </a:lnSpc>
            </a:pPr>
            <a:r>
              <a:rPr lang="en-GB" sz="2800" smtClean="0"/>
              <a:t>Systematic reviews are summaries of research evidence that address a clearly formulated question using systematic and explicit methods to </a:t>
            </a:r>
          </a:p>
          <a:p>
            <a:pPr lvl="1" eaLnBrk="1" hangingPunct="1">
              <a:lnSpc>
                <a:spcPct val="80000"/>
              </a:lnSpc>
            </a:pPr>
            <a:r>
              <a:rPr lang="en-GB" sz="2400" smtClean="0"/>
              <a:t>identify, select, and critically appraise relevant research</a:t>
            </a:r>
          </a:p>
          <a:p>
            <a:pPr lvl="1" eaLnBrk="1" hangingPunct="1">
              <a:lnSpc>
                <a:spcPct val="80000"/>
              </a:lnSpc>
            </a:pPr>
            <a:r>
              <a:rPr lang="en-GB" sz="2400" smtClean="0"/>
              <a:t>collect and analyse data from the studies that are included in the review</a:t>
            </a:r>
            <a:r>
              <a:rPr lang="nb-NO" sz="2400" smtClean="0"/>
              <a:t> </a:t>
            </a:r>
          </a:p>
          <a:p>
            <a:pPr eaLnBrk="1" hangingPunct="1">
              <a:lnSpc>
                <a:spcPct val="80000"/>
              </a:lnSpc>
            </a:pPr>
            <a:r>
              <a:rPr lang="en-GB" sz="2800" smtClean="0"/>
              <a:t>Systematic reviews of research evidence constitute a more appropriate source of research evidence for decision-making than the latest or most heavily publicized research study</a:t>
            </a:r>
            <a:endParaRPr lang="nb-NO" sz="28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 calcmode="lin" valueType="num">
                                      <p:cBhvr additive="base">
                                        <p:cTn id="7" dur="500" fill="hold"/>
                                        <p:tgtEl>
                                          <p:spTgt spid="880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8067">
                                            <p:txEl>
                                              <p:pRg st="1" end="1"/>
                                            </p:txEl>
                                          </p:spTgt>
                                        </p:tgtEl>
                                        <p:attrNameLst>
                                          <p:attrName>style.visibility</p:attrName>
                                        </p:attrNameLst>
                                      </p:cBhvr>
                                      <p:to>
                                        <p:strVal val="visible"/>
                                      </p:to>
                                    </p:set>
                                    <p:anim calcmode="lin" valueType="num">
                                      <p:cBhvr additive="base">
                                        <p:cTn id="11" dur="500" fill="hold"/>
                                        <p:tgtEl>
                                          <p:spTgt spid="8806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806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8067">
                                            <p:txEl>
                                              <p:pRg st="2" end="2"/>
                                            </p:txEl>
                                          </p:spTgt>
                                        </p:tgtEl>
                                        <p:attrNameLst>
                                          <p:attrName>style.visibility</p:attrName>
                                        </p:attrNameLst>
                                      </p:cBhvr>
                                      <p:to>
                                        <p:strVal val="visible"/>
                                      </p:to>
                                    </p:set>
                                    <p:anim calcmode="lin" valueType="num">
                                      <p:cBhvr additive="base">
                                        <p:cTn id="15" dur="500" fill="hold"/>
                                        <p:tgtEl>
                                          <p:spTgt spid="8806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80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8067">
                                            <p:txEl>
                                              <p:pRg st="3" end="3"/>
                                            </p:txEl>
                                          </p:spTgt>
                                        </p:tgtEl>
                                        <p:attrNameLst>
                                          <p:attrName>style.visibility</p:attrName>
                                        </p:attrNameLst>
                                      </p:cBhvr>
                                      <p:to>
                                        <p:strVal val="visible"/>
                                      </p:to>
                                    </p:set>
                                    <p:anim calcmode="lin" valueType="num">
                                      <p:cBhvr additive="base">
                                        <p:cTn id="21" dur="500" fill="hold"/>
                                        <p:tgtEl>
                                          <p:spTgt spid="8806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80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4000" smtClean="0">
                <a:solidFill>
                  <a:srgbClr val="FFFF00"/>
                </a:solidFill>
              </a:rPr>
              <a:t>Advantages of systematic reviews</a:t>
            </a:r>
          </a:p>
        </p:txBody>
      </p:sp>
      <p:sp>
        <p:nvSpPr>
          <p:cNvPr id="89091" name="Rectangle 3"/>
          <p:cNvSpPr>
            <a:spLocks noGrp="1" noChangeArrowheads="1"/>
          </p:cNvSpPr>
          <p:nvPr>
            <p:ph type="body" idx="1"/>
          </p:nvPr>
        </p:nvSpPr>
        <p:spPr/>
        <p:txBody>
          <a:bodyPr/>
          <a:lstStyle/>
          <a:p>
            <a:pPr eaLnBrk="1" hangingPunct="1">
              <a:lnSpc>
                <a:spcPct val="90000"/>
              </a:lnSpc>
              <a:buFontTx/>
              <a:buNone/>
            </a:pPr>
            <a:r>
              <a:rPr lang="en-GB" sz="2400" smtClean="0"/>
              <a:t>Systematic reviews</a:t>
            </a:r>
          </a:p>
          <a:p>
            <a:pPr eaLnBrk="1" hangingPunct="1">
              <a:lnSpc>
                <a:spcPct val="90000"/>
              </a:lnSpc>
            </a:pPr>
            <a:r>
              <a:rPr lang="en-GB" sz="2400" smtClean="0"/>
              <a:t>Reduce the risk of bias in selecting and interpreting the results of studies</a:t>
            </a:r>
          </a:p>
          <a:p>
            <a:pPr eaLnBrk="1" hangingPunct="1">
              <a:lnSpc>
                <a:spcPct val="90000"/>
              </a:lnSpc>
            </a:pPr>
            <a:r>
              <a:rPr lang="en-GB" sz="2400" smtClean="0"/>
              <a:t>Reduce the risk of being misled by the play of chance in identifying studies for inclusion, or the risk of focusing on a limited subset of relevant evidence</a:t>
            </a:r>
          </a:p>
          <a:p>
            <a:pPr eaLnBrk="1" hangingPunct="1">
              <a:lnSpc>
                <a:spcPct val="90000"/>
              </a:lnSpc>
            </a:pPr>
            <a:r>
              <a:rPr lang="en-GB" sz="2400" smtClean="0"/>
              <a:t>Provide a critical appraisal of the available research and place individual studies or subgroups of studies in the context of all of the relevant evidence</a:t>
            </a:r>
          </a:p>
          <a:p>
            <a:pPr eaLnBrk="1" hangingPunct="1">
              <a:lnSpc>
                <a:spcPct val="90000"/>
              </a:lnSpc>
            </a:pPr>
            <a:r>
              <a:rPr lang="en-GB" sz="2400" smtClean="0"/>
              <a:t>Allow others to appraise critically the judgements made in selecting studies and the collection, analysis and interpretation of the results</a:t>
            </a:r>
            <a:endParaRPr lang="nb-NO" sz="24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9091">
                                            <p:txEl>
                                              <p:pRg st="1" end="1"/>
                                            </p:txEl>
                                          </p:spTgt>
                                        </p:tgtEl>
                                        <p:attrNameLst>
                                          <p:attrName>style.visibility</p:attrName>
                                        </p:attrNameLst>
                                      </p:cBhvr>
                                      <p:to>
                                        <p:strVal val="visible"/>
                                      </p:to>
                                    </p:set>
                                    <p:anim calcmode="lin" valueType="num">
                                      <p:cBhvr additive="base">
                                        <p:cTn id="7" dur="500" fill="hold"/>
                                        <p:tgtEl>
                                          <p:spTgt spid="8909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90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9091">
                                            <p:txEl>
                                              <p:pRg st="2" end="2"/>
                                            </p:txEl>
                                          </p:spTgt>
                                        </p:tgtEl>
                                        <p:attrNameLst>
                                          <p:attrName>style.visibility</p:attrName>
                                        </p:attrNameLst>
                                      </p:cBhvr>
                                      <p:to>
                                        <p:strVal val="visible"/>
                                      </p:to>
                                    </p:set>
                                    <p:anim calcmode="lin" valueType="num">
                                      <p:cBhvr additive="base">
                                        <p:cTn id="13" dur="500" fill="hold"/>
                                        <p:tgtEl>
                                          <p:spTgt spid="8909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90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9091">
                                            <p:txEl>
                                              <p:pRg st="3" end="3"/>
                                            </p:txEl>
                                          </p:spTgt>
                                        </p:tgtEl>
                                        <p:attrNameLst>
                                          <p:attrName>style.visibility</p:attrName>
                                        </p:attrNameLst>
                                      </p:cBhvr>
                                      <p:to>
                                        <p:strVal val="visible"/>
                                      </p:to>
                                    </p:set>
                                    <p:anim calcmode="lin" valueType="num">
                                      <p:cBhvr additive="base">
                                        <p:cTn id="19" dur="500" fill="hold"/>
                                        <p:tgtEl>
                                          <p:spTgt spid="8909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90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9091">
                                            <p:txEl>
                                              <p:pRg st="4" end="4"/>
                                            </p:txEl>
                                          </p:spTgt>
                                        </p:tgtEl>
                                        <p:attrNameLst>
                                          <p:attrName>style.visibility</p:attrName>
                                        </p:attrNameLst>
                                      </p:cBhvr>
                                      <p:to>
                                        <p:strVal val="visible"/>
                                      </p:to>
                                    </p:set>
                                    <p:anim calcmode="lin" valueType="num">
                                      <p:cBhvr additive="base">
                                        <p:cTn id="25" dur="500" fill="hold"/>
                                        <p:tgtEl>
                                          <p:spTgt spid="8909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909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274638"/>
            <a:ext cx="9144000" cy="1143000"/>
          </a:xfrm>
        </p:spPr>
        <p:txBody>
          <a:bodyPr/>
          <a:lstStyle/>
          <a:p>
            <a:pPr eaLnBrk="1" hangingPunct="1"/>
            <a:r>
              <a:rPr lang="en-GB" sz="4000" b="1" smtClean="0">
                <a:solidFill>
                  <a:srgbClr val="FFFF00"/>
                </a:solidFill>
              </a:rPr>
              <a:t>Why evidence-based policy briefs?</a:t>
            </a:r>
            <a:r>
              <a:rPr lang="en-GB" sz="4000" smtClean="0"/>
              <a:t> </a:t>
            </a:r>
            <a:endParaRPr lang="nb-NO" sz="4000" smtClean="0"/>
          </a:p>
        </p:txBody>
      </p:sp>
      <p:sp>
        <p:nvSpPr>
          <p:cNvPr id="90115" name="Rectangle 3"/>
          <p:cNvSpPr>
            <a:spLocks noGrp="1" noChangeArrowheads="1"/>
          </p:cNvSpPr>
          <p:nvPr>
            <p:ph type="body" idx="1"/>
          </p:nvPr>
        </p:nvSpPr>
        <p:spPr>
          <a:xfrm>
            <a:off x="457200" y="1341438"/>
            <a:ext cx="8229600" cy="4784725"/>
          </a:xfrm>
        </p:spPr>
        <p:txBody>
          <a:bodyPr/>
          <a:lstStyle/>
          <a:p>
            <a:pPr eaLnBrk="1" hangingPunct="1">
              <a:lnSpc>
                <a:spcPct val="80000"/>
              </a:lnSpc>
            </a:pPr>
            <a:r>
              <a:rPr lang="en-GB" sz="2800" smtClean="0"/>
              <a:t>Evidence-based policy briefs</a:t>
            </a:r>
          </a:p>
          <a:p>
            <a:pPr lvl="1" eaLnBrk="1" hangingPunct="1">
              <a:lnSpc>
                <a:spcPct val="80000"/>
              </a:lnSpc>
            </a:pPr>
            <a:r>
              <a:rPr lang="en-GB" sz="2400" smtClean="0"/>
              <a:t>Bring together ‘global’ research evidence (from systematic reviews) and local evidence</a:t>
            </a:r>
          </a:p>
          <a:p>
            <a:pPr lvl="1" eaLnBrk="1" hangingPunct="1">
              <a:lnSpc>
                <a:spcPct val="80000"/>
              </a:lnSpc>
            </a:pPr>
            <a:r>
              <a:rPr lang="en-GB" sz="2400" smtClean="0"/>
              <a:t>To inform deliberations about health policies and programmes</a:t>
            </a:r>
          </a:p>
          <a:p>
            <a:pPr eaLnBrk="1" hangingPunct="1">
              <a:lnSpc>
                <a:spcPct val="80000"/>
              </a:lnSpc>
            </a:pPr>
            <a:r>
              <a:rPr lang="en-GB" sz="2800" smtClean="0"/>
              <a:t>They begin with a policy problem and summarise the best available evidence to</a:t>
            </a:r>
          </a:p>
          <a:p>
            <a:pPr lvl="1" eaLnBrk="1" hangingPunct="1">
              <a:lnSpc>
                <a:spcPct val="80000"/>
              </a:lnSpc>
            </a:pPr>
            <a:r>
              <a:rPr lang="en-GB" sz="2400" smtClean="0"/>
              <a:t>Clarify the size and nature of the problem</a:t>
            </a:r>
          </a:p>
          <a:p>
            <a:pPr lvl="1" eaLnBrk="1" hangingPunct="1">
              <a:lnSpc>
                <a:spcPct val="80000"/>
              </a:lnSpc>
            </a:pPr>
            <a:r>
              <a:rPr lang="en-GB" sz="2400" smtClean="0"/>
              <a:t>Describe the likely impacts of key options for addressing the problem</a:t>
            </a:r>
          </a:p>
          <a:p>
            <a:pPr lvl="1" eaLnBrk="1" hangingPunct="1">
              <a:lnSpc>
                <a:spcPct val="80000"/>
              </a:lnSpc>
            </a:pPr>
            <a:r>
              <a:rPr lang="en-GB" sz="2400" smtClean="0"/>
              <a:t>Inform considerations about potential barriers to implementing the options and strategies for addressing those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0115">
                                            <p:txEl>
                                              <p:pRg st="0" end="0"/>
                                            </p:txEl>
                                          </p:spTgt>
                                        </p:tgtEl>
                                        <p:attrNameLst>
                                          <p:attrName>style.visibility</p:attrName>
                                        </p:attrNameLst>
                                      </p:cBhvr>
                                      <p:to>
                                        <p:strVal val="visible"/>
                                      </p:to>
                                    </p:set>
                                    <p:anim calcmode="lin" valueType="num">
                                      <p:cBhvr additive="base">
                                        <p:cTn id="7" dur="500" fill="hold"/>
                                        <p:tgtEl>
                                          <p:spTgt spid="901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1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anim calcmode="lin" valueType="num">
                                      <p:cBhvr additive="base">
                                        <p:cTn id="11" dur="500" fill="hold"/>
                                        <p:tgtEl>
                                          <p:spTgt spid="9011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011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0115">
                                            <p:txEl>
                                              <p:pRg st="2" end="2"/>
                                            </p:txEl>
                                          </p:spTgt>
                                        </p:tgtEl>
                                        <p:attrNameLst>
                                          <p:attrName>style.visibility</p:attrName>
                                        </p:attrNameLst>
                                      </p:cBhvr>
                                      <p:to>
                                        <p:strVal val="visible"/>
                                      </p:to>
                                    </p:set>
                                    <p:anim calcmode="lin" valueType="num">
                                      <p:cBhvr additive="base">
                                        <p:cTn id="15" dur="500" fill="hold"/>
                                        <p:tgtEl>
                                          <p:spTgt spid="9011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01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0115">
                                            <p:txEl>
                                              <p:pRg st="3" end="3"/>
                                            </p:txEl>
                                          </p:spTgt>
                                        </p:tgtEl>
                                        <p:attrNameLst>
                                          <p:attrName>style.visibility</p:attrName>
                                        </p:attrNameLst>
                                      </p:cBhvr>
                                      <p:to>
                                        <p:strVal val="visible"/>
                                      </p:to>
                                    </p:set>
                                    <p:anim calcmode="lin" valueType="num">
                                      <p:cBhvr additive="base">
                                        <p:cTn id="21" dur="500" fill="hold"/>
                                        <p:tgtEl>
                                          <p:spTgt spid="9011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011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0115">
                                            <p:txEl>
                                              <p:pRg st="4" end="4"/>
                                            </p:txEl>
                                          </p:spTgt>
                                        </p:tgtEl>
                                        <p:attrNameLst>
                                          <p:attrName>style.visibility</p:attrName>
                                        </p:attrNameLst>
                                      </p:cBhvr>
                                      <p:to>
                                        <p:strVal val="visible"/>
                                      </p:to>
                                    </p:set>
                                    <p:anim calcmode="lin" valueType="num">
                                      <p:cBhvr additive="base">
                                        <p:cTn id="25" dur="500" fill="hold"/>
                                        <p:tgtEl>
                                          <p:spTgt spid="9011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011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0115">
                                            <p:txEl>
                                              <p:pRg st="5" end="5"/>
                                            </p:txEl>
                                          </p:spTgt>
                                        </p:tgtEl>
                                        <p:attrNameLst>
                                          <p:attrName>style.visibility</p:attrName>
                                        </p:attrNameLst>
                                      </p:cBhvr>
                                      <p:to>
                                        <p:strVal val="visible"/>
                                      </p:to>
                                    </p:set>
                                    <p:anim calcmode="lin" valueType="num">
                                      <p:cBhvr additive="base">
                                        <p:cTn id="29" dur="500" fill="hold"/>
                                        <p:tgtEl>
                                          <p:spTgt spid="9011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011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0115">
                                            <p:txEl>
                                              <p:pRg st="6" end="6"/>
                                            </p:txEl>
                                          </p:spTgt>
                                        </p:tgtEl>
                                        <p:attrNameLst>
                                          <p:attrName>style.visibility</p:attrName>
                                        </p:attrNameLst>
                                      </p:cBhvr>
                                      <p:to>
                                        <p:strVal val="visible"/>
                                      </p:to>
                                    </p:set>
                                    <p:anim calcmode="lin" valueType="num">
                                      <p:cBhvr additive="base">
                                        <p:cTn id="33" dur="500" fill="hold"/>
                                        <p:tgtEl>
                                          <p:spTgt spid="9011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01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4925" y="44450"/>
            <a:ext cx="9036050" cy="863600"/>
          </a:xfrm>
        </p:spPr>
        <p:txBody>
          <a:bodyPr/>
          <a:lstStyle/>
          <a:p>
            <a:pPr eaLnBrk="1" hangingPunct="1"/>
            <a:r>
              <a:rPr lang="en-US" sz="3600" smtClean="0">
                <a:solidFill>
                  <a:srgbClr val="FFFF00"/>
                </a:solidFill>
              </a:rPr>
              <a:t>Advantages of evidence-based policy briefs</a:t>
            </a:r>
          </a:p>
        </p:txBody>
      </p:sp>
      <p:sp>
        <p:nvSpPr>
          <p:cNvPr id="91139" name="Rectangle 3"/>
          <p:cNvSpPr>
            <a:spLocks noGrp="1" noChangeArrowheads="1"/>
          </p:cNvSpPr>
          <p:nvPr>
            <p:ph type="body" idx="1"/>
          </p:nvPr>
        </p:nvSpPr>
        <p:spPr>
          <a:xfrm>
            <a:off x="457200" y="981075"/>
            <a:ext cx="8229600" cy="5040313"/>
          </a:xfrm>
        </p:spPr>
        <p:txBody>
          <a:bodyPr/>
          <a:lstStyle/>
          <a:p>
            <a:pPr eaLnBrk="1" hangingPunct="1">
              <a:lnSpc>
                <a:spcPct val="90000"/>
              </a:lnSpc>
              <a:buFontTx/>
              <a:buNone/>
            </a:pPr>
            <a:r>
              <a:rPr lang="en-GB" sz="2800" smtClean="0"/>
              <a:t>Evidence-based policy briefs</a:t>
            </a:r>
          </a:p>
          <a:p>
            <a:pPr eaLnBrk="1" hangingPunct="1">
              <a:lnSpc>
                <a:spcPct val="90000"/>
              </a:lnSpc>
            </a:pPr>
            <a:r>
              <a:rPr lang="en-GB" sz="2800" smtClean="0"/>
              <a:t>Build on systematic reviews and the advantages of those, including</a:t>
            </a:r>
          </a:p>
          <a:p>
            <a:pPr lvl="1" eaLnBrk="1" hangingPunct="1">
              <a:lnSpc>
                <a:spcPct val="90000"/>
              </a:lnSpc>
            </a:pPr>
            <a:r>
              <a:rPr lang="en-GB" sz="2400" smtClean="0"/>
              <a:t>Improving the accessibility of research evidence and the likelihood that it will be used appropriately</a:t>
            </a:r>
          </a:p>
          <a:p>
            <a:pPr lvl="1" eaLnBrk="1" hangingPunct="1">
              <a:lnSpc>
                <a:spcPct val="90000"/>
              </a:lnSpc>
            </a:pPr>
            <a:r>
              <a:rPr lang="en-GB" sz="2400" smtClean="0"/>
              <a:t>Reducing the risk of bias in selecting and interpreting the evidence and the risk of being misled by focusing on a limited subset of the relevant evidence</a:t>
            </a:r>
          </a:p>
          <a:p>
            <a:pPr lvl="1" eaLnBrk="1" hangingPunct="1">
              <a:lnSpc>
                <a:spcPct val="90000"/>
              </a:lnSpc>
            </a:pPr>
            <a:r>
              <a:rPr lang="en-GB" sz="2400" smtClean="0"/>
              <a:t>Critically appraising the evidence </a:t>
            </a:r>
          </a:p>
          <a:p>
            <a:pPr eaLnBrk="1" hangingPunct="1">
              <a:lnSpc>
                <a:spcPct val="90000"/>
              </a:lnSpc>
            </a:pPr>
            <a:r>
              <a:rPr lang="en-GB" sz="2800" smtClean="0"/>
              <a:t>Contextualise the evidence </a:t>
            </a:r>
          </a:p>
          <a:p>
            <a:pPr eaLnBrk="1" hangingPunct="1">
              <a:lnSpc>
                <a:spcPct val="90000"/>
              </a:lnSpc>
            </a:pPr>
            <a:r>
              <a:rPr lang="nb-NO" sz="2800" smtClean="0"/>
              <a:t>Foster dialogue and judgements that are informed by the best available evidence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139">
                                            <p:txEl>
                                              <p:pRg st="1" end="1"/>
                                            </p:txEl>
                                          </p:spTgt>
                                        </p:tgtEl>
                                        <p:attrNameLst>
                                          <p:attrName>style.visibility</p:attrName>
                                        </p:attrNameLst>
                                      </p:cBhvr>
                                      <p:to>
                                        <p:strVal val="visible"/>
                                      </p:to>
                                    </p:set>
                                    <p:anim calcmode="lin" valueType="num">
                                      <p:cBhvr additive="base">
                                        <p:cTn id="7" dur="500" fill="hold"/>
                                        <p:tgtEl>
                                          <p:spTgt spid="9113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113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1139">
                                            <p:txEl>
                                              <p:pRg st="2" end="2"/>
                                            </p:txEl>
                                          </p:spTgt>
                                        </p:tgtEl>
                                        <p:attrNameLst>
                                          <p:attrName>style.visibility</p:attrName>
                                        </p:attrNameLst>
                                      </p:cBhvr>
                                      <p:to>
                                        <p:strVal val="visible"/>
                                      </p:to>
                                    </p:set>
                                    <p:anim calcmode="lin" valueType="num">
                                      <p:cBhvr additive="base">
                                        <p:cTn id="11" dur="500" fill="hold"/>
                                        <p:tgtEl>
                                          <p:spTgt spid="9113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1139">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1139">
                                            <p:txEl>
                                              <p:pRg st="3" end="3"/>
                                            </p:txEl>
                                          </p:spTgt>
                                        </p:tgtEl>
                                        <p:attrNameLst>
                                          <p:attrName>style.visibility</p:attrName>
                                        </p:attrNameLst>
                                      </p:cBhvr>
                                      <p:to>
                                        <p:strVal val="visible"/>
                                      </p:to>
                                    </p:set>
                                    <p:anim calcmode="lin" valueType="num">
                                      <p:cBhvr additive="base">
                                        <p:cTn id="15" dur="500" fill="hold"/>
                                        <p:tgtEl>
                                          <p:spTgt spid="9113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1139">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1139">
                                            <p:txEl>
                                              <p:pRg st="4" end="4"/>
                                            </p:txEl>
                                          </p:spTgt>
                                        </p:tgtEl>
                                        <p:attrNameLst>
                                          <p:attrName>style.visibility</p:attrName>
                                        </p:attrNameLst>
                                      </p:cBhvr>
                                      <p:to>
                                        <p:strVal val="visible"/>
                                      </p:to>
                                    </p:set>
                                    <p:anim calcmode="lin" valueType="num">
                                      <p:cBhvr additive="base">
                                        <p:cTn id="19" dur="500" fill="hold"/>
                                        <p:tgtEl>
                                          <p:spTgt spid="9113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11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1139">
                                            <p:txEl>
                                              <p:pRg st="5" end="5"/>
                                            </p:txEl>
                                          </p:spTgt>
                                        </p:tgtEl>
                                        <p:attrNameLst>
                                          <p:attrName>style.visibility</p:attrName>
                                        </p:attrNameLst>
                                      </p:cBhvr>
                                      <p:to>
                                        <p:strVal val="visible"/>
                                      </p:to>
                                    </p:set>
                                    <p:anim calcmode="lin" valueType="num">
                                      <p:cBhvr additive="base">
                                        <p:cTn id="25" dur="500" fill="hold"/>
                                        <p:tgtEl>
                                          <p:spTgt spid="9113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11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1139">
                                            <p:txEl>
                                              <p:pRg st="6" end="6"/>
                                            </p:txEl>
                                          </p:spTgt>
                                        </p:tgtEl>
                                        <p:attrNameLst>
                                          <p:attrName>style.visibility</p:attrName>
                                        </p:attrNameLst>
                                      </p:cBhvr>
                                      <p:to>
                                        <p:strVal val="visible"/>
                                      </p:to>
                                    </p:set>
                                    <p:anim calcmode="lin" valueType="num">
                                      <p:cBhvr additive="base">
                                        <p:cTn id="31" dur="500" fill="hold"/>
                                        <p:tgtEl>
                                          <p:spTgt spid="9113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113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457200" y="2392363"/>
            <a:ext cx="8229600" cy="1828800"/>
          </a:xfrm>
        </p:spPr>
        <p:txBody>
          <a:bodyPr/>
          <a:lstStyle/>
          <a:p>
            <a:pPr eaLnBrk="1" hangingPunct="1"/>
            <a:r>
              <a:rPr lang="en-US" sz="4000" smtClean="0">
                <a:solidFill>
                  <a:srgbClr val="FFFF00"/>
                </a:solidFill>
              </a:rPr>
              <a:t>Comments or questions about the SUPPORT Tools for evidence-informed health Policymaking (STP), systematic reviews or evidence-based policy briefs?</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457200" y="1484313"/>
            <a:ext cx="8229600" cy="1828800"/>
          </a:xfrm>
        </p:spPr>
        <p:txBody>
          <a:bodyPr/>
          <a:lstStyle/>
          <a:p>
            <a:pPr eaLnBrk="1" hangingPunct="1"/>
            <a:r>
              <a:rPr lang="en-US" sz="4800" smtClean="0">
                <a:solidFill>
                  <a:srgbClr val="FFFF00"/>
                </a:solidFill>
              </a:rPr>
              <a:t>An international and historical perspective</a:t>
            </a:r>
          </a:p>
        </p:txBody>
      </p:sp>
      <p:sp>
        <p:nvSpPr>
          <p:cNvPr id="30723" name="Rectangle 3"/>
          <p:cNvSpPr>
            <a:spLocks noGrp="1" noChangeArrowheads="1"/>
          </p:cNvSpPr>
          <p:nvPr>
            <p:ph type="subTitle" idx="1"/>
          </p:nvPr>
        </p:nvSpPr>
        <p:spPr>
          <a:xfrm>
            <a:off x="1371600" y="3860800"/>
            <a:ext cx="6400800" cy="1752600"/>
          </a:xfrm>
        </p:spPr>
        <p:txBody>
          <a:bodyPr/>
          <a:lstStyle/>
          <a:p>
            <a:pPr eaLnBrk="1" hangingPunct="1"/>
            <a:r>
              <a:rPr lang="en-GB" smtClean="0"/>
              <a:t>58th World Health Assembly resolution</a:t>
            </a:r>
            <a:endParaRPr lang="nb-NO"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381000"/>
            <a:ext cx="7772400" cy="1143000"/>
          </a:xfrm>
          <a:noFill/>
        </p:spPr>
        <p:txBody>
          <a:bodyPr lIns="92075" tIns="46038" rIns="92075" bIns="46038"/>
          <a:lstStyle/>
          <a:p>
            <a:pPr eaLnBrk="1" hangingPunct="1"/>
            <a:r>
              <a:rPr lang="en-GB" smtClean="0">
                <a:solidFill>
                  <a:srgbClr val="FFFF00"/>
                </a:solidFill>
              </a:rPr>
              <a:t>Who would prefer uninformed decisions about health care?</a:t>
            </a:r>
            <a:r>
              <a:rPr lang="en-GB" smtClean="0"/>
              <a:t> </a:t>
            </a:r>
          </a:p>
        </p:txBody>
      </p:sp>
      <p:sp>
        <p:nvSpPr>
          <p:cNvPr id="16387" name="Rectangle 3"/>
          <p:cNvSpPr>
            <a:spLocks noGrp="1" noChangeArrowheads="1"/>
          </p:cNvSpPr>
          <p:nvPr>
            <p:ph type="body" idx="1"/>
          </p:nvPr>
        </p:nvSpPr>
        <p:spPr>
          <a:xfrm>
            <a:off x="685800" y="2590800"/>
            <a:ext cx="7772400" cy="4114800"/>
          </a:xfrm>
          <a:noFill/>
        </p:spPr>
        <p:txBody>
          <a:bodyPr lIns="92075" tIns="46038" rIns="92075" bIns="46038"/>
          <a:lstStyle/>
          <a:p>
            <a:pPr eaLnBrk="1" hangingPunct="1"/>
            <a:r>
              <a:rPr lang="en-GB" dirty="0" smtClean="0"/>
              <a:t>You can’t make an informed choice without </a:t>
            </a:r>
            <a:r>
              <a:rPr lang="en-GB" dirty="0" smtClean="0"/>
              <a:t>information</a:t>
            </a:r>
            <a:endParaRPr lang="en-GB" dirty="0" smtClean="0"/>
          </a:p>
          <a:p>
            <a:pPr eaLnBrk="1" hangingPunct="1"/>
            <a:r>
              <a:rPr lang="en-GB" dirty="0" smtClean="0"/>
              <a:t>If a decision is going to be well informed rather than misinformed, you need good information!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2" cstate="print"/>
          <a:srcRect/>
          <a:stretch>
            <a:fillRect/>
          </a:stretch>
        </p:blipFill>
        <p:spPr bwMode="auto">
          <a:xfrm>
            <a:off x="825500" y="857250"/>
            <a:ext cx="7491413" cy="5164138"/>
          </a:xfrm>
          <a:prstGeom prst="rect">
            <a:avLst/>
          </a:prstGeom>
          <a:noFill/>
          <a:ln w="9525">
            <a:noFill/>
            <a:miter lim="800000"/>
            <a:headEnd/>
            <a:tailEnd/>
          </a:ln>
        </p:spPr>
      </p:pic>
      <p:sp>
        <p:nvSpPr>
          <p:cNvPr id="31747" name="Text Box 4"/>
          <p:cNvSpPr txBox="1">
            <a:spLocks noChangeArrowheads="1"/>
          </p:cNvSpPr>
          <p:nvPr/>
        </p:nvSpPr>
        <p:spPr bwMode="auto">
          <a:xfrm>
            <a:off x="-44450" y="260350"/>
            <a:ext cx="9234488" cy="396875"/>
          </a:xfrm>
          <a:prstGeom prst="rect">
            <a:avLst/>
          </a:prstGeom>
          <a:noFill/>
          <a:ln w="12700">
            <a:noFill/>
            <a:miter lim="800000"/>
            <a:headEnd/>
            <a:tailEnd/>
          </a:ln>
        </p:spPr>
        <p:txBody>
          <a:bodyPr wrap="none">
            <a:spAutoFit/>
          </a:bodyPr>
          <a:lstStyle/>
          <a:p>
            <a:pPr algn="ctr" eaLnBrk="0" hangingPunct="0"/>
            <a:r>
              <a:rPr lang="en-GB" sz="2000" b="1">
                <a:solidFill>
                  <a:srgbClr val="FFFF66"/>
                </a:solidFill>
                <a:cs typeface="Arial" charset="0"/>
              </a:rPr>
              <a:t>Ministerial Summit on Health Research, Mexico City, November 16-20, 2004</a:t>
            </a:r>
            <a:endParaRPr lang="en-US" sz="2000" b="1">
              <a:solidFill>
                <a:srgbClr val="FFFF66"/>
              </a:solidFill>
              <a:cs typeface="Arial" charset="0"/>
            </a:endParaRPr>
          </a:p>
        </p:txBody>
      </p:sp>
      <p:pic>
        <p:nvPicPr>
          <p:cNvPr id="31748" name="Picture 5" descr="test"/>
          <p:cNvPicPr>
            <a:picLocks noChangeAspect="1" noChangeArrowheads="1"/>
          </p:cNvPicPr>
          <p:nvPr/>
        </p:nvPicPr>
        <p:blipFill>
          <a:blip r:embed="rId3" cstate="print"/>
          <a:srcRect/>
          <a:stretch>
            <a:fillRect/>
          </a:stretch>
        </p:blipFill>
        <p:spPr bwMode="auto">
          <a:xfrm>
            <a:off x="347663" y="908050"/>
            <a:ext cx="2176462" cy="1512888"/>
          </a:xfrm>
          <a:prstGeom prst="rect">
            <a:avLst/>
          </a:prstGeom>
          <a:noFill/>
          <a:ln w="9525">
            <a:noFill/>
            <a:miter lim="800000"/>
            <a:headEnd/>
            <a:tailEnd/>
          </a:ln>
        </p:spPr>
      </p:pic>
      <p:pic>
        <p:nvPicPr>
          <p:cNvPr id="31749" name="Picture 6" descr="LEE&amp;Frenk"/>
          <p:cNvPicPr>
            <a:picLocks noChangeAspect="1" noChangeArrowheads="1"/>
          </p:cNvPicPr>
          <p:nvPr/>
        </p:nvPicPr>
        <p:blipFill>
          <a:blip r:embed="rId4" cstate="print"/>
          <a:srcRect/>
          <a:stretch>
            <a:fillRect/>
          </a:stretch>
        </p:blipFill>
        <p:spPr bwMode="auto">
          <a:xfrm>
            <a:off x="1500188" y="2420938"/>
            <a:ext cx="1920875" cy="14398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cstate="print"/>
          <a:srcRect/>
          <a:stretch>
            <a:fillRect/>
          </a:stretch>
        </p:blipFill>
        <p:spPr bwMode="auto">
          <a:xfrm>
            <a:off x="0" y="765175"/>
            <a:ext cx="9144000" cy="3448050"/>
          </a:xfrm>
          <a:prstGeom prst="rect">
            <a:avLst/>
          </a:prstGeom>
          <a:noFill/>
          <a:ln w="38100">
            <a:noFill/>
            <a:miter lim="800000"/>
            <a:headEnd/>
            <a:tailEnd/>
          </a:ln>
        </p:spPr>
      </p:pic>
      <p:sp>
        <p:nvSpPr>
          <p:cNvPr id="32771" name="Text Box 3"/>
          <p:cNvSpPr txBox="1">
            <a:spLocks noChangeArrowheads="1"/>
          </p:cNvSpPr>
          <p:nvPr/>
        </p:nvSpPr>
        <p:spPr bwMode="auto">
          <a:xfrm>
            <a:off x="684213" y="5726113"/>
            <a:ext cx="8351837" cy="366712"/>
          </a:xfrm>
          <a:prstGeom prst="rect">
            <a:avLst/>
          </a:prstGeom>
          <a:noFill/>
          <a:ln w="38100">
            <a:noFill/>
            <a:miter lim="800000"/>
            <a:headEnd/>
            <a:tailEnd/>
          </a:ln>
        </p:spPr>
        <p:txBody>
          <a:bodyPr>
            <a:spAutoFit/>
          </a:bodyPr>
          <a:lstStyle/>
          <a:p>
            <a:r>
              <a:rPr lang="nb-NO">
                <a:solidFill>
                  <a:schemeClr val="hlink"/>
                </a:solidFill>
                <a:hlinkClick r:id="rId4"/>
              </a:rPr>
              <a:t>www.who.int/rpc/summit/agenda/en/mexico_statement_on_health_research.pdf</a:t>
            </a:r>
            <a:endParaRPr lang="nb-NO">
              <a:solidFill>
                <a:schemeClr val="hlink"/>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wha5700013"/>
          <p:cNvPicPr>
            <a:picLocks noChangeAspect="1" noChangeArrowheads="1"/>
          </p:cNvPicPr>
          <p:nvPr/>
        </p:nvPicPr>
        <p:blipFill>
          <a:blip r:embed="rId2" cstate="print"/>
          <a:srcRect/>
          <a:stretch>
            <a:fillRect/>
          </a:stretch>
        </p:blipFill>
        <p:spPr bwMode="auto">
          <a:xfrm>
            <a:off x="666750" y="692150"/>
            <a:ext cx="7874000" cy="5905500"/>
          </a:xfrm>
          <a:prstGeom prst="rect">
            <a:avLst/>
          </a:prstGeom>
          <a:noFill/>
          <a:ln w="9525">
            <a:noFill/>
            <a:miter lim="800000"/>
            <a:headEnd/>
            <a:tailEnd/>
          </a:ln>
        </p:spPr>
      </p:pic>
      <p:sp>
        <p:nvSpPr>
          <p:cNvPr id="33795" name="Text Box 3"/>
          <p:cNvSpPr txBox="1">
            <a:spLocks noChangeArrowheads="1"/>
          </p:cNvSpPr>
          <p:nvPr/>
        </p:nvSpPr>
        <p:spPr bwMode="auto">
          <a:xfrm>
            <a:off x="1731963" y="234950"/>
            <a:ext cx="5337175" cy="366713"/>
          </a:xfrm>
          <a:prstGeom prst="rect">
            <a:avLst/>
          </a:prstGeom>
          <a:noFill/>
          <a:ln w="12700">
            <a:noFill/>
            <a:miter lim="800000"/>
            <a:headEnd/>
            <a:tailEnd/>
          </a:ln>
        </p:spPr>
        <p:txBody>
          <a:bodyPr wrap="none">
            <a:spAutoFit/>
          </a:bodyPr>
          <a:lstStyle/>
          <a:p>
            <a:pPr algn="ctr" eaLnBrk="0" hangingPunct="0"/>
            <a:r>
              <a:rPr lang="en-GB" b="1">
                <a:solidFill>
                  <a:srgbClr val="FFFF66"/>
                </a:solidFill>
                <a:cs typeface="Arial" charset="0"/>
              </a:rPr>
              <a:t>58</a:t>
            </a:r>
            <a:r>
              <a:rPr lang="en-GB" b="1" baseline="30000">
                <a:solidFill>
                  <a:srgbClr val="FFFF66"/>
                </a:solidFill>
                <a:cs typeface="Arial" charset="0"/>
              </a:rPr>
              <a:t>th</a:t>
            </a:r>
            <a:r>
              <a:rPr lang="en-GB" b="1">
                <a:solidFill>
                  <a:srgbClr val="FFFF66"/>
                </a:solidFill>
                <a:cs typeface="Arial" charset="0"/>
              </a:rPr>
              <a:t> World Health Assembly, Geneva, May 16-25, 2005</a:t>
            </a:r>
            <a:endParaRPr lang="en-US" b="1">
              <a:solidFill>
                <a:srgbClr val="FFFF66"/>
              </a:solidFill>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188913"/>
            <a:ext cx="8229600" cy="1143000"/>
          </a:xfrm>
        </p:spPr>
        <p:txBody>
          <a:bodyPr/>
          <a:lstStyle/>
          <a:p>
            <a:pPr eaLnBrk="1" hangingPunct="1"/>
            <a:r>
              <a:rPr lang="en-GB" sz="3200" smtClean="0">
                <a:solidFill>
                  <a:srgbClr val="FFFF00"/>
                </a:solidFill>
              </a:rPr>
              <a:t>The 58</a:t>
            </a:r>
            <a:r>
              <a:rPr lang="en-GB" sz="3200" baseline="30000" smtClean="0">
                <a:solidFill>
                  <a:srgbClr val="FFFF00"/>
                </a:solidFill>
              </a:rPr>
              <a:t>TH</a:t>
            </a:r>
            <a:r>
              <a:rPr lang="en-GB" sz="3200" smtClean="0">
                <a:solidFill>
                  <a:srgbClr val="FFFF00"/>
                </a:solidFill>
              </a:rPr>
              <a:t> meeting of the World Health Assembly passed the following resolution:</a:t>
            </a:r>
          </a:p>
        </p:txBody>
      </p:sp>
      <p:sp>
        <p:nvSpPr>
          <p:cNvPr id="34819" name="Rectangle 3"/>
          <p:cNvSpPr>
            <a:spLocks noGrp="1" noChangeArrowheads="1"/>
          </p:cNvSpPr>
          <p:nvPr>
            <p:ph type="body" idx="1"/>
          </p:nvPr>
        </p:nvSpPr>
        <p:spPr>
          <a:xfrm>
            <a:off x="457200" y="1341438"/>
            <a:ext cx="8229600" cy="4392612"/>
          </a:xfrm>
        </p:spPr>
        <p:txBody>
          <a:bodyPr/>
          <a:lstStyle/>
          <a:p>
            <a:pPr eaLnBrk="1" hangingPunct="1">
              <a:lnSpc>
                <a:spcPct val="80000"/>
              </a:lnSpc>
              <a:buFontTx/>
              <a:buNone/>
            </a:pPr>
            <a:r>
              <a:rPr lang="en-GB" sz="2800" smtClean="0"/>
              <a:t>	ACKNOWLEDGES the Mexico Statement on Health Research resulting from the Ministerial Summit on Health Research (Mexico City, 16-20 November 2004)</a:t>
            </a:r>
          </a:p>
          <a:p>
            <a:pPr eaLnBrk="1" hangingPunct="1">
              <a:lnSpc>
                <a:spcPct val="80000"/>
              </a:lnSpc>
              <a:buFontTx/>
              <a:buNone/>
            </a:pPr>
            <a:endParaRPr lang="en-GB" sz="2800" smtClean="0"/>
          </a:p>
          <a:p>
            <a:pPr eaLnBrk="1" hangingPunct="1">
              <a:lnSpc>
                <a:spcPct val="80000"/>
              </a:lnSpc>
              <a:buFontTx/>
              <a:buNone/>
            </a:pPr>
            <a:r>
              <a:rPr lang="en-GB" sz="2800" smtClean="0"/>
              <a:t>	Urges Member States</a:t>
            </a:r>
          </a:p>
          <a:p>
            <a:pPr eaLnBrk="1" hangingPunct="1">
              <a:lnSpc>
                <a:spcPct val="80000"/>
              </a:lnSpc>
              <a:buFontTx/>
              <a:buNone/>
            </a:pPr>
            <a:endParaRPr lang="en-GB" sz="2800" smtClean="0"/>
          </a:p>
          <a:p>
            <a:pPr eaLnBrk="1" hangingPunct="1">
              <a:lnSpc>
                <a:spcPct val="80000"/>
              </a:lnSpc>
              <a:buFontTx/>
              <a:buNone/>
            </a:pPr>
            <a:r>
              <a:rPr lang="en-GB" sz="2800" smtClean="0"/>
              <a:t>	</a:t>
            </a:r>
            <a:r>
              <a:rPr lang="en-US" sz="2800" smtClean="0"/>
              <a:t>to establish or strengthen mechanisms to transfer knowledge in support of evidence-based public health and health care delivery systems, and evidence-based health-related policies</a:t>
            </a:r>
            <a:endParaRPr lang="en-GB" sz="2800" smtClean="0"/>
          </a:p>
        </p:txBody>
      </p:sp>
      <p:sp>
        <p:nvSpPr>
          <p:cNvPr id="34820" name="Text Box 4"/>
          <p:cNvSpPr txBox="1">
            <a:spLocks noChangeArrowheads="1"/>
          </p:cNvSpPr>
          <p:nvPr/>
        </p:nvSpPr>
        <p:spPr bwMode="auto">
          <a:xfrm>
            <a:off x="2827338" y="5799138"/>
            <a:ext cx="5848350" cy="366712"/>
          </a:xfrm>
          <a:prstGeom prst="rect">
            <a:avLst/>
          </a:prstGeom>
          <a:noFill/>
          <a:ln w="9525">
            <a:noFill/>
            <a:miter lim="800000"/>
            <a:headEnd/>
            <a:tailEnd/>
          </a:ln>
        </p:spPr>
        <p:txBody>
          <a:bodyPr wrap="none">
            <a:spAutoFit/>
          </a:bodyPr>
          <a:lstStyle/>
          <a:p>
            <a:r>
              <a:rPr lang="en-GB">
                <a:solidFill>
                  <a:schemeClr val="hlink"/>
                </a:solidFill>
                <a:hlinkClick r:id="rId2"/>
              </a:rPr>
              <a:t>www.who.int/gb/ebwha/pdf_files/WHA58/A58_22-en.pdf</a:t>
            </a:r>
            <a:endParaRPr lang="en-GB">
              <a:solidFill>
                <a:schemeClr val="hlink"/>
              </a:solidFill>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EVIPNet logo"/>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67288" y="4829175"/>
            <a:ext cx="4176712" cy="1624013"/>
          </a:xfrm>
          <a:prstGeom prst="rect">
            <a:avLst/>
          </a:prstGeom>
          <a:noFill/>
          <a:ln w="9525">
            <a:noFill/>
            <a:miter lim="800000"/>
            <a:headEnd/>
            <a:tailEnd/>
          </a:ln>
        </p:spPr>
      </p:pic>
      <p:sp>
        <p:nvSpPr>
          <p:cNvPr id="35843" name="Rectangle 2"/>
          <p:cNvSpPr>
            <a:spLocks noGrp="1" noChangeArrowheads="1"/>
          </p:cNvSpPr>
          <p:nvPr>
            <p:ph type="title"/>
          </p:nvPr>
        </p:nvSpPr>
        <p:spPr>
          <a:xfrm>
            <a:off x="0" y="115888"/>
            <a:ext cx="9144000" cy="720725"/>
          </a:xfrm>
        </p:spPr>
        <p:txBody>
          <a:bodyPr/>
          <a:lstStyle/>
          <a:p>
            <a:pPr eaLnBrk="1" hangingPunct="1"/>
            <a:r>
              <a:rPr lang="en-US" sz="3600" smtClean="0">
                <a:solidFill>
                  <a:srgbClr val="FFFF00"/>
                </a:solidFill>
              </a:rPr>
              <a:t>EVidence Informed Policy Network</a:t>
            </a:r>
          </a:p>
        </p:txBody>
      </p:sp>
      <p:sp>
        <p:nvSpPr>
          <p:cNvPr id="35844" name="Rectangle 3"/>
          <p:cNvSpPr>
            <a:spLocks noGrp="1" noChangeArrowheads="1"/>
          </p:cNvSpPr>
          <p:nvPr>
            <p:ph type="body" idx="1"/>
          </p:nvPr>
        </p:nvSpPr>
        <p:spPr>
          <a:xfrm>
            <a:off x="730250" y="836613"/>
            <a:ext cx="8018463" cy="5113337"/>
          </a:xfrm>
        </p:spPr>
        <p:txBody>
          <a:bodyPr/>
          <a:lstStyle/>
          <a:p>
            <a:pPr eaLnBrk="1" hangingPunct="1">
              <a:buClr>
                <a:srgbClr val="FF3300"/>
              </a:buClr>
              <a:buSzPct val="115000"/>
              <a:buFontTx/>
              <a:buNone/>
            </a:pPr>
            <a:r>
              <a:rPr lang="en-GB" sz="2800" b="1" smtClean="0"/>
              <a:t>Working with countries to:</a:t>
            </a:r>
          </a:p>
          <a:p>
            <a:pPr eaLnBrk="1" hangingPunct="1">
              <a:buClr>
                <a:srgbClr val="FF3300"/>
              </a:buClr>
              <a:buSzPct val="115000"/>
            </a:pPr>
            <a:r>
              <a:rPr lang="en-GB" sz="2800" smtClean="0"/>
              <a:t>Enhance links between producers &amp; users of evidence</a:t>
            </a:r>
          </a:p>
          <a:p>
            <a:pPr eaLnBrk="1" hangingPunct="1">
              <a:buClr>
                <a:srgbClr val="FF3300"/>
              </a:buClr>
              <a:buSzPct val="115000"/>
            </a:pPr>
            <a:r>
              <a:rPr lang="en-GB" sz="2800" smtClean="0"/>
              <a:t>Acquire, access, adapt evidence relevant to needs of decision makers</a:t>
            </a:r>
          </a:p>
          <a:p>
            <a:pPr eaLnBrk="1" hangingPunct="1">
              <a:buClr>
                <a:srgbClr val="FF3300"/>
              </a:buClr>
              <a:buSzPct val="115000"/>
            </a:pPr>
            <a:r>
              <a:rPr lang="en-GB" sz="2800" smtClean="0"/>
              <a:t>Provide decision makers with a rapid response and one stop shopping for evidence</a:t>
            </a:r>
          </a:p>
          <a:p>
            <a:pPr eaLnBrk="1" hangingPunct="1">
              <a:buClr>
                <a:srgbClr val="FF3300"/>
              </a:buClr>
              <a:buSzPct val="115000"/>
            </a:pPr>
            <a:r>
              <a:rPr lang="en-GB" sz="2800" smtClean="0"/>
              <a:t>Build capacity to access &amp; apply evidence</a:t>
            </a:r>
          </a:p>
          <a:p>
            <a:pPr eaLnBrk="1" hangingPunct="1">
              <a:buClr>
                <a:srgbClr val="FF3300"/>
              </a:buClr>
              <a:buSzPct val="115000"/>
            </a:pPr>
            <a:r>
              <a:rPr lang="en-GB" sz="2800" smtClean="0"/>
              <a:t>Commission systematic reviews and research</a:t>
            </a:r>
          </a:p>
          <a:p>
            <a:pPr eaLnBrk="1" hangingPunct="1">
              <a:buClr>
                <a:srgbClr val="FF3300"/>
              </a:buClr>
              <a:buSzPct val="115000"/>
            </a:pPr>
            <a:r>
              <a:rPr lang="en-GB" sz="2800" smtClean="0"/>
              <a:t>Develop partnerships</a:t>
            </a:r>
            <a:endParaRPr lang="en-US" sz="28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ChangeArrowheads="1"/>
          </p:cNvSpPr>
          <p:nvPr/>
        </p:nvSpPr>
        <p:spPr bwMode="auto">
          <a:xfrm>
            <a:off x="0" y="44450"/>
            <a:ext cx="9144000" cy="649288"/>
          </a:xfrm>
          <a:prstGeom prst="rect">
            <a:avLst/>
          </a:prstGeom>
          <a:noFill/>
          <a:ln w="9525">
            <a:noFill/>
            <a:miter lim="800000"/>
            <a:headEnd/>
            <a:tailEnd/>
          </a:ln>
        </p:spPr>
        <p:txBody>
          <a:bodyPr anchor="ctr"/>
          <a:lstStyle/>
          <a:p>
            <a:pPr algn="ctr"/>
            <a:r>
              <a:rPr lang="en-GB" sz="3200" b="1">
                <a:solidFill>
                  <a:srgbClr val="FFFF00"/>
                </a:solidFill>
              </a:rPr>
              <a:t>EV</a:t>
            </a:r>
            <a:r>
              <a:rPr lang="en-GB" sz="3200">
                <a:solidFill>
                  <a:srgbClr val="FFFF00"/>
                </a:solidFill>
              </a:rPr>
              <a:t>idence </a:t>
            </a:r>
            <a:r>
              <a:rPr lang="en-GB" sz="3200" b="1">
                <a:solidFill>
                  <a:srgbClr val="FFFF00"/>
                </a:solidFill>
              </a:rPr>
              <a:t>I</a:t>
            </a:r>
            <a:r>
              <a:rPr lang="en-GB" sz="3200">
                <a:solidFill>
                  <a:srgbClr val="FFFF00"/>
                </a:solidFill>
              </a:rPr>
              <a:t>nformed </a:t>
            </a:r>
            <a:r>
              <a:rPr lang="en-GB" sz="3200" b="1">
                <a:solidFill>
                  <a:srgbClr val="FFFF00"/>
                </a:solidFill>
              </a:rPr>
              <a:t>P</a:t>
            </a:r>
            <a:r>
              <a:rPr lang="en-GB" sz="3200">
                <a:solidFill>
                  <a:srgbClr val="FFFF00"/>
                </a:solidFill>
              </a:rPr>
              <a:t>olicy </a:t>
            </a:r>
            <a:r>
              <a:rPr lang="en-GB" sz="3200" b="1">
                <a:solidFill>
                  <a:srgbClr val="FFFF00"/>
                </a:solidFill>
              </a:rPr>
              <a:t>Net</a:t>
            </a:r>
            <a:r>
              <a:rPr lang="en-GB" sz="3200">
                <a:solidFill>
                  <a:srgbClr val="FFFF00"/>
                </a:solidFill>
              </a:rPr>
              <a:t>work (EVIPNet)</a:t>
            </a:r>
          </a:p>
        </p:txBody>
      </p:sp>
      <p:grpSp>
        <p:nvGrpSpPr>
          <p:cNvPr id="36867" name="Group 7"/>
          <p:cNvGrpSpPr>
            <a:grpSpLocks/>
          </p:cNvGrpSpPr>
          <p:nvPr/>
        </p:nvGrpSpPr>
        <p:grpSpPr bwMode="auto">
          <a:xfrm>
            <a:off x="420688" y="692150"/>
            <a:ext cx="8183562" cy="5113338"/>
            <a:chOff x="-7" y="477"/>
            <a:chExt cx="5767" cy="3860"/>
          </a:xfrm>
        </p:grpSpPr>
        <p:pic>
          <p:nvPicPr>
            <p:cNvPr id="36869" name="Picture 2"/>
            <p:cNvPicPr>
              <a:picLocks noChangeAspect="1" noChangeArrowheads="1"/>
            </p:cNvPicPr>
            <p:nvPr/>
          </p:nvPicPr>
          <p:blipFill>
            <a:blip r:embed="rId2" cstate="print"/>
            <a:srcRect/>
            <a:stretch>
              <a:fillRect/>
            </a:stretch>
          </p:blipFill>
          <p:spPr bwMode="auto">
            <a:xfrm>
              <a:off x="0" y="477"/>
              <a:ext cx="5760" cy="3860"/>
            </a:xfrm>
            <a:prstGeom prst="rect">
              <a:avLst/>
            </a:prstGeom>
            <a:noFill/>
            <a:ln w="9525">
              <a:noFill/>
              <a:miter lim="800000"/>
              <a:headEnd/>
              <a:tailEnd/>
            </a:ln>
          </p:spPr>
        </p:pic>
        <p:pic>
          <p:nvPicPr>
            <p:cNvPr id="36870" name="Picture 4"/>
            <p:cNvPicPr>
              <a:picLocks noChangeAspect="1" noChangeArrowheads="1"/>
            </p:cNvPicPr>
            <p:nvPr/>
          </p:nvPicPr>
          <p:blipFill>
            <a:blip r:embed="rId3" cstate="print"/>
            <a:srcRect/>
            <a:stretch>
              <a:fillRect/>
            </a:stretch>
          </p:blipFill>
          <p:spPr bwMode="auto">
            <a:xfrm>
              <a:off x="3259" y="2750"/>
              <a:ext cx="2388" cy="948"/>
            </a:xfrm>
            <a:prstGeom prst="rect">
              <a:avLst/>
            </a:prstGeom>
            <a:noFill/>
            <a:ln w="9525">
              <a:noFill/>
              <a:miter lim="800000"/>
              <a:headEnd/>
              <a:tailEnd/>
            </a:ln>
          </p:spPr>
        </p:pic>
        <p:pic>
          <p:nvPicPr>
            <p:cNvPr id="36871" name="Picture 5"/>
            <p:cNvPicPr>
              <a:picLocks noChangeAspect="1" noChangeArrowheads="1"/>
            </p:cNvPicPr>
            <p:nvPr/>
          </p:nvPicPr>
          <p:blipFill>
            <a:blip r:embed="rId4" cstate="print"/>
            <a:srcRect/>
            <a:stretch>
              <a:fillRect/>
            </a:stretch>
          </p:blipFill>
          <p:spPr bwMode="auto">
            <a:xfrm>
              <a:off x="3366" y="754"/>
              <a:ext cx="2394" cy="966"/>
            </a:xfrm>
            <a:prstGeom prst="rect">
              <a:avLst/>
            </a:prstGeom>
            <a:noFill/>
            <a:ln w="9525">
              <a:noFill/>
              <a:miter lim="800000"/>
              <a:headEnd/>
              <a:tailEnd/>
            </a:ln>
          </p:spPr>
        </p:pic>
        <p:pic>
          <p:nvPicPr>
            <p:cNvPr id="36872" name="Picture 6"/>
            <p:cNvPicPr>
              <a:picLocks noChangeAspect="1" noChangeArrowheads="1"/>
            </p:cNvPicPr>
            <p:nvPr/>
          </p:nvPicPr>
          <p:blipFill>
            <a:blip r:embed="rId5" cstate="print"/>
            <a:srcRect/>
            <a:stretch>
              <a:fillRect/>
            </a:stretch>
          </p:blipFill>
          <p:spPr bwMode="auto">
            <a:xfrm>
              <a:off x="-7" y="3385"/>
              <a:ext cx="2388" cy="948"/>
            </a:xfrm>
            <a:prstGeom prst="rect">
              <a:avLst/>
            </a:prstGeom>
            <a:noFill/>
            <a:ln w="9525">
              <a:noFill/>
              <a:miter lim="800000"/>
              <a:headEnd/>
              <a:tailEnd/>
            </a:ln>
          </p:spPr>
        </p:pic>
      </p:grpSp>
      <p:sp>
        <p:nvSpPr>
          <p:cNvPr id="36868" name="Text Box 8"/>
          <p:cNvSpPr txBox="1">
            <a:spLocks noChangeArrowheads="1"/>
          </p:cNvSpPr>
          <p:nvPr/>
        </p:nvSpPr>
        <p:spPr bwMode="auto">
          <a:xfrm>
            <a:off x="6804025" y="5805488"/>
            <a:ext cx="1873250" cy="366712"/>
          </a:xfrm>
          <a:prstGeom prst="rect">
            <a:avLst/>
          </a:prstGeom>
          <a:noFill/>
          <a:ln w="9525">
            <a:noFill/>
            <a:miter lim="800000"/>
            <a:headEnd/>
            <a:tailEnd/>
          </a:ln>
        </p:spPr>
        <p:txBody>
          <a:bodyPr wrap="none">
            <a:spAutoFit/>
          </a:bodyPr>
          <a:lstStyle/>
          <a:p>
            <a:r>
              <a:rPr lang="en-GB">
                <a:solidFill>
                  <a:schemeClr val="hlink"/>
                </a:solidFill>
                <a:hlinkClick r:id="rId6"/>
              </a:rPr>
              <a:t>www.evipnet.org</a:t>
            </a:r>
            <a:endParaRPr lang="en-GB">
              <a:solidFill>
                <a:schemeClr val="hlink"/>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115888"/>
            <a:ext cx="8229600" cy="1143000"/>
          </a:xfrm>
        </p:spPr>
        <p:txBody>
          <a:bodyPr/>
          <a:lstStyle/>
          <a:p>
            <a:pPr eaLnBrk="1" hangingPunct="1"/>
            <a:r>
              <a:rPr lang="en-US" sz="2800" smtClean="0"/>
              <a:t>Supporting the Use of Research Evidence (SURE) for Policy in African Health Systems</a:t>
            </a:r>
            <a:endParaRPr lang="nb-NO" sz="2800" smtClean="0"/>
          </a:p>
        </p:txBody>
      </p:sp>
      <p:sp>
        <p:nvSpPr>
          <p:cNvPr id="37891" name="Rectangle 3"/>
          <p:cNvSpPr>
            <a:spLocks noGrp="1" noChangeArrowheads="1"/>
          </p:cNvSpPr>
          <p:nvPr>
            <p:ph type="body" idx="1"/>
          </p:nvPr>
        </p:nvSpPr>
        <p:spPr>
          <a:xfrm>
            <a:off x="457200" y="1339850"/>
            <a:ext cx="8229600" cy="1152525"/>
          </a:xfrm>
        </p:spPr>
        <p:txBody>
          <a:bodyPr/>
          <a:lstStyle/>
          <a:p>
            <a:pPr eaLnBrk="1" hangingPunct="1">
              <a:lnSpc>
                <a:spcPct val="90000"/>
              </a:lnSpc>
            </a:pPr>
            <a:r>
              <a:rPr lang="en-US" sz="2400" smtClean="0"/>
              <a:t>Working with EVIPNet Africa, the Regional East African Community Health (REACH) Policy Initiative and the Zambian Forum for Health Research (ZAMFOHR)</a:t>
            </a:r>
            <a:endParaRPr lang="nb-NO" sz="2400" smtClean="0"/>
          </a:p>
        </p:txBody>
      </p:sp>
      <p:sp>
        <p:nvSpPr>
          <p:cNvPr id="37892" name="Rectangle 6"/>
          <p:cNvSpPr>
            <a:spLocks noChangeArrowheads="1"/>
          </p:cNvSpPr>
          <p:nvPr/>
        </p:nvSpPr>
        <p:spPr bwMode="auto">
          <a:xfrm>
            <a:off x="446088" y="3500438"/>
            <a:ext cx="8229600" cy="2232025"/>
          </a:xfrm>
          <a:prstGeom prst="rect">
            <a:avLst/>
          </a:prstGeom>
          <a:noFill/>
          <a:ln w="9525">
            <a:noFill/>
            <a:miter lim="800000"/>
            <a:headEnd/>
            <a:tailEnd/>
          </a:ln>
        </p:spPr>
        <p:txBody>
          <a:bodyPr/>
          <a:lstStyle/>
          <a:p>
            <a:pPr marL="342900" indent="-342900">
              <a:lnSpc>
                <a:spcPct val="90000"/>
              </a:lnSpc>
              <a:spcBef>
                <a:spcPct val="20000"/>
              </a:spcBef>
              <a:buFontTx/>
              <a:buChar char="•"/>
            </a:pPr>
            <a:r>
              <a:rPr lang="nb-NO" sz="2400"/>
              <a:t>In Cameroon, Burkino Faso, Centrafrique, Ethiopia, Mozambique, Zambia, Uganda and the East African Community (Burundi, Kenya, Rwanda and Tanzania)</a:t>
            </a:r>
          </a:p>
          <a:p>
            <a:pPr marL="342900" indent="-342900">
              <a:lnSpc>
                <a:spcPct val="90000"/>
              </a:lnSpc>
              <a:spcBef>
                <a:spcPct val="20000"/>
              </a:spcBef>
              <a:buFontTx/>
              <a:buChar char="•"/>
            </a:pPr>
            <a:r>
              <a:rPr lang="nb-NO" sz="2400"/>
              <a:t>With support from Canada, France, Norway, Sweden and WHO</a:t>
            </a:r>
          </a:p>
          <a:p>
            <a:pPr marL="342900" indent="-342900">
              <a:lnSpc>
                <a:spcPct val="90000"/>
              </a:lnSpc>
              <a:spcBef>
                <a:spcPct val="20000"/>
              </a:spcBef>
              <a:buFontTx/>
              <a:buChar char="•"/>
            </a:pPr>
            <a:r>
              <a:rPr lang="nb-NO" sz="2400"/>
              <a:t>Funded by the European Commission’s Seventh Framework Programme 2009 - 2014</a:t>
            </a:r>
          </a:p>
        </p:txBody>
      </p:sp>
      <p:grpSp>
        <p:nvGrpSpPr>
          <p:cNvPr id="37893" name="Group 10"/>
          <p:cNvGrpSpPr>
            <a:grpSpLocks/>
          </p:cNvGrpSpPr>
          <p:nvPr/>
        </p:nvGrpSpPr>
        <p:grpSpPr bwMode="auto">
          <a:xfrm>
            <a:off x="323850" y="2565400"/>
            <a:ext cx="8496300" cy="796925"/>
            <a:chOff x="113" y="1933"/>
            <a:chExt cx="5352" cy="502"/>
          </a:xfrm>
        </p:grpSpPr>
        <p:sp>
          <p:nvSpPr>
            <p:cNvPr id="37895" name="Rectangle 7"/>
            <p:cNvSpPr>
              <a:spLocks noChangeArrowheads="1"/>
            </p:cNvSpPr>
            <p:nvPr/>
          </p:nvSpPr>
          <p:spPr bwMode="auto">
            <a:xfrm>
              <a:off x="113" y="1933"/>
              <a:ext cx="5352" cy="499"/>
            </a:xfrm>
            <a:prstGeom prst="rect">
              <a:avLst/>
            </a:prstGeom>
            <a:solidFill>
              <a:srgbClr val="33CCCC"/>
            </a:solidFill>
            <a:ln w="9525">
              <a:solidFill>
                <a:schemeClr val="tx1"/>
              </a:solidFill>
              <a:miter lim="800000"/>
              <a:headEnd/>
              <a:tailEnd/>
            </a:ln>
          </p:spPr>
          <p:txBody>
            <a:bodyPr wrap="none" anchor="ctr"/>
            <a:lstStyle/>
            <a:p>
              <a:endParaRPr lang="en-US"/>
            </a:p>
          </p:txBody>
        </p:sp>
        <p:pic>
          <p:nvPicPr>
            <p:cNvPr id="37896" name="Picture 4" descr="Sure_logo_highresolution"/>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49" y="1933"/>
              <a:ext cx="1270" cy="494"/>
            </a:xfrm>
            <a:prstGeom prst="rect">
              <a:avLst/>
            </a:prstGeom>
            <a:noFill/>
            <a:ln w="9525">
              <a:noFill/>
              <a:miter lim="800000"/>
              <a:headEnd/>
              <a:tailEnd/>
            </a:ln>
          </p:spPr>
        </p:pic>
        <p:pic>
          <p:nvPicPr>
            <p:cNvPr id="37897" name="Picture 5" descr="ZAMFOHR logo"/>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4105" y="1933"/>
              <a:ext cx="1270" cy="488"/>
            </a:xfrm>
            <a:prstGeom prst="rect">
              <a:avLst/>
            </a:prstGeom>
            <a:noFill/>
            <a:ln w="9525">
              <a:noFill/>
              <a:miter lim="800000"/>
              <a:headEnd/>
              <a:tailEnd/>
            </a:ln>
          </p:spPr>
        </p:pic>
        <p:pic>
          <p:nvPicPr>
            <p:cNvPr id="37898" name="Picture 8" descr="EVIPNet logo"/>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565" y="1933"/>
              <a:ext cx="1270" cy="494"/>
            </a:xfrm>
            <a:prstGeom prst="rect">
              <a:avLst/>
            </a:prstGeom>
            <a:noFill/>
            <a:ln w="9525">
              <a:noFill/>
              <a:miter lim="800000"/>
              <a:headEnd/>
              <a:tailEnd/>
            </a:ln>
          </p:spPr>
        </p:pic>
        <p:pic>
          <p:nvPicPr>
            <p:cNvPr id="37899" name="Picture 9" descr="Reach_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061" y="1937"/>
              <a:ext cx="854" cy="498"/>
            </a:xfrm>
            <a:prstGeom prst="rect">
              <a:avLst/>
            </a:prstGeom>
            <a:noFill/>
            <a:ln w="9525">
              <a:noFill/>
              <a:miter lim="800000"/>
              <a:headEnd/>
              <a:tailEnd/>
            </a:ln>
          </p:spPr>
        </p:pic>
      </p:grpSp>
      <p:sp>
        <p:nvSpPr>
          <p:cNvPr id="37894" name="Text Box 11"/>
          <p:cNvSpPr txBox="1">
            <a:spLocks noChangeArrowheads="1"/>
          </p:cNvSpPr>
          <p:nvPr/>
        </p:nvSpPr>
        <p:spPr bwMode="auto">
          <a:xfrm>
            <a:off x="6516688" y="5870575"/>
            <a:ext cx="2381250" cy="366713"/>
          </a:xfrm>
          <a:prstGeom prst="rect">
            <a:avLst/>
          </a:prstGeom>
          <a:noFill/>
          <a:ln w="9525">
            <a:noFill/>
            <a:miter lim="800000"/>
            <a:headEnd/>
            <a:tailEnd/>
          </a:ln>
        </p:spPr>
        <p:txBody>
          <a:bodyPr wrap="none">
            <a:spAutoFit/>
          </a:bodyPr>
          <a:lstStyle/>
          <a:p>
            <a:r>
              <a:rPr lang="en-GB">
                <a:solidFill>
                  <a:schemeClr val="hlink"/>
                </a:solidFill>
                <a:hlinkClick r:id="rId6"/>
              </a:rPr>
              <a:t>www.evipnet.org/sure</a:t>
            </a:r>
            <a:endParaRPr lang="en-GB">
              <a:solidFill>
                <a:schemeClr val="hlink"/>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nb-NO" smtClean="0"/>
              <a:t>SURE objectives</a:t>
            </a:r>
          </a:p>
        </p:txBody>
      </p:sp>
      <p:sp>
        <p:nvSpPr>
          <p:cNvPr id="38915" name="Rectangle 3"/>
          <p:cNvSpPr>
            <a:spLocks noGrp="1" noChangeArrowheads="1"/>
          </p:cNvSpPr>
          <p:nvPr>
            <p:ph type="body" idx="1"/>
          </p:nvPr>
        </p:nvSpPr>
        <p:spPr>
          <a:xfrm>
            <a:off x="457200" y="1557338"/>
            <a:ext cx="8229600" cy="4525962"/>
          </a:xfrm>
        </p:spPr>
        <p:txBody>
          <a:bodyPr/>
          <a:lstStyle/>
          <a:p>
            <a:pPr eaLnBrk="1" hangingPunct="1">
              <a:lnSpc>
                <a:spcPct val="90000"/>
              </a:lnSpc>
            </a:pPr>
            <a:r>
              <a:rPr lang="en-GB" sz="2400" smtClean="0"/>
              <a:t>Produce evidence-based policy briefs</a:t>
            </a:r>
            <a:endParaRPr lang="nb-NO" sz="2400" smtClean="0"/>
          </a:p>
          <a:p>
            <a:pPr eaLnBrk="1" hangingPunct="1">
              <a:lnSpc>
                <a:spcPct val="90000"/>
              </a:lnSpc>
            </a:pPr>
            <a:r>
              <a:rPr lang="en-GB" sz="2400" smtClean="0"/>
              <a:t>Develop and evaluate strategies for improving access to and use of research evidence in policy development</a:t>
            </a:r>
            <a:endParaRPr lang="nb-NO" sz="2400" smtClean="0"/>
          </a:p>
          <a:p>
            <a:pPr lvl="1" eaLnBrk="1" hangingPunct="1">
              <a:lnSpc>
                <a:spcPct val="90000"/>
              </a:lnSpc>
            </a:pPr>
            <a:r>
              <a:rPr lang="en-GB" sz="2000" smtClean="0"/>
              <a:t>User-friendly policy briefs </a:t>
            </a:r>
            <a:endParaRPr lang="nb-NO" sz="2000" smtClean="0"/>
          </a:p>
          <a:p>
            <a:pPr lvl="1" eaLnBrk="1" hangingPunct="1">
              <a:lnSpc>
                <a:spcPct val="90000"/>
              </a:lnSpc>
            </a:pPr>
            <a:r>
              <a:rPr lang="en-GB" sz="2000" smtClean="0"/>
              <a:t>Clearing houses</a:t>
            </a:r>
            <a:endParaRPr lang="nb-NO" sz="2000" smtClean="0"/>
          </a:p>
          <a:p>
            <a:pPr lvl="1" eaLnBrk="1" hangingPunct="1">
              <a:lnSpc>
                <a:spcPct val="90000"/>
              </a:lnSpc>
            </a:pPr>
            <a:r>
              <a:rPr lang="en-GB" sz="2000" smtClean="0"/>
              <a:t>Rapid response mechanisms </a:t>
            </a:r>
          </a:p>
          <a:p>
            <a:pPr lvl="1" eaLnBrk="1" hangingPunct="1">
              <a:lnSpc>
                <a:spcPct val="90000"/>
              </a:lnSpc>
            </a:pPr>
            <a:r>
              <a:rPr lang="en-GB" sz="2000" smtClean="0"/>
              <a:t>Policy dialogues</a:t>
            </a:r>
            <a:endParaRPr lang="nb-NO" sz="2000" smtClean="0"/>
          </a:p>
          <a:p>
            <a:pPr lvl="1" eaLnBrk="1" hangingPunct="1">
              <a:lnSpc>
                <a:spcPct val="90000"/>
              </a:lnSpc>
            </a:pPr>
            <a:r>
              <a:rPr lang="en-GB" sz="2000" smtClean="0"/>
              <a:t>Informing and engaging stakeholders </a:t>
            </a:r>
            <a:endParaRPr lang="nb-NO" sz="2000" smtClean="0"/>
          </a:p>
          <a:p>
            <a:pPr eaLnBrk="1" hangingPunct="1">
              <a:lnSpc>
                <a:spcPct val="90000"/>
              </a:lnSpc>
            </a:pPr>
            <a:r>
              <a:rPr lang="en-GB" sz="2400" smtClean="0"/>
              <a:t>Develop capacity for evidence-informed health policy</a:t>
            </a:r>
          </a:p>
          <a:p>
            <a:pPr eaLnBrk="1" hangingPunct="1">
              <a:lnSpc>
                <a:spcPct val="90000"/>
              </a:lnSpc>
            </a:pPr>
            <a:r>
              <a:rPr lang="en-GB" sz="2400" smtClean="0"/>
              <a:t>Evaluate country initiatives to support evidence-informed health policymaking</a:t>
            </a:r>
            <a:endParaRPr lang="nb-NO" sz="2400" smtClean="0"/>
          </a:p>
          <a:p>
            <a:pPr eaLnBrk="1" hangingPunct="1">
              <a:lnSpc>
                <a:spcPct val="90000"/>
              </a:lnSpc>
            </a:pPr>
            <a:endParaRPr lang="nb-NO" sz="240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115888"/>
            <a:ext cx="8229600" cy="792162"/>
          </a:xfrm>
        </p:spPr>
        <p:txBody>
          <a:bodyPr/>
          <a:lstStyle/>
          <a:p>
            <a:pPr eaLnBrk="1" hangingPunct="1"/>
            <a:r>
              <a:rPr lang="en-US" smtClean="0">
                <a:solidFill>
                  <a:srgbClr val="FFFF00"/>
                </a:solidFill>
              </a:rPr>
              <a:t>Historical perspective</a:t>
            </a:r>
            <a:endParaRPr lang="en-US" smtClean="0"/>
          </a:p>
        </p:txBody>
      </p:sp>
      <p:sp>
        <p:nvSpPr>
          <p:cNvPr id="39939" name="Rectangle 3"/>
          <p:cNvSpPr>
            <a:spLocks noGrp="1" noChangeArrowheads="1"/>
          </p:cNvSpPr>
          <p:nvPr>
            <p:ph type="body" idx="1"/>
          </p:nvPr>
        </p:nvSpPr>
        <p:spPr>
          <a:xfrm>
            <a:off x="457200" y="908050"/>
            <a:ext cx="8229600" cy="5327650"/>
          </a:xfrm>
        </p:spPr>
        <p:txBody>
          <a:bodyPr/>
          <a:lstStyle/>
          <a:p>
            <a:pPr marL="457200" indent="-457200" eaLnBrk="1" hangingPunct="1">
              <a:buFontTx/>
              <a:buNone/>
            </a:pPr>
            <a:r>
              <a:rPr lang="en-US" sz="2800" smtClean="0"/>
              <a:t>1948	- Streptomycin treatment of pulmonary  		   tuberculosis: a Medical Research Council 	   investigation.  BMJ 1948; ii:769-82</a:t>
            </a:r>
          </a:p>
          <a:p>
            <a:pPr marL="457200" indent="-457200" eaLnBrk="1" hangingPunct="1">
              <a:buFontTx/>
              <a:buNone/>
            </a:pPr>
            <a:r>
              <a:rPr lang="en-US" sz="2800" smtClean="0"/>
              <a:t>		- WHO established</a:t>
            </a:r>
          </a:p>
          <a:p>
            <a:pPr marL="457200" indent="-457200" eaLnBrk="1" hangingPunct="1">
              <a:buFontTx/>
              <a:buNone/>
            </a:pPr>
            <a:r>
              <a:rPr lang="en-US" sz="2800" smtClean="0"/>
              <a:t>1972 	- Cochrane AL.  Effectiveness and Efficiency. 	  Random Reflections on Health Services</a:t>
            </a:r>
          </a:p>
          <a:p>
            <a:pPr marL="457200" indent="-457200" eaLnBrk="1" hangingPunct="1">
              <a:buFontTx/>
              <a:buNone/>
            </a:pPr>
            <a:r>
              <a:rPr lang="en-US" sz="2800" smtClean="0"/>
              <a:t>1992	- The term EBM was coined</a:t>
            </a:r>
          </a:p>
          <a:p>
            <a:pPr marL="457200" indent="-457200" eaLnBrk="1" hangingPunct="1">
              <a:buFontTx/>
              <a:buNone/>
            </a:pPr>
            <a:r>
              <a:rPr lang="en-US" sz="2800" smtClean="0"/>
              <a:t>1993	- Cochrane Collaboration launched</a:t>
            </a:r>
          </a:p>
          <a:p>
            <a:pPr marL="457200" indent="-457200" eaLnBrk="1" hangingPunct="1">
              <a:buFontTx/>
              <a:buNone/>
            </a:pPr>
            <a:r>
              <a:rPr lang="en-US" sz="2800" smtClean="0"/>
              <a:t>2005	- WHA resolution on evidence-based health-	   related policies</a:t>
            </a:r>
          </a:p>
          <a:p>
            <a:pPr marL="457200" indent="-457200" eaLnBrk="1" hangingPunct="1">
              <a:buFontTx/>
              <a:buNone/>
            </a:pPr>
            <a:r>
              <a:rPr lang="en-US" sz="2800" smtClean="0"/>
              <a:t>		- EVIPNet established</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457200" y="2392363"/>
            <a:ext cx="8229600" cy="1828800"/>
          </a:xfrm>
        </p:spPr>
        <p:txBody>
          <a:bodyPr/>
          <a:lstStyle/>
          <a:p>
            <a:pPr eaLnBrk="1" hangingPunct="1"/>
            <a:r>
              <a:rPr lang="en-US" sz="4000" smtClean="0">
                <a:solidFill>
                  <a:srgbClr val="FFFF00"/>
                </a:solidFill>
              </a:rPr>
              <a:t>Comments or questions about EVIPNet, REACH, SURE or the history of evidence-informed health policymaking?</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GB" b="1" smtClean="0">
                <a:solidFill>
                  <a:srgbClr val="FFFF00"/>
                </a:solidFill>
              </a:rPr>
              <a:t>What is evidence?</a:t>
            </a:r>
          </a:p>
        </p:txBody>
      </p:sp>
      <p:pic>
        <p:nvPicPr>
          <p:cNvPr id="3" name="Picture 2" descr="http://graphics8.nytimes.com/images/2011/05/30/us/RAID-1_span/RAID-1-articleLarge.jpg"/>
          <p:cNvPicPr>
            <a:picLocks noChangeAspect="1" noChangeArrowheads="1"/>
          </p:cNvPicPr>
          <p:nvPr/>
        </p:nvPicPr>
        <p:blipFill>
          <a:blip r:embed="rId3" cstate="print"/>
          <a:srcRect/>
          <a:stretch>
            <a:fillRect/>
          </a:stretch>
        </p:blipFill>
        <p:spPr bwMode="auto">
          <a:xfrm>
            <a:off x="323528" y="1196752"/>
            <a:ext cx="8517517" cy="4968552"/>
          </a:xfrm>
          <a:prstGeom prst="rect">
            <a:avLst/>
          </a:prstGeom>
          <a:noFill/>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11188" y="620713"/>
            <a:ext cx="7886700" cy="4440237"/>
          </a:xfrm>
        </p:spPr>
        <p:txBody>
          <a:bodyPr/>
          <a:lstStyle/>
          <a:p>
            <a:pPr eaLnBrk="1" hangingPunct="1"/>
            <a:r>
              <a:rPr lang="en-GB" smtClean="0">
                <a:solidFill>
                  <a:srgbClr val="CCFFFF"/>
                </a:solidFill>
              </a:rPr>
              <a:t>Professional good intentions and plausible</a:t>
            </a:r>
            <a:r>
              <a:rPr lang="en-GB" smtClean="0">
                <a:solidFill>
                  <a:srgbClr val="CCFFFF"/>
                </a:solidFill>
                <a:latin typeface="Verdana" pitchFamily="34" charset="0"/>
              </a:rPr>
              <a:t> </a:t>
            </a:r>
            <a:r>
              <a:rPr lang="en-GB" smtClean="0">
                <a:solidFill>
                  <a:srgbClr val="CCFFFF"/>
                </a:solidFill>
              </a:rPr>
              <a:t>theories are</a:t>
            </a:r>
            <a:r>
              <a:rPr lang="en-GB" smtClean="0">
                <a:solidFill>
                  <a:srgbClr val="CCFFFF"/>
                </a:solidFill>
                <a:latin typeface="Verdana" pitchFamily="34" charset="0"/>
              </a:rPr>
              <a:t> </a:t>
            </a:r>
            <a:r>
              <a:rPr lang="en-GB" smtClean="0">
                <a:solidFill>
                  <a:srgbClr val="CCFFFF"/>
                </a:solidFill>
              </a:rPr>
              <a:t>insufficient</a:t>
            </a:r>
            <a:r>
              <a:rPr lang="en-GB" smtClean="0">
                <a:solidFill>
                  <a:srgbClr val="CCFFFF"/>
                </a:solidFill>
                <a:latin typeface="Verdana" pitchFamily="34" charset="0"/>
              </a:rPr>
              <a:t> </a:t>
            </a:r>
            <a:r>
              <a:rPr lang="en-GB" smtClean="0">
                <a:solidFill>
                  <a:srgbClr val="CCFFFF"/>
                </a:solidFill>
              </a:rPr>
              <a:t>for selecting policies and practices for protecting, promoting and restoring health</a:t>
            </a:r>
          </a:p>
        </p:txBody>
      </p:sp>
      <p:sp>
        <p:nvSpPr>
          <p:cNvPr id="41987" name="Text Box 3"/>
          <p:cNvSpPr txBox="1">
            <a:spLocks noChangeArrowheads="1"/>
          </p:cNvSpPr>
          <p:nvPr/>
        </p:nvSpPr>
        <p:spPr bwMode="auto">
          <a:xfrm>
            <a:off x="5883275" y="5589588"/>
            <a:ext cx="2846388" cy="579437"/>
          </a:xfrm>
          <a:prstGeom prst="rect">
            <a:avLst/>
          </a:prstGeom>
          <a:noFill/>
          <a:ln w="9525">
            <a:noFill/>
            <a:miter lim="800000"/>
            <a:headEnd/>
            <a:tailEnd/>
          </a:ln>
        </p:spPr>
        <p:txBody>
          <a:bodyPr wrap="none">
            <a:spAutoFit/>
          </a:bodyPr>
          <a:lstStyle/>
          <a:p>
            <a:pPr eaLnBrk="0" hangingPunct="0"/>
            <a:r>
              <a:rPr lang="nb-NO" sz="3200" b="1">
                <a:solidFill>
                  <a:srgbClr val="0099FF"/>
                </a:solidFill>
                <a:cs typeface="Arial" charset="0"/>
              </a:rPr>
              <a:t>Iain Chalmers</a:t>
            </a:r>
            <a:endParaRPr lang="en-GB" sz="3200" b="1">
              <a:solidFill>
                <a:srgbClr val="0099FF"/>
              </a:solidFill>
              <a:cs typeface="Arial"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266700" y="620713"/>
            <a:ext cx="8610600" cy="4524375"/>
          </a:xfrm>
        </p:spPr>
        <p:txBody>
          <a:bodyPr/>
          <a:lstStyle/>
          <a:p>
            <a:pPr eaLnBrk="1" hangingPunct="1"/>
            <a:r>
              <a:rPr lang="en-GB" smtClean="0">
                <a:solidFill>
                  <a:srgbClr val="CCFFFF"/>
                </a:solidFill>
                <a:cs typeface="Times New Roman" pitchFamily="18" charset="0"/>
              </a:rPr>
              <a:t>Humility and uncertainty </a:t>
            </a:r>
            <a:br>
              <a:rPr lang="en-GB" smtClean="0">
                <a:solidFill>
                  <a:srgbClr val="CCFFFF"/>
                </a:solidFill>
                <a:cs typeface="Times New Roman" pitchFamily="18" charset="0"/>
              </a:rPr>
            </a:br>
            <a:r>
              <a:rPr lang="en-GB" smtClean="0">
                <a:solidFill>
                  <a:srgbClr val="CCFFFF"/>
                </a:solidFill>
                <a:cs typeface="Times New Roman" pitchFamily="18" charset="0"/>
              </a:rPr>
              <a:t>are preconditions for </a:t>
            </a:r>
            <a:br>
              <a:rPr lang="en-GB" smtClean="0">
                <a:solidFill>
                  <a:srgbClr val="CCFFFF"/>
                </a:solidFill>
                <a:cs typeface="Times New Roman" pitchFamily="18" charset="0"/>
              </a:rPr>
            </a:br>
            <a:r>
              <a:rPr lang="en-GB" smtClean="0">
                <a:solidFill>
                  <a:srgbClr val="CCFFFF"/>
                </a:solidFill>
                <a:cs typeface="Times New Roman" pitchFamily="18" charset="0"/>
              </a:rPr>
              <a:t>unbiased assessments of the effects of the prescriptions and proscriptions of policymakers and practitioners for other people</a:t>
            </a:r>
          </a:p>
        </p:txBody>
      </p:sp>
      <p:sp>
        <p:nvSpPr>
          <p:cNvPr id="43011" name="Text Box 3"/>
          <p:cNvSpPr txBox="1">
            <a:spLocks noChangeArrowheads="1"/>
          </p:cNvSpPr>
          <p:nvPr/>
        </p:nvSpPr>
        <p:spPr bwMode="auto">
          <a:xfrm>
            <a:off x="6048375" y="5589588"/>
            <a:ext cx="2846388" cy="579437"/>
          </a:xfrm>
          <a:prstGeom prst="rect">
            <a:avLst/>
          </a:prstGeom>
          <a:noFill/>
          <a:ln w="9525">
            <a:noFill/>
            <a:miter lim="800000"/>
            <a:headEnd/>
            <a:tailEnd/>
          </a:ln>
        </p:spPr>
        <p:txBody>
          <a:bodyPr wrap="none">
            <a:spAutoFit/>
          </a:bodyPr>
          <a:lstStyle/>
          <a:p>
            <a:pPr eaLnBrk="0" hangingPunct="0"/>
            <a:r>
              <a:rPr lang="nb-NO" sz="3200" b="1">
                <a:solidFill>
                  <a:srgbClr val="0099FF"/>
                </a:solidFill>
                <a:cs typeface="Arial" charset="0"/>
              </a:rPr>
              <a:t>Iain Chalmers</a:t>
            </a:r>
            <a:endParaRPr lang="en-GB" sz="3200" b="1">
              <a:solidFill>
                <a:srgbClr val="0099FF"/>
              </a:solidFill>
              <a:cs typeface="Arial"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28600" y="260350"/>
            <a:ext cx="8686800" cy="5267325"/>
          </a:xfrm>
        </p:spPr>
        <p:txBody>
          <a:bodyPr/>
          <a:lstStyle/>
          <a:p>
            <a:pPr eaLnBrk="1" hangingPunct="1">
              <a:lnSpc>
                <a:spcPct val="90000"/>
              </a:lnSpc>
            </a:pPr>
            <a:r>
              <a:rPr lang="en-GB" smtClean="0">
                <a:solidFill>
                  <a:srgbClr val="CCFFFF"/>
                </a:solidFill>
              </a:rPr>
              <a:t>We will serve the public more responsibly and ethically </a:t>
            </a:r>
            <a:br>
              <a:rPr lang="en-GB" smtClean="0">
                <a:solidFill>
                  <a:srgbClr val="CCFFFF"/>
                </a:solidFill>
              </a:rPr>
            </a:br>
            <a:r>
              <a:rPr lang="en-GB" smtClean="0">
                <a:solidFill>
                  <a:srgbClr val="CCFFFF"/>
                </a:solidFill>
              </a:rPr>
              <a:t>when research designed to reduce the likelihood that we will be misled by bias and the play of chance has become</a:t>
            </a:r>
            <a:br>
              <a:rPr lang="en-GB" smtClean="0">
                <a:solidFill>
                  <a:srgbClr val="CCFFFF"/>
                </a:solidFill>
              </a:rPr>
            </a:br>
            <a:r>
              <a:rPr lang="en-GB" smtClean="0">
                <a:solidFill>
                  <a:srgbClr val="CCFFFF"/>
                </a:solidFill>
              </a:rPr>
              <a:t>an expected element of professional and policy making practice, not an optional add-on</a:t>
            </a:r>
          </a:p>
        </p:txBody>
      </p:sp>
      <p:sp>
        <p:nvSpPr>
          <p:cNvPr id="44035" name="Text Box 3"/>
          <p:cNvSpPr txBox="1">
            <a:spLocks noChangeArrowheads="1"/>
          </p:cNvSpPr>
          <p:nvPr/>
        </p:nvSpPr>
        <p:spPr bwMode="auto">
          <a:xfrm>
            <a:off x="5883275" y="5661025"/>
            <a:ext cx="2846388" cy="579438"/>
          </a:xfrm>
          <a:prstGeom prst="rect">
            <a:avLst/>
          </a:prstGeom>
          <a:noFill/>
          <a:ln w="9525">
            <a:noFill/>
            <a:miter lim="800000"/>
            <a:headEnd/>
            <a:tailEnd/>
          </a:ln>
        </p:spPr>
        <p:txBody>
          <a:bodyPr wrap="none">
            <a:spAutoFit/>
          </a:bodyPr>
          <a:lstStyle/>
          <a:p>
            <a:pPr eaLnBrk="0" hangingPunct="0"/>
            <a:r>
              <a:rPr lang="nb-NO" sz="3200" b="1">
                <a:solidFill>
                  <a:srgbClr val="0099FF"/>
                </a:solidFill>
                <a:cs typeface="Arial" charset="0"/>
              </a:rPr>
              <a:t>Iain Chalmers</a:t>
            </a:r>
            <a:endParaRPr lang="en-GB" sz="3200" b="1">
              <a:solidFill>
                <a:srgbClr val="0099FF"/>
              </a:solidFill>
              <a:cs typeface="Arial"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482600"/>
            <a:ext cx="8229600" cy="782638"/>
          </a:xfrm>
        </p:spPr>
        <p:txBody>
          <a:bodyPr/>
          <a:lstStyle/>
          <a:p>
            <a:pPr eaLnBrk="1" hangingPunct="1"/>
            <a:r>
              <a:rPr lang="en-US" smtClean="0">
                <a:solidFill>
                  <a:srgbClr val="FFFF00"/>
                </a:solidFill>
              </a:rPr>
              <a:t>Final message</a:t>
            </a:r>
            <a:endParaRPr lang="en-US" smtClean="0"/>
          </a:p>
        </p:txBody>
      </p:sp>
      <p:sp>
        <p:nvSpPr>
          <p:cNvPr id="45059" name="Rectangle 3"/>
          <p:cNvSpPr>
            <a:spLocks noGrp="1" noChangeArrowheads="1"/>
          </p:cNvSpPr>
          <p:nvPr>
            <p:ph type="body" idx="1"/>
          </p:nvPr>
        </p:nvSpPr>
        <p:spPr>
          <a:xfrm>
            <a:off x="457200" y="1600200"/>
            <a:ext cx="8229600" cy="3338513"/>
          </a:xfrm>
        </p:spPr>
        <p:txBody>
          <a:bodyPr/>
          <a:lstStyle/>
          <a:p>
            <a:pPr eaLnBrk="1" hangingPunct="1">
              <a:lnSpc>
                <a:spcPct val="90000"/>
              </a:lnSpc>
            </a:pPr>
            <a:r>
              <a:rPr lang="en-GB" smtClean="0"/>
              <a:t>Both policymakers and researchers must continue struggling to help ensure that judgments about health policies are well informed by research evidence</a:t>
            </a:r>
            <a:endParaRPr lang="nb-NO" smtClean="0"/>
          </a:p>
          <a:p>
            <a:pPr eaLnBrk="1" hangingPunct="1">
              <a:lnSpc>
                <a:spcPct val="90000"/>
              </a:lnSpc>
            </a:pPr>
            <a:r>
              <a:rPr lang="en-GB" smtClean="0"/>
              <a:t>The alternative is to acquiesce to poorly informed health policies</a:t>
            </a:r>
            <a:br>
              <a:rPr lang="en-GB" smtClean="0"/>
            </a:br>
            <a:endParaRPr lang="en-GB" smtClean="0"/>
          </a:p>
        </p:txBody>
      </p:sp>
      <p:sp>
        <p:nvSpPr>
          <p:cNvPr id="63492" name="Text Box 4"/>
          <p:cNvSpPr txBox="1">
            <a:spLocks noChangeArrowheads="1"/>
          </p:cNvSpPr>
          <p:nvPr/>
        </p:nvSpPr>
        <p:spPr bwMode="auto">
          <a:xfrm>
            <a:off x="2798763" y="4870450"/>
            <a:ext cx="6310312" cy="1311275"/>
          </a:xfrm>
          <a:prstGeom prst="rect">
            <a:avLst/>
          </a:prstGeom>
          <a:noFill/>
          <a:ln w="9525">
            <a:noFill/>
            <a:miter lim="800000"/>
            <a:headEnd/>
            <a:tailEnd/>
          </a:ln>
          <a:effectLst/>
        </p:spPr>
        <p:txBody>
          <a:bodyPr wrap="none">
            <a:spAutoFit/>
          </a:bodyPr>
          <a:lstStyle/>
          <a:p>
            <a:pPr>
              <a:defRPr/>
            </a:pPr>
            <a:r>
              <a:rPr lang="en-US" sz="2000">
                <a:solidFill>
                  <a:schemeClr val="hlink"/>
                </a:solidFill>
                <a:effectLst>
                  <a:outerShdw blurRad="38100" dist="38100" dir="2700000" algn="tl">
                    <a:srgbClr val="000000"/>
                  </a:outerShdw>
                </a:effectLst>
              </a:rPr>
              <a:t>Informing Judgment: Case Studies of Health Policy </a:t>
            </a:r>
          </a:p>
          <a:p>
            <a:pPr>
              <a:defRPr/>
            </a:pPr>
            <a:r>
              <a:rPr lang="en-US" sz="2000">
                <a:solidFill>
                  <a:schemeClr val="hlink"/>
                </a:solidFill>
                <a:effectLst>
                  <a:outerShdw blurRad="38100" dist="38100" dir="2700000" algn="tl">
                    <a:srgbClr val="000000"/>
                  </a:outerShdw>
                </a:effectLst>
              </a:rPr>
              <a:t>and Research in Six Countries.</a:t>
            </a:r>
          </a:p>
          <a:p>
            <a:pPr>
              <a:defRPr/>
            </a:pPr>
            <a:r>
              <a:rPr lang="en-US" sz="2000">
                <a:solidFill>
                  <a:schemeClr val="hlink"/>
                </a:solidFill>
                <a:effectLst>
                  <a:outerShdw blurRad="38100" dist="38100" dir="2700000" algn="tl">
                    <a:srgbClr val="000000"/>
                  </a:outerShdw>
                </a:effectLst>
              </a:rPr>
              <a:t>Milbank Memorial Fund, September 2001</a:t>
            </a:r>
          </a:p>
          <a:p>
            <a:pPr>
              <a:defRPr/>
            </a:pPr>
            <a:r>
              <a:rPr lang="en-US" sz="2000">
                <a:solidFill>
                  <a:schemeClr val="hlink"/>
                </a:solidFill>
                <a:effectLst>
                  <a:outerShdw blurRad="38100" dist="38100" dir="2700000" algn="tl">
                    <a:srgbClr val="000000"/>
                  </a:outerShdw>
                </a:effectLst>
                <a:hlinkClick r:id="rId3"/>
              </a:rPr>
              <a:t>www.milbank.org/2001cochrane/010903cochrane.html</a:t>
            </a:r>
            <a:endParaRPr lang="en-US" sz="2000">
              <a:solidFill>
                <a:schemeClr val="hlink"/>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p:nvPr>
        </p:nvSpPr>
        <p:spPr>
          <a:xfrm>
            <a:off x="457200" y="2320925"/>
            <a:ext cx="8229600" cy="1828800"/>
          </a:xfrm>
        </p:spPr>
        <p:txBody>
          <a:bodyPr/>
          <a:lstStyle/>
          <a:p>
            <a:pPr eaLnBrk="1" hangingPunct="1"/>
            <a:r>
              <a:rPr lang="en-GB" sz="4000" smtClean="0">
                <a:solidFill>
                  <a:srgbClr val="FFFF00"/>
                </a:solidFill>
              </a:rPr>
              <a:t>What’s good about what you are doing now and what can be improved to ensure better health care by using research evidence to  informed decisions about health systems?</a:t>
            </a:r>
            <a:endParaRPr lang="nb-NO" sz="4000" smtClean="0">
              <a:solidFill>
                <a:srgbClr val="FFFF00"/>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b="1" smtClean="0">
                <a:solidFill>
                  <a:srgbClr val="FFFF00"/>
                </a:solidFill>
              </a:rPr>
              <a:t>What is evidence?</a:t>
            </a:r>
          </a:p>
        </p:txBody>
      </p:sp>
      <p:sp>
        <p:nvSpPr>
          <p:cNvPr id="6147" name="Rectangle 3"/>
          <p:cNvSpPr>
            <a:spLocks noGrp="1" noChangeArrowheads="1"/>
          </p:cNvSpPr>
          <p:nvPr>
            <p:ph type="body" idx="1"/>
          </p:nvPr>
        </p:nvSpPr>
        <p:spPr>
          <a:xfrm>
            <a:off x="457200" y="1600200"/>
            <a:ext cx="8229600" cy="3844925"/>
          </a:xfrm>
        </p:spPr>
        <p:txBody>
          <a:bodyPr/>
          <a:lstStyle/>
          <a:p>
            <a:pPr eaLnBrk="1" hangingPunct="1">
              <a:buFontTx/>
              <a:buNone/>
            </a:pPr>
            <a:r>
              <a:rPr lang="en-GB" dirty="0" smtClean="0"/>
              <a:t>“Evidence concerns facts (actual or asserted) intended for use in support of a </a:t>
            </a:r>
            <a:r>
              <a:rPr lang="en-GB" dirty="0" smtClean="0"/>
              <a:t>conclusion”</a:t>
            </a:r>
            <a:endParaRPr lang="en-GB" dirty="0" smtClean="0">
              <a:solidFill>
                <a:schemeClr val="hlink"/>
              </a:solidFill>
            </a:endParaRPr>
          </a:p>
          <a:p>
            <a:pPr lvl="1" eaLnBrk="1" hangingPunct="1"/>
            <a:r>
              <a:rPr lang="en-GB" dirty="0" smtClean="0"/>
              <a:t>A fact is something known by experience or </a:t>
            </a:r>
            <a:r>
              <a:rPr lang="en-GB" dirty="0" smtClean="0"/>
              <a:t>observation</a:t>
            </a:r>
            <a:endParaRPr lang="en-GB" dirty="0" smtClean="0"/>
          </a:p>
          <a:p>
            <a:pPr lvl="1" eaLnBrk="1" hangingPunct="1"/>
            <a:r>
              <a:rPr lang="en-GB" dirty="0" smtClean="0"/>
              <a:t>Evidence is used to support a conclusion; it is not the same as the </a:t>
            </a:r>
            <a:r>
              <a:rPr lang="en-GB" dirty="0" smtClean="0"/>
              <a:t>conclusion</a:t>
            </a:r>
            <a:endParaRPr lang="en-GB" dirty="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smtClean="0">
                <a:solidFill>
                  <a:srgbClr val="FFFF00"/>
                </a:solidFill>
              </a:rPr>
              <a:t>Examples</a:t>
            </a:r>
          </a:p>
        </p:txBody>
      </p:sp>
      <p:sp>
        <p:nvSpPr>
          <p:cNvPr id="23555" name="Rectangle 3"/>
          <p:cNvSpPr>
            <a:spLocks noGrp="1" noChangeArrowheads="1"/>
          </p:cNvSpPr>
          <p:nvPr>
            <p:ph type="body" sz="half" idx="1"/>
          </p:nvPr>
        </p:nvSpPr>
        <p:spPr/>
        <p:txBody>
          <a:bodyPr/>
          <a:lstStyle/>
          <a:p>
            <a:pPr eaLnBrk="1" hangingPunct="1">
              <a:buFontTx/>
              <a:buNone/>
            </a:pPr>
            <a:r>
              <a:rPr lang="en-GB" sz="2400" b="1" dirty="0" smtClean="0"/>
              <a:t>Facts</a:t>
            </a:r>
          </a:p>
          <a:p>
            <a:pPr eaLnBrk="1" hangingPunct="1"/>
            <a:r>
              <a:rPr lang="en-GB" sz="2400" dirty="0" smtClean="0"/>
              <a:t>I had spinal manipulation, then I had less back </a:t>
            </a:r>
            <a:r>
              <a:rPr lang="en-GB" sz="2400" dirty="0" smtClean="0"/>
              <a:t>pain</a:t>
            </a:r>
            <a:endParaRPr lang="en-GB" sz="2400" dirty="0" smtClean="0"/>
          </a:p>
          <a:p>
            <a:pPr eaLnBrk="1" hangingPunct="1"/>
            <a:r>
              <a:rPr lang="en-GB" sz="2400" dirty="0" smtClean="0"/>
              <a:t>I operated on 100 patients and all of the patients (that survived the operation) did </a:t>
            </a:r>
            <a:r>
              <a:rPr lang="en-GB" sz="2400" dirty="0" smtClean="0"/>
              <a:t>well</a:t>
            </a:r>
            <a:endParaRPr lang="en-GB" sz="2400" dirty="0" smtClean="0"/>
          </a:p>
          <a:p>
            <a:pPr eaLnBrk="1" hangingPunct="1"/>
            <a:r>
              <a:rPr lang="en-GB" sz="2400" dirty="0" smtClean="0"/>
              <a:t>My feeling is that the benefits of treatment are worth the risk of side </a:t>
            </a:r>
            <a:r>
              <a:rPr lang="en-GB" sz="2400" dirty="0" smtClean="0"/>
              <a:t>effects</a:t>
            </a:r>
            <a:endParaRPr lang="en-GB" sz="2400" dirty="0" smtClean="0"/>
          </a:p>
        </p:txBody>
      </p:sp>
      <p:sp>
        <p:nvSpPr>
          <p:cNvPr id="23556" name="Rectangle 4"/>
          <p:cNvSpPr>
            <a:spLocks noGrp="1" noChangeArrowheads="1"/>
          </p:cNvSpPr>
          <p:nvPr>
            <p:ph type="body" sz="half" idx="2"/>
          </p:nvPr>
        </p:nvSpPr>
        <p:spPr/>
        <p:txBody>
          <a:bodyPr/>
          <a:lstStyle/>
          <a:p>
            <a:pPr eaLnBrk="1" hangingPunct="1">
              <a:buFontTx/>
              <a:buNone/>
            </a:pPr>
            <a:r>
              <a:rPr lang="en-GB" sz="2400" b="1" dirty="0" smtClean="0"/>
              <a:t>Conclusions</a:t>
            </a:r>
          </a:p>
          <a:p>
            <a:pPr eaLnBrk="1" hangingPunct="1"/>
            <a:r>
              <a:rPr lang="en-GB" sz="2400" dirty="0" smtClean="0"/>
              <a:t>The spinal manipulation was </a:t>
            </a:r>
            <a:r>
              <a:rPr lang="en-GB" sz="2400" dirty="0" smtClean="0"/>
              <a:t>effective</a:t>
            </a:r>
            <a:endParaRPr lang="en-GB" sz="2400" dirty="0" smtClean="0"/>
          </a:p>
          <a:p>
            <a:pPr eaLnBrk="1" hangingPunct="1"/>
            <a:r>
              <a:rPr lang="en-GB" sz="2400" dirty="0" smtClean="0"/>
              <a:t>The operation is </a:t>
            </a:r>
            <a:r>
              <a:rPr lang="en-GB" sz="2400" dirty="0" smtClean="0"/>
              <a:t>effective</a:t>
            </a:r>
            <a:endParaRPr lang="en-GB" sz="2400" dirty="0" smtClean="0"/>
          </a:p>
          <a:p>
            <a:pPr eaLnBrk="1" hangingPunct="1">
              <a:spcBef>
                <a:spcPct val="0"/>
              </a:spcBef>
              <a:buFontTx/>
              <a:buNone/>
            </a:pPr>
            <a:endParaRPr lang="en-GB" sz="2400" dirty="0" smtClean="0"/>
          </a:p>
          <a:p>
            <a:pPr eaLnBrk="1" hangingPunct="1">
              <a:spcBef>
                <a:spcPct val="0"/>
              </a:spcBef>
              <a:buFontTx/>
              <a:buNone/>
            </a:pPr>
            <a:endParaRPr lang="en-GB" sz="2400" dirty="0" smtClean="0"/>
          </a:p>
          <a:p>
            <a:pPr eaLnBrk="1" hangingPunct="1">
              <a:spcBef>
                <a:spcPct val="0"/>
              </a:spcBef>
              <a:buFontTx/>
              <a:buNone/>
            </a:pPr>
            <a:endParaRPr lang="en-GB" sz="2400" dirty="0" smtClean="0"/>
          </a:p>
          <a:p>
            <a:pPr eaLnBrk="1" hangingPunct="1"/>
            <a:r>
              <a:rPr lang="en-GB" sz="2400" dirty="0" smtClean="0"/>
              <a:t>Well-informed patients would want to be </a:t>
            </a:r>
            <a:r>
              <a:rPr lang="en-GB" sz="2400" dirty="0" smtClean="0"/>
              <a:t>treated</a:t>
            </a:r>
            <a:endParaRPr lang="en-GB" sz="24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fade">
                                      <p:cBhvr>
                                        <p:cTn id="7" dur="1000"/>
                                        <p:tgtEl>
                                          <p:spTgt spid="2355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556">
                                            <p:txEl>
                                              <p:pRg st="1" end="1"/>
                                            </p:txEl>
                                          </p:spTgt>
                                        </p:tgtEl>
                                        <p:attrNameLst>
                                          <p:attrName>style.visibility</p:attrName>
                                        </p:attrNameLst>
                                      </p:cBhvr>
                                      <p:to>
                                        <p:strVal val="visible"/>
                                      </p:to>
                                    </p:set>
                                    <p:animEffect transition="in" filter="fade">
                                      <p:cBhvr>
                                        <p:cTn id="10" dur="5000"/>
                                        <p:tgtEl>
                                          <p:spTgt spid="2355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animEffect transition="in" filter="fade">
                                      <p:cBhvr>
                                        <p:cTn id="15" dur="1000"/>
                                        <p:tgtEl>
                                          <p:spTgt spid="2355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3556">
                                            <p:txEl>
                                              <p:pRg st="2" end="2"/>
                                            </p:txEl>
                                          </p:spTgt>
                                        </p:tgtEl>
                                        <p:attrNameLst>
                                          <p:attrName>style.visibility</p:attrName>
                                        </p:attrNameLst>
                                      </p:cBhvr>
                                      <p:to>
                                        <p:strVal val="visible"/>
                                      </p:to>
                                    </p:set>
                                    <p:animEffect transition="in" filter="fade">
                                      <p:cBhvr>
                                        <p:cTn id="18" dur="5000"/>
                                        <p:tgtEl>
                                          <p:spTgt spid="2355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555">
                                            <p:txEl>
                                              <p:pRg st="3" end="3"/>
                                            </p:txEl>
                                          </p:spTgt>
                                        </p:tgtEl>
                                        <p:attrNameLst>
                                          <p:attrName>style.visibility</p:attrName>
                                        </p:attrNameLst>
                                      </p:cBhvr>
                                      <p:to>
                                        <p:strVal val="visible"/>
                                      </p:to>
                                    </p:set>
                                    <p:animEffect transition="in" filter="fade">
                                      <p:cBhvr>
                                        <p:cTn id="23" dur="1000"/>
                                        <p:tgtEl>
                                          <p:spTgt spid="23555">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23556">
                                            <p:txEl>
                                              <p:pRg st="6" end="6"/>
                                            </p:txEl>
                                          </p:spTgt>
                                        </p:tgtEl>
                                        <p:attrNameLst>
                                          <p:attrName>style.visibility</p:attrName>
                                        </p:attrNameLst>
                                      </p:cBhvr>
                                      <p:to>
                                        <p:strVal val="visible"/>
                                      </p:to>
                                    </p:set>
                                    <p:animEffect transition="in" filter="fade">
                                      <p:cBhvr>
                                        <p:cTn id="26" dur="5000"/>
                                        <p:tgtEl>
                                          <p:spTgt spid="2355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smtClean="0">
                <a:solidFill>
                  <a:srgbClr val="FFFF00"/>
                </a:solidFill>
              </a:rPr>
              <a:t>Is expert opinion evidence?</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GB" sz="4000" smtClean="0">
                <a:solidFill>
                  <a:srgbClr val="FFFF00"/>
                </a:solidFill>
              </a:rPr>
              <a:t>Expert opinion</a:t>
            </a:r>
          </a:p>
        </p:txBody>
      </p:sp>
      <p:sp>
        <p:nvSpPr>
          <p:cNvPr id="9219" name="Rectangle 3"/>
          <p:cNvSpPr>
            <a:spLocks noGrp="1" noChangeArrowheads="1"/>
          </p:cNvSpPr>
          <p:nvPr>
            <p:ph type="body" idx="1"/>
          </p:nvPr>
        </p:nvSpPr>
        <p:spPr>
          <a:xfrm>
            <a:off x="250825" y="1600200"/>
            <a:ext cx="8642350" cy="4530725"/>
          </a:xfrm>
        </p:spPr>
        <p:txBody>
          <a:bodyPr/>
          <a:lstStyle/>
          <a:p>
            <a:pPr eaLnBrk="1" hangingPunct="1"/>
            <a:r>
              <a:rPr lang="en-GB" dirty="0" smtClean="0"/>
              <a:t>Expert opinion is not the same as evidence</a:t>
            </a:r>
            <a:endParaRPr lang="en-GB" dirty="0" smtClean="0"/>
          </a:p>
          <a:p>
            <a:pPr lvl="1" eaLnBrk="1" hangingPunct="1"/>
            <a:r>
              <a:rPr lang="en-GB" dirty="0" smtClean="0"/>
              <a:t>It combines facts, appraisal of those facts, and conclusions</a:t>
            </a:r>
          </a:p>
          <a:p>
            <a:pPr lvl="1" eaLnBrk="1" hangingPunct="1"/>
            <a:r>
              <a:rPr lang="en-GB" dirty="0" smtClean="0"/>
              <a:t>There is evidence behind expert </a:t>
            </a:r>
            <a:r>
              <a:rPr lang="en-GB" dirty="0" smtClean="0"/>
              <a:t>opinions</a:t>
            </a:r>
            <a:endParaRPr lang="en-GB" dirty="0" smtClean="0"/>
          </a:p>
          <a:p>
            <a:pPr lvl="1" eaLnBrk="1" hangingPunct="1"/>
            <a:r>
              <a:rPr lang="en-GB" dirty="0" smtClean="0"/>
              <a:t>Expert opinion should be used appropriately by:</a:t>
            </a:r>
          </a:p>
          <a:p>
            <a:pPr lvl="2" eaLnBrk="1" hangingPunct="1"/>
            <a:r>
              <a:rPr lang="en-GB" dirty="0" smtClean="0"/>
              <a:t>Identifying the facts (experience or observations) that are the basis of the opinions</a:t>
            </a:r>
          </a:p>
          <a:p>
            <a:pPr lvl="2" eaLnBrk="1" hangingPunct="1"/>
            <a:r>
              <a:rPr lang="en-GB" dirty="0" smtClean="0"/>
              <a:t>Appraising the extent to which the facts support the conclusions (not how persuasive the expert is)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sz="4000" smtClean="0">
                <a:solidFill>
                  <a:srgbClr val="FFFF00"/>
                </a:solidFill>
              </a:rPr>
              <a:t>How should we decide how much confidence to place in evidence?</a:t>
            </a:r>
          </a:p>
        </p:txBody>
      </p:sp>
      <p:sp>
        <p:nvSpPr>
          <p:cNvPr id="10243" name="Rectangle 3"/>
          <p:cNvSpPr>
            <a:spLocks noGrp="1" noChangeArrowheads="1"/>
          </p:cNvSpPr>
          <p:nvPr>
            <p:ph type="body" idx="1"/>
          </p:nvPr>
        </p:nvSpPr>
        <p:spPr>
          <a:xfrm>
            <a:off x="457200" y="1700213"/>
            <a:ext cx="8229600" cy="4065587"/>
          </a:xfrm>
        </p:spPr>
        <p:txBody>
          <a:bodyPr/>
          <a:lstStyle/>
          <a:p>
            <a:pPr eaLnBrk="1" hangingPunct="1">
              <a:lnSpc>
                <a:spcPct val="80000"/>
              </a:lnSpc>
            </a:pPr>
            <a:r>
              <a:rPr lang="en-GB" sz="2800" dirty="0" smtClean="0"/>
              <a:t>Not all evidence is equally </a:t>
            </a:r>
            <a:r>
              <a:rPr lang="en-GB" sz="2800" dirty="0" smtClean="0"/>
              <a:t>convincing</a:t>
            </a:r>
            <a:endParaRPr lang="en-GB" sz="2800" dirty="0" smtClean="0"/>
          </a:p>
          <a:p>
            <a:pPr eaLnBrk="1" hangingPunct="1">
              <a:lnSpc>
                <a:spcPct val="80000"/>
              </a:lnSpc>
            </a:pPr>
            <a:r>
              <a:rPr lang="en-GB" sz="2800" dirty="0" smtClean="0"/>
              <a:t>How convincing evidence is (for effects) should be based on criteria such </a:t>
            </a:r>
            <a:r>
              <a:rPr lang="en-GB" sz="2800" dirty="0" smtClean="0"/>
              <a:t>as</a:t>
            </a:r>
            <a:endParaRPr lang="en-GB" sz="2800" dirty="0" smtClean="0"/>
          </a:p>
          <a:p>
            <a:pPr lvl="1" eaLnBrk="1" hangingPunct="1">
              <a:lnSpc>
                <a:spcPct val="80000"/>
              </a:lnSpc>
            </a:pPr>
            <a:r>
              <a:rPr lang="en-GB" sz="2400" dirty="0" smtClean="0"/>
              <a:t>What sort of observations 		(study design)</a:t>
            </a:r>
          </a:p>
          <a:p>
            <a:pPr lvl="1" eaLnBrk="1" hangingPunct="1">
              <a:lnSpc>
                <a:spcPct val="80000"/>
              </a:lnSpc>
            </a:pPr>
            <a:r>
              <a:rPr lang="en-GB" sz="2400" dirty="0" smtClean="0"/>
              <a:t>How well they were done 		(risk of bias)</a:t>
            </a:r>
          </a:p>
          <a:p>
            <a:pPr lvl="1" eaLnBrk="1" hangingPunct="1">
              <a:lnSpc>
                <a:spcPct val="80000"/>
              </a:lnSpc>
            </a:pPr>
            <a:r>
              <a:rPr lang="en-GB" sz="2400" dirty="0" smtClean="0"/>
              <a:t>How consistent they are 		(consistency)</a:t>
            </a:r>
          </a:p>
          <a:p>
            <a:pPr lvl="1" eaLnBrk="1" hangingPunct="1">
              <a:lnSpc>
                <a:spcPct val="80000"/>
              </a:lnSpc>
            </a:pPr>
            <a:r>
              <a:rPr lang="en-GB" sz="2400" dirty="0" smtClean="0"/>
              <a:t>How directly relevant they are 	(directness)</a:t>
            </a:r>
          </a:p>
          <a:p>
            <a:pPr lvl="1" eaLnBrk="1" hangingPunct="1">
              <a:lnSpc>
                <a:spcPct val="80000"/>
              </a:lnSpc>
            </a:pPr>
            <a:r>
              <a:rPr lang="en-GB" sz="2400" dirty="0" smtClean="0"/>
              <a:t>How many there are 			(precision)</a:t>
            </a:r>
          </a:p>
          <a:p>
            <a:pPr lvl="1" eaLnBrk="1" hangingPunct="1">
              <a:lnSpc>
                <a:spcPct val="80000"/>
              </a:lnSpc>
            </a:pPr>
            <a:r>
              <a:rPr lang="en-GB" sz="2400" dirty="0" smtClean="0"/>
              <a:t>How strong an association is 	(large effects)</a:t>
            </a:r>
          </a:p>
          <a:p>
            <a:pPr eaLnBrk="1" hangingPunct="1">
              <a:lnSpc>
                <a:spcPct val="80000"/>
              </a:lnSpc>
            </a:pPr>
            <a:r>
              <a:rPr lang="en-GB" sz="2800" dirty="0" smtClean="0"/>
              <a:t>NOT on who says it or how they say </a:t>
            </a:r>
            <a:r>
              <a:rPr lang="en-GB" sz="2800" dirty="0" smtClean="0"/>
              <a:t>it</a:t>
            </a:r>
            <a:endParaRPr lang="en-GB" sz="2800" dirty="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Background logos">
  <a:themeElements>
    <a:clrScheme name="1_Background logo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1_Background logo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ackground logo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ackground logo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ackground logo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ackground logo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ackground logo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ackground logo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ackground logo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ackground logo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ackground logo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ackground logo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ackground logo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ackground logo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Background logo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themeOverride>
</file>

<file path=docProps/app.xml><?xml version="1.0" encoding="utf-8"?>
<Properties xmlns="http://schemas.openxmlformats.org/officeDocument/2006/extended-properties" xmlns:vt="http://schemas.openxmlformats.org/officeDocument/2006/docPropsVTypes">
  <Template>SURE</Template>
  <TotalTime>465</TotalTime>
  <Words>1552</Words>
  <Application>Microsoft Office PowerPoint</Application>
  <PresentationFormat>On-screen Show (4:3)</PresentationFormat>
  <Paragraphs>207</Paragraphs>
  <Slides>44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Verdana</vt:lpstr>
      <vt:lpstr>Times New Roman</vt:lpstr>
      <vt:lpstr>1_Background logos</vt:lpstr>
      <vt:lpstr>Evidence-Informed Health Policymaking</vt:lpstr>
      <vt:lpstr>Slide 2</vt:lpstr>
      <vt:lpstr>Who would prefer uninformed decisions about health care? </vt:lpstr>
      <vt:lpstr>What is evidence?</vt:lpstr>
      <vt:lpstr>What is evidence?</vt:lpstr>
      <vt:lpstr>Examples</vt:lpstr>
      <vt:lpstr>Is expert opinion evidence?</vt:lpstr>
      <vt:lpstr>Expert opinion</vt:lpstr>
      <vt:lpstr>How should we decide how much confidence to place in evidence?</vt:lpstr>
      <vt:lpstr>Judgements about confidence</vt:lpstr>
      <vt:lpstr>What is the role of evidence in policy and practice?</vt:lpstr>
      <vt:lpstr>What is evidence-informed health policymaking?</vt:lpstr>
      <vt:lpstr>Comments or questions about what evidence, its role in policymaking or what evidence-informed health policy is?</vt:lpstr>
      <vt:lpstr>Who cares?</vt:lpstr>
      <vt:lpstr>Magnesium sulphate for the treatment of  eclampsia and pre-eclampsia   An example of inadequate health system arrangements to support an inexpensive and effective intervention </vt:lpstr>
      <vt:lpstr>Paying for performance   An example of the widespread use of a health system arrangement with uncertain effects and inadequate impact evaluation</vt:lpstr>
      <vt:lpstr>Seguro Popular in Mexico  An example of an evidence-informed approach to extending health insurance coverage and evaluating its impacts</vt:lpstr>
      <vt:lpstr>Evidence-informed health policymaking addresses common policymaking problems</vt:lpstr>
      <vt:lpstr>SUPPORT Tools for evidence-informed health Policymaking (STP)</vt:lpstr>
      <vt:lpstr>Supporting evidence-informed policymaking</vt:lpstr>
      <vt:lpstr>Identifying needs for research evidence</vt:lpstr>
      <vt:lpstr>Finding and assessing evidence</vt:lpstr>
      <vt:lpstr>Going from research evidence to decisions</vt:lpstr>
      <vt:lpstr>Why systematic reviews? </vt:lpstr>
      <vt:lpstr>Advantages of systematic reviews</vt:lpstr>
      <vt:lpstr>Why evidence-based policy briefs? </vt:lpstr>
      <vt:lpstr>Advantages of evidence-based policy briefs</vt:lpstr>
      <vt:lpstr>Comments or questions about the SUPPORT Tools for evidence-informed health Policymaking (STP), systematic reviews or evidence-based policy briefs?</vt:lpstr>
      <vt:lpstr>An international and historical perspective</vt:lpstr>
      <vt:lpstr>Slide 30</vt:lpstr>
      <vt:lpstr>Slide 31</vt:lpstr>
      <vt:lpstr>Slide 32</vt:lpstr>
      <vt:lpstr>The 58TH meeting of the World Health Assembly passed the following resolution:</vt:lpstr>
      <vt:lpstr>EVidence Informed Policy Network</vt:lpstr>
      <vt:lpstr>Slide 35</vt:lpstr>
      <vt:lpstr>Supporting the Use of Research Evidence (SURE) for Policy in African Health Systems</vt:lpstr>
      <vt:lpstr>SURE objectives</vt:lpstr>
      <vt:lpstr>Historical perspective</vt:lpstr>
      <vt:lpstr>Comments or questions about EVIPNet, REACH, SURE or the history of evidence-informed health policymaking?</vt:lpstr>
      <vt:lpstr>Professional good intentions and plausible theories are insufficient for selecting policies and practices for protecting, promoting and restoring health</vt:lpstr>
      <vt:lpstr>Humility and uncertainty  are preconditions for  unbiased assessments of the effects of the prescriptions and proscriptions of policymakers and practitioners for other people</vt:lpstr>
      <vt:lpstr>We will serve the public more responsibly and ethically  when research designed to reduce the likelihood that we will be misled by bias and the play of chance has become an expected element of professional and policy making practice, not an optional add-on</vt:lpstr>
      <vt:lpstr>Final message</vt:lpstr>
      <vt:lpstr>What’s good about what you are doing now and what can be improved to ensure better health care by using research evidence to  informed decisions about health systems?</vt:lpstr>
    </vt:vector>
  </TitlesOfParts>
  <Company>Kunnskapssenteret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Evidence-Informed Health Policymaking</dc:title>
  <dc:creator>K</dc:creator>
  <cp:lastModifiedBy>Andy Oxman</cp:lastModifiedBy>
  <cp:revision>27</cp:revision>
  <dcterms:created xsi:type="dcterms:W3CDTF">2010-04-23T07:39:18Z</dcterms:created>
  <dcterms:modified xsi:type="dcterms:W3CDTF">2011-11-05T14:14:16Z</dcterms:modified>
</cp:coreProperties>
</file>