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Lst>
  <p:notesMasterIdLst>
    <p:notesMasterId r:id="rId77"/>
  </p:notesMasterIdLst>
  <p:sldIdLst>
    <p:sldId id="256" r:id="rId2"/>
    <p:sldId id="289" r:id="rId3"/>
    <p:sldId id="275" r:id="rId4"/>
    <p:sldId id="281" r:id="rId5"/>
    <p:sldId id="282" r:id="rId6"/>
    <p:sldId id="334" r:id="rId7"/>
    <p:sldId id="276" r:id="rId8"/>
    <p:sldId id="360" r:id="rId9"/>
    <p:sldId id="279" r:id="rId10"/>
    <p:sldId id="359" r:id="rId11"/>
    <p:sldId id="290" r:id="rId12"/>
    <p:sldId id="335" r:id="rId13"/>
    <p:sldId id="291" r:id="rId14"/>
    <p:sldId id="280" r:id="rId15"/>
    <p:sldId id="278" r:id="rId16"/>
    <p:sldId id="303" r:id="rId17"/>
    <p:sldId id="285" r:id="rId18"/>
    <p:sldId id="293" r:id="rId19"/>
    <p:sldId id="295" r:id="rId20"/>
    <p:sldId id="297" r:id="rId21"/>
    <p:sldId id="296" r:id="rId22"/>
    <p:sldId id="298" r:id="rId23"/>
    <p:sldId id="299" r:id="rId24"/>
    <p:sldId id="300" r:id="rId25"/>
    <p:sldId id="301" r:id="rId26"/>
    <p:sldId id="302" r:id="rId27"/>
    <p:sldId id="305" r:id="rId28"/>
    <p:sldId id="304" r:id="rId29"/>
    <p:sldId id="306" r:id="rId30"/>
    <p:sldId id="318" r:id="rId31"/>
    <p:sldId id="328" r:id="rId32"/>
    <p:sldId id="324" r:id="rId33"/>
    <p:sldId id="326" r:id="rId34"/>
    <p:sldId id="340" r:id="rId35"/>
    <p:sldId id="341" r:id="rId36"/>
    <p:sldId id="309" r:id="rId37"/>
    <p:sldId id="313" r:id="rId38"/>
    <p:sldId id="311" r:id="rId39"/>
    <p:sldId id="312" r:id="rId40"/>
    <p:sldId id="315" r:id="rId41"/>
    <p:sldId id="316" r:id="rId42"/>
    <p:sldId id="361" r:id="rId43"/>
    <p:sldId id="308" r:id="rId44"/>
    <p:sldId id="314" r:id="rId45"/>
    <p:sldId id="319" r:id="rId46"/>
    <p:sldId id="342" r:id="rId47"/>
    <p:sldId id="321" r:id="rId48"/>
    <p:sldId id="337" r:id="rId49"/>
    <p:sldId id="336" r:id="rId50"/>
    <p:sldId id="258" r:id="rId51"/>
    <p:sldId id="322" r:id="rId52"/>
    <p:sldId id="330" r:id="rId53"/>
    <p:sldId id="317" r:id="rId54"/>
    <p:sldId id="365" r:id="rId55"/>
    <p:sldId id="320" r:id="rId56"/>
    <p:sldId id="343" r:id="rId57"/>
    <p:sldId id="362" r:id="rId58"/>
    <p:sldId id="363" r:id="rId59"/>
    <p:sldId id="349" r:id="rId60"/>
    <p:sldId id="350" r:id="rId61"/>
    <p:sldId id="351" r:id="rId62"/>
    <p:sldId id="352" r:id="rId63"/>
    <p:sldId id="332" r:id="rId64"/>
    <p:sldId id="264" r:id="rId65"/>
    <p:sldId id="356" r:id="rId66"/>
    <p:sldId id="357" r:id="rId67"/>
    <p:sldId id="358" r:id="rId68"/>
    <p:sldId id="366" r:id="rId69"/>
    <p:sldId id="354" r:id="rId70"/>
    <p:sldId id="333" r:id="rId71"/>
    <p:sldId id="257" r:id="rId72"/>
    <p:sldId id="259" r:id="rId73"/>
    <p:sldId id="261" r:id="rId74"/>
    <p:sldId id="262" r:id="rId75"/>
    <p:sldId id="26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011" autoAdjust="0"/>
  </p:normalViewPr>
  <p:slideViewPr>
    <p:cSldViewPr>
      <p:cViewPr>
        <p:scale>
          <a:sx n="61" d="100"/>
          <a:sy n="61" d="100"/>
        </p:scale>
        <p:origin x="-768" y="202"/>
      </p:cViewPr>
      <p:guideLst>
        <p:guide orient="horz" pos="2160"/>
        <p:guide pos="2880"/>
      </p:guideLst>
    </p:cSldViewPr>
  </p:slideViewPr>
  <p:notesTextViewPr>
    <p:cViewPr>
      <p:scale>
        <a:sx n="1" d="1"/>
        <a:sy n="1" d="1"/>
      </p:scale>
      <p:origin x="0" y="0"/>
    </p:cViewPr>
  </p:notesTextViewPr>
  <p:sorterViewPr>
    <p:cViewPr>
      <p:scale>
        <a:sx n="100" d="100"/>
        <a:sy n="100" d="100"/>
      </p:scale>
      <p:origin x="0" y="12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110A1-6772-4323-81D5-1AEAE20AE4A6}" type="datetimeFigureOut">
              <a:rPr lang="en-CA" smtClean="0"/>
              <a:t>09/05/2012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15A0E-0C83-4E46-8A74-7EE587091EC6}" type="slidenum">
              <a:rPr lang="en-CA" smtClean="0"/>
              <a:t>‹#›</a:t>
            </a:fld>
            <a:endParaRPr lang="en-CA"/>
          </a:p>
        </p:txBody>
      </p:sp>
    </p:spTree>
    <p:extLst>
      <p:ext uri="{BB962C8B-B14F-4D97-AF65-F5344CB8AC3E}">
        <p14:creationId xmlns:p14="http://schemas.microsoft.com/office/powerpoint/2010/main" val="59265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PRISMA</a:t>
            </a:r>
            <a:r>
              <a:rPr lang="en-CA" baseline="0" dirty="0" smtClean="0"/>
              <a:t> is not our focus, but  Flow Diagram is requisite and documenting searches AND results is part/parcel</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5</a:t>
            </a:fld>
            <a:endParaRPr lang="en-CA"/>
          </a:p>
        </p:txBody>
      </p:sp>
    </p:spTree>
    <p:extLst>
      <p:ext uri="{BB962C8B-B14F-4D97-AF65-F5344CB8AC3E}">
        <p14:creationId xmlns:p14="http://schemas.microsoft.com/office/powerpoint/2010/main" val="422151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Web of Science—think CITATION INDEXES,</a:t>
            </a:r>
            <a:r>
              <a:rPr lang="en-CA" baseline="0" dirty="0" smtClean="0"/>
              <a:t> but also provides access to Medline, </a:t>
            </a:r>
            <a:r>
              <a:rPr lang="en-CA" baseline="0" dirty="0" err="1" smtClean="0"/>
              <a:t>Biosis</a:t>
            </a:r>
            <a:r>
              <a:rPr lang="en-CA" baseline="0" dirty="0" smtClean="0"/>
              <a:t> and more.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40</a:t>
            </a:fld>
            <a:endParaRPr lang="en-CA"/>
          </a:p>
        </p:txBody>
      </p:sp>
    </p:spTree>
    <p:extLst>
      <p:ext uri="{BB962C8B-B14F-4D97-AF65-F5344CB8AC3E}">
        <p14:creationId xmlns:p14="http://schemas.microsoft.com/office/powerpoint/2010/main" val="263127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example of a provider (</a:t>
            </a:r>
            <a:r>
              <a:rPr lang="en-CA" dirty="0" err="1" smtClean="0"/>
              <a:t>ProQUest</a:t>
            </a:r>
            <a:r>
              <a:rPr lang="en-CA" dirty="0" smtClean="0"/>
              <a:t>) which some</a:t>
            </a:r>
            <a:r>
              <a:rPr lang="en-CA" baseline="0" dirty="0" smtClean="0"/>
              <a:t> people reference as a single database because of entries like the one we saw from the U of O Library</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41</a:t>
            </a:fld>
            <a:endParaRPr lang="en-CA"/>
          </a:p>
        </p:txBody>
      </p:sp>
    </p:spTree>
    <p:extLst>
      <p:ext uri="{BB962C8B-B14F-4D97-AF65-F5344CB8AC3E}">
        <p14:creationId xmlns:p14="http://schemas.microsoft.com/office/powerpoint/2010/main" val="46356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solidFill>
            <a:srgbClr val="FFFFFF"/>
          </a:solidFill>
          <a:ln/>
        </p:spPr>
      </p:sp>
      <p:sp>
        <p:nvSpPr>
          <p:cNvPr id="348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275" eaLnBrk="1" hangingPunct="1">
              <a:spcBef>
                <a:spcPts val="413"/>
              </a:spcBef>
            </a:pPr>
            <a:endParaRPr lang="en-US" sz="1400" smtClean="0">
              <a:solidFill>
                <a:srgbClr val="000000"/>
              </a:solidFill>
              <a:latin typeface="Calibri" pitchFamily="34" charset="0"/>
              <a:cs typeface="Calibri" pitchFamily="34" charset="0"/>
              <a:sym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solidFill>
            <a:srgbClr val="FFFFFF"/>
          </a:solidFill>
          <a:ln/>
        </p:spPr>
      </p:sp>
      <p:sp>
        <p:nvSpPr>
          <p:cNvPr id="358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275" eaLnBrk="1" hangingPunct="1">
              <a:spcBef>
                <a:spcPts val="413"/>
              </a:spcBef>
            </a:pPr>
            <a:endParaRPr lang="en-US" sz="1400" smtClean="0">
              <a:solidFill>
                <a:srgbClr val="000000"/>
              </a:solidFill>
              <a:latin typeface="Calibri" pitchFamily="34" charset="0"/>
              <a:cs typeface="Calibri" pitchFamily="34" charset="0"/>
              <a:sym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RM,</a:t>
            </a:r>
            <a:r>
              <a:rPr lang="en-CA" baseline="0" dirty="0" smtClean="0"/>
              <a:t> Endnote </a:t>
            </a:r>
            <a:r>
              <a:rPr lang="en-CA" baseline="0" dirty="0" err="1" smtClean="0"/>
              <a:t>etc</a:t>
            </a:r>
            <a:r>
              <a:rPr lang="en-CA" baseline="0" dirty="0" smtClean="0"/>
              <a:t> have Import Filters for data exported from Bib databases; use the right ones to ensure the title of an article from Medline is in the same RM field as the title of an article from Cochrane Library.  This will make </a:t>
            </a:r>
            <a:r>
              <a:rPr lang="en-CA" baseline="0" dirty="0" err="1" smtClean="0"/>
              <a:t>deuping</a:t>
            </a:r>
            <a:r>
              <a:rPr lang="en-CA" baseline="0" dirty="0" smtClean="0"/>
              <a:t> easier.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63</a:t>
            </a:fld>
            <a:endParaRPr lang="en-CA"/>
          </a:p>
        </p:txBody>
      </p:sp>
    </p:spTree>
    <p:extLst>
      <p:ext uri="{BB962C8B-B14F-4D97-AF65-F5344CB8AC3E}">
        <p14:creationId xmlns:p14="http://schemas.microsoft.com/office/powerpoint/2010/main" val="332968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smtClean="0"/>
              <a:t>THIS WAY&lt; YOU”LL have a database to </a:t>
            </a:r>
            <a:r>
              <a:rPr lang="en-CA" dirty="0" err="1" smtClean="0"/>
              <a:t>dedupe</a:t>
            </a:r>
            <a:r>
              <a:rPr lang="en-CA" dirty="0" smtClean="0"/>
              <a:t> against—because</a:t>
            </a:r>
            <a:r>
              <a:rPr lang="en-CA" baseline="0" dirty="0" smtClean="0"/>
              <a:t> there is much duplication among databases, as well as cross over when updating searches. </a:t>
            </a:r>
            <a:r>
              <a:rPr lang="en-CA" dirty="0" smtClean="0"/>
              <a:t>Note IMPORT tab (this is where most recently imported items are); copy field options (all? Or Marked? Usually will be all when coding the source of the results, e.g. Medline)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mtClean="0"/>
              <a:t>Scroll down to choose all, otherwise it is necessary to check each item. Choose Export to Other Reference Software for RefMan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Standardize reporting </a:t>
            </a:r>
          </a:p>
          <a:p>
            <a:r>
              <a:rPr lang="en-CA" dirty="0" smtClean="0"/>
              <a:t>Improve reporting </a:t>
            </a:r>
          </a:p>
          <a:p>
            <a:r>
              <a:rPr lang="en-CA" dirty="0" smtClean="0"/>
              <a:t>Provide greater detail than Cochrane Handbook for Systematic Reviewers</a:t>
            </a:r>
          </a:p>
          <a:p>
            <a:r>
              <a:rPr lang="en-CA" dirty="0" smtClean="0"/>
              <a:t>To communicate common standards for authors and editors within and outside of Cochrane</a:t>
            </a:r>
          </a:p>
        </p:txBody>
      </p:sp>
      <p:sp>
        <p:nvSpPr>
          <p:cNvPr id="4" name="Slide Number Placeholder 3"/>
          <p:cNvSpPr>
            <a:spLocks noGrp="1"/>
          </p:cNvSpPr>
          <p:nvPr>
            <p:ph type="sldNum" sz="quarter" idx="10"/>
          </p:nvPr>
        </p:nvSpPr>
        <p:spPr/>
        <p:txBody>
          <a:bodyPr/>
          <a:lstStyle/>
          <a:p>
            <a:fld id="{E1415A0E-0C83-4E46-8A74-7EE587091EC6}" type="slidenum">
              <a:rPr lang="en-CA" smtClean="0"/>
              <a:t>11</a:t>
            </a:fld>
            <a:endParaRPr lang="en-CA"/>
          </a:p>
        </p:txBody>
      </p:sp>
    </p:spTree>
    <p:extLst>
      <p:ext uri="{BB962C8B-B14F-4D97-AF65-F5344CB8AC3E}">
        <p14:creationId xmlns:p14="http://schemas.microsoft.com/office/powerpoint/2010/main" val="147487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Many</a:t>
            </a:r>
            <a:r>
              <a:rPr lang="en-CA" baseline="0" dirty="0" smtClean="0"/>
              <a:t> sources are searched for SRs. Databases such as Medline, </a:t>
            </a:r>
            <a:r>
              <a:rPr lang="en-CA" baseline="0" dirty="0" err="1" smtClean="0"/>
              <a:t>Pubmed</a:t>
            </a:r>
            <a:r>
              <a:rPr lang="en-CA" baseline="0" dirty="0" smtClean="0"/>
              <a:t>, Cochrane Library are the most familiar</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29</a:t>
            </a:fld>
            <a:endParaRPr lang="en-CA"/>
          </a:p>
        </p:txBody>
      </p:sp>
    </p:spTree>
    <p:extLst>
      <p:ext uri="{BB962C8B-B14F-4D97-AF65-F5344CB8AC3E}">
        <p14:creationId xmlns:p14="http://schemas.microsoft.com/office/powerpoint/2010/main" val="310452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Ask for</a:t>
            </a:r>
            <a:r>
              <a:rPr lang="en-CA" baseline="0" dirty="0" smtClean="0"/>
              <a:t> examples.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30</a:t>
            </a:fld>
            <a:endParaRPr lang="en-CA"/>
          </a:p>
        </p:txBody>
      </p:sp>
    </p:spTree>
    <p:extLst>
      <p:ext uri="{BB962C8B-B14F-4D97-AF65-F5344CB8AC3E}">
        <p14:creationId xmlns:p14="http://schemas.microsoft.com/office/powerpoint/2010/main" val="19923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want to tell me to watch a show…you might</a:t>
            </a:r>
            <a:r>
              <a:rPr lang="en-CA" baseline="0" dirty="0" smtClean="0"/>
              <a:t> have to tell me where I can watch it.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32</a:t>
            </a:fld>
            <a:endParaRPr lang="en-CA"/>
          </a:p>
        </p:txBody>
      </p:sp>
    </p:spTree>
    <p:extLst>
      <p:ext uri="{BB962C8B-B14F-4D97-AF65-F5344CB8AC3E}">
        <p14:creationId xmlns:p14="http://schemas.microsoft.com/office/powerpoint/2010/main" val="369273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Different results for same search of ‘same’ database. THUS important</a:t>
            </a:r>
            <a:r>
              <a:rPr lang="en-CA" baseline="0" dirty="0" smtClean="0"/>
              <a:t> to know which interface was used.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34</a:t>
            </a:fld>
            <a:endParaRPr lang="en-CA"/>
          </a:p>
        </p:txBody>
      </p:sp>
    </p:spTree>
    <p:extLst>
      <p:ext uri="{BB962C8B-B14F-4D97-AF65-F5344CB8AC3E}">
        <p14:creationId xmlns:p14="http://schemas.microsoft.com/office/powerpoint/2010/main" val="143903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Recommended citation for CENTRAL</a:t>
            </a:r>
            <a:r>
              <a:rPr lang="en-CA" baseline="0" dirty="0" smtClean="0"/>
              <a:t> </a:t>
            </a:r>
            <a:r>
              <a:rPr lang="en-CA" baseline="0" dirty="0" err="1" smtClean="0"/>
              <a:t>fr</a:t>
            </a:r>
            <a:r>
              <a:rPr lang="en-CA" baseline="0" dirty="0" smtClean="0"/>
              <a:t> Handbook</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36</a:t>
            </a:fld>
            <a:endParaRPr lang="en-CA"/>
          </a:p>
        </p:txBody>
      </p:sp>
    </p:spTree>
    <p:extLst>
      <p:ext uri="{BB962C8B-B14F-4D97-AF65-F5344CB8AC3E}">
        <p14:creationId xmlns:p14="http://schemas.microsoft.com/office/powerpoint/2010/main" val="130685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 aware of which section</a:t>
            </a:r>
            <a:r>
              <a:rPr lang="en-CA" baseline="0" dirty="0" smtClean="0"/>
              <a:t> you are searching; usually want all. </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37</a:t>
            </a:fld>
            <a:endParaRPr lang="en-CA"/>
          </a:p>
        </p:txBody>
      </p:sp>
    </p:spTree>
    <p:extLst>
      <p:ext uri="{BB962C8B-B14F-4D97-AF65-F5344CB8AC3E}">
        <p14:creationId xmlns:p14="http://schemas.microsoft.com/office/powerpoint/2010/main" val="373559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Scroll down…name but no dates; look for help Icon or “about” icon; Google the database</a:t>
            </a:r>
            <a:r>
              <a:rPr lang="en-CA" baseline="0" dirty="0" smtClean="0"/>
              <a:t> name</a:t>
            </a:r>
            <a:endParaRPr lang="en-CA" dirty="0"/>
          </a:p>
        </p:txBody>
      </p:sp>
      <p:sp>
        <p:nvSpPr>
          <p:cNvPr id="4" name="Slide Number Placeholder 3"/>
          <p:cNvSpPr>
            <a:spLocks noGrp="1"/>
          </p:cNvSpPr>
          <p:nvPr>
            <p:ph type="sldNum" sz="quarter" idx="10"/>
          </p:nvPr>
        </p:nvSpPr>
        <p:spPr/>
        <p:txBody>
          <a:bodyPr/>
          <a:lstStyle/>
          <a:p>
            <a:fld id="{E1415A0E-0C83-4E46-8A74-7EE587091EC6}" type="slidenum">
              <a:rPr lang="en-CA" smtClean="0"/>
              <a:t>39</a:t>
            </a:fld>
            <a:endParaRPr lang="en-CA"/>
          </a:p>
        </p:txBody>
      </p:sp>
    </p:spTree>
    <p:extLst>
      <p:ext uri="{BB962C8B-B14F-4D97-AF65-F5344CB8AC3E}">
        <p14:creationId xmlns:p14="http://schemas.microsoft.com/office/powerpoint/2010/main" val="201083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r>
              <a:rPr lang="en-US" smtClean="0"/>
              <a:t>06/05/2012</a:t>
            </a:r>
            <a:endParaRPr lang="en-CA"/>
          </a:p>
        </p:txBody>
      </p:sp>
      <p:sp>
        <p:nvSpPr>
          <p:cNvPr id="17" name="Footer Placeholder 16"/>
          <p:cNvSpPr>
            <a:spLocks noGrp="1"/>
          </p:cNvSpPr>
          <p:nvPr>
            <p:ph type="ftr" sz="quarter" idx="11"/>
          </p:nvPr>
        </p:nvSpPr>
        <p:spPr/>
        <p:txBody>
          <a:bodyPr/>
          <a:lstStyle/>
          <a:p>
            <a:r>
              <a:rPr lang="en-CA" smtClean="0"/>
              <a:t>M. Fiander Cochrane Canada Symposium, Winnipeg 2012</a:t>
            </a:r>
            <a:endParaRPr lang="en-CA"/>
          </a:p>
        </p:txBody>
      </p:sp>
      <p:sp>
        <p:nvSpPr>
          <p:cNvPr id="29" name="Slide Number Placeholder 28"/>
          <p:cNvSpPr>
            <a:spLocks noGrp="1"/>
          </p:cNvSpPr>
          <p:nvPr>
            <p:ph type="sldNum" sz="quarter" idx="12"/>
          </p:nvPr>
        </p:nvSpPr>
        <p:spPr/>
        <p:txBody>
          <a:bodyPr/>
          <a:lstStyle/>
          <a:p>
            <a:fld id="{DCFF5B14-C860-4CBE-B58F-68785DAE5BF5}" type="slidenum">
              <a:rPr lang="en-CA" smtClean="0"/>
              <a:t>‹#›</a:t>
            </a:fld>
            <a:endParaRPr lang="en-CA"/>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06/05/2012</a:t>
            </a:r>
            <a:endParaRPr lang="en-CA"/>
          </a:p>
        </p:txBody>
      </p:sp>
      <p:sp>
        <p:nvSpPr>
          <p:cNvPr id="5" name="Footer Placeholder 4"/>
          <p:cNvSpPr>
            <a:spLocks noGrp="1"/>
          </p:cNvSpPr>
          <p:nvPr>
            <p:ph type="ftr" sz="quarter" idx="11"/>
          </p:nvPr>
        </p:nvSpPr>
        <p:spPr/>
        <p:txBody>
          <a:bodyPr/>
          <a:lstStyle/>
          <a:p>
            <a:r>
              <a:rPr lang="en-CA" smtClean="0"/>
              <a:t>M. Fiander Cochrane Canada Symposium, Winnipeg 2012</a:t>
            </a:r>
            <a:endParaRPr lang="en-CA"/>
          </a:p>
        </p:txBody>
      </p:sp>
      <p:sp>
        <p:nvSpPr>
          <p:cNvPr id="6" name="Slide Number Placeholder 5"/>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06/05/2012</a:t>
            </a:r>
            <a:endParaRPr lang="en-CA"/>
          </a:p>
        </p:txBody>
      </p:sp>
      <p:sp>
        <p:nvSpPr>
          <p:cNvPr id="5" name="Footer Placeholder 4"/>
          <p:cNvSpPr>
            <a:spLocks noGrp="1"/>
          </p:cNvSpPr>
          <p:nvPr>
            <p:ph type="ftr" sz="quarter" idx="11"/>
          </p:nvPr>
        </p:nvSpPr>
        <p:spPr/>
        <p:txBody>
          <a:bodyPr/>
          <a:lstStyle/>
          <a:p>
            <a:r>
              <a:rPr lang="en-CA" smtClean="0"/>
              <a:t>M. Fiander Cochrane Canada Symposium, Winnipeg 2012</a:t>
            </a:r>
            <a:endParaRPr lang="en-CA"/>
          </a:p>
        </p:txBody>
      </p:sp>
      <p:sp>
        <p:nvSpPr>
          <p:cNvPr id="6" name="Slide Number Placeholder 5"/>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06/05/2012</a:t>
            </a:r>
            <a:endParaRPr lang="en-CA"/>
          </a:p>
        </p:txBody>
      </p:sp>
      <p:sp>
        <p:nvSpPr>
          <p:cNvPr id="5" name="Footer Placeholder 4"/>
          <p:cNvSpPr>
            <a:spLocks noGrp="1"/>
          </p:cNvSpPr>
          <p:nvPr>
            <p:ph type="ftr" sz="quarter" idx="11"/>
          </p:nvPr>
        </p:nvSpPr>
        <p:spPr/>
        <p:txBody>
          <a:bodyPr/>
          <a:lstStyle/>
          <a:p>
            <a:r>
              <a:rPr lang="en-CA" smtClean="0"/>
              <a:t>M. Fiander Cochrane Canada Symposium, Winnipeg 2012</a:t>
            </a:r>
            <a:endParaRPr lang="en-CA"/>
          </a:p>
        </p:txBody>
      </p:sp>
      <p:sp>
        <p:nvSpPr>
          <p:cNvPr id="6" name="Slide Number Placeholder 5"/>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06/05/2012</a:t>
            </a:r>
            <a:endParaRPr lang="en-CA"/>
          </a:p>
        </p:txBody>
      </p:sp>
      <p:sp>
        <p:nvSpPr>
          <p:cNvPr id="5" name="Footer Placeholder 4"/>
          <p:cNvSpPr>
            <a:spLocks noGrp="1"/>
          </p:cNvSpPr>
          <p:nvPr>
            <p:ph type="ftr" sz="quarter" idx="11"/>
          </p:nvPr>
        </p:nvSpPr>
        <p:spPr/>
        <p:txBody>
          <a:bodyPr/>
          <a:lstStyle/>
          <a:p>
            <a:r>
              <a:rPr lang="en-CA" smtClean="0"/>
              <a:t>M. Fiander Cochrane Canada Symposium, Winnipeg 2012</a:t>
            </a:r>
            <a:endParaRPr lang="en-CA"/>
          </a:p>
        </p:txBody>
      </p:sp>
      <p:sp>
        <p:nvSpPr>
          <p:cNvPr id="6" name="Slide Number Placeholder 5"/>
          <p:cNvSpPr>
            <a:spLocks noGrp="1"/>
          </p:cNvSpPr>
          <p:nvPr>
            <p:ph type="sldNum" sz="quarter" idx="12"/>
          </p:nvPr>
        </p:nvSpPr>
        <p:spPr>
          <a:xfrm>
            <a:off x="7924800" y="6416675"/>
            <a:ext cx="762000" cy="365125"/>
          </a:xfrm>
        </p:spPr>
        <p:txBody>
          <a:bodyPr/>
          <a:lstStyle/>
          <a:p>
            <a:fld id="{DCFF5B14-C860-4CBE-B58F-68785DAE5BF5}"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06/05/2012</a:t>
            </a:r>
            <a:endParaRPr lang="en-CA"/>
          </a:p>
        </p:txBody>
      </p:sp>
      <p:sp>
        <p:nvSpPr>
          <p:cNvPr id="6" name="Footer Placeholder 5"/>
          <p:cNvSpPr>
            <a:spLocks noGrp="1"/>
          </p:cNvSpPr>
          <p:nvPr>
            <p:ph type="ftr" sz="quarter" idx="11"/>
          </p:nvPr>
        </p:nvSpPr>
        <p:spPr/>
        <p:txBody>
          <a:bodyPr/>
          <a:lstStyle/>
          <a:p>
            <a:r>
              <a:rPr lang="en-CA" smtClean="0"/>
              <a:t>M. Fiander Cochrane Canada Symposium, Winnipeg 2012</a:t>
            </a:r>
            <a:endParaRPr lang="en-CA"/>
          </a:p>
        </p:txBody>
      </p:sp>
      <p:sp>
        <p:nvSpPr>
          <p:cNvPr id="7" name="Slide Number Placeholder 6"/>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06/05/2012</a:t>
            </a:r>
            <a:endParaRPr lang="en-CA"/>
          </a:p>
        </p:txBody>
      </p:sp>
      <p:sp>
        <p:nvSpPr>
          <p:cNvPr id="8" name="Footer Placeholder 7"/>
          <p:cNvSpPr>
            <a:spLocks noGrp="1"/>
          </p:cNvSpPr>
          <p:nvPr>
            <p:ph type="ftr" sz="quarter" idx="11"/>
          </p:nvPr>
        </p:nvSpPr>
        <p:spPr/>
        <p:txBody>
          <a:bodyPr/>
          <a:lstStyle/>
          <a:p>
            <a:r>
              <a:rPr lang="en-CA" smtClean="0"/>
              <a:t>M. Fiander Cochrane Canada Symposium, Winnipeg 2012</a:t>
            </a:r>
            <a:endParaRPr lang="en-CA"/>
          </a:p>
        </p:txBody>
      </p:sp>
      <p:sp>
        <p:nvSpPr>
          <p:cNvPr id="9" name="Slide Number Placeholder 8"/>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06/05/2012</a:t>
            </a:r>
            <a:endParaRPr lang="en-CA"/>
          </a:p>
        </p:txBody>
      </p:sp>
      <p:sp>
        <p:nvSpPr>
          <p:cNvPr id="4" name="Footer Placeholder 3"/>
          <p:cNvSpPr>
            <a:spLocks noGrp="1"/>
          </p:cNvSpPr>
          <p:nvPr>
            <p:ph type="ftr" sz="quarter" idx="11"/>
          </p:nvPr>
        </p:nvSpPr>
        <p:spPr/>
        <p:txBody>
          <a:bodyPr/>
          <a:lstStyle/>
          <a:p>
            <a:r>
              <a:rPr lang="en-CA" smtClean="0"/>
              <a:t>M. Fiander Cochrane Canada Symposium, Winnipeg 2012</a:t>
            </a:r>
            <a:endParaRPr lang="en-CA"/>
          </a:p>
        </p:txBody>
      </p:sp>
      <p:sp>
        <p:nvSpPr>
          <p:cNvPr id="5" name="Slide Number Placeholder 4"/>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06/05/2012</a:t>
            </a:r>
            <a:endParaRPr lang="en-CA"/>
          </a:p>
        </p:txBody>
      </p:sp>
      <p:sp>
        <p:nvSpPr>
          <p:cNvPr id="3" name="Footer Placeholder 2"/>
          <p:cNvSpPr>
            <a:spLocks noGrp="1"/>
          </p:cNvSpPr>
          <p:nvPr>
            <p:ph type="ftr" sz="quarter" idx="11"/>
          </p:nvPr>
        </p:nvSpPr>
        <p:spPr/>
        <p:txBody>
          <a:bodyPr/>
          <a:lstStyle/>
          <a:p>
            <a:r>
              <a:rPr lang="en-CA" smtClean="0"/>
              <a:t>M. Fiander Cochrane Canada Symposium, Winnipeg 2012</a:t>
            </a:r>
            <a:endParaRPr lang="en-CA"/>
          </a:p>
        </p:txBody>
      </p:sp>
      <p:sp>
        <p:nvSpPr>
          <p:cNvPr id="4" name="Slide Number Placeholder 3"/>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06/05/2012</a:t>
            </a:r>
            <a:endParaRPr lang="en-CA"/>
          </a:p>
        </p:txBody>
      </p:sp>
      <p:sp>
        <p:nvSpPr>
          <p:cNvPr id="6" name="Footer Placeholder 5"/>
          <p:cNvSpPr>
            <a:spLocks noGrp="1"/>
          </p:cNvSpPr>
          <p:nvPr>
            <p:ph type="ftr" sz="quarter" idx="11"/>
          </p:nvPr>
        </p:nvSpPr>
        <p:spPr/>
        <p:txBody>
          <a:bodyPr/>
          <a:lstStyle/>
          <a:p>
            <a:r>
              <a:rPr lang="en-CA" smtClean="0"/>
              <a:t>M. Fiander Cochrane Canada Symposium, Winnipeg 2012</a:t>
            </a:r>
            <a:endParaRPr lang="en-CA"/>
          </a:p>
        </p:txBody>
      </p:sp>
      <p:sp>
        <p:nvSpPr>
          <p:cNvPr id="7" name="Slide Number Placeholder 6"/>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06/05/2012</a:t>
            </a:r>
            <a:endParaRPr lang="en-CA"/>
          </a:p>
        </p:txBody>
      </p:sp>
      <p:sp>
        <p:nvSpPr>
          <p:cNvPr id="6" name="Footer Placeholder 5"/>
          <p:cNvSpPr>
            <a:spLocks noGrp="1"/>
          </p:cNvSpPr>
          <p:nvPr>
            <p:ph type="ftr" sz="quarter" idx="11"/>
          </p:nvPr>
        </p:nvSpPr>
        <p:spPr/>
        <p:txBody>
          <a:bodyPr/>
          <a:lstStyle/>
          <a:p>
            <a:r>
              <a:rPr lang="en-CA" smtClean="0"/>
              <a:t>M. Fiander Cochrane Canada Symposium, Winnipeg 2012</a:t>
            </a:r>
            <a:endParaRPr lang="en-CA"/>
          </a:p>
        </p:txBody>
      </p:sp>
      <p:sp>
        <p:nvSpPr>
          <p:cNvPr id="7" name="Slide Number Placeholder 6"/>
          <p:cNvSpPr>
            <a:spLocks noGrp="1"/>
          </p:cNvSpPr>
          <p:nvPr>
            <p:ph type="sldNum" sz="quarter" idx="12"/>
          </p:nvPr>
        </p:nvSpPr>
        <p:spPr/>
        <p:txBody>
          <a:bodyPr/>
          <a:lstStyle/>
          <a:p>
            <a:fld id="{DCFF5B14-C860-4CBE-B58F-68785DAE5BF5}"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smtClean="0"/>
              <a:t>06/05/2012</a:t>
            </a:r>
            <a:endParaRPr lang="en-CA"/>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CA" smtClean="0"/>
              <a:t>M. Fiander Cochrane Canada Symposium, Winnipeg 2012</a:t>
            </a:r>
            <a:endParaRPr lang="en-CA"/>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CFF5B14-C860-4CBE-B58F-68785DAE5BF5}" type="slidenum">
              <a:rPr lang="en-CA" smtClean="0"/>
              <a:t>‹#›</a:t>
            </a:fld>
            <a:endParaRPr lang="en-CA"/>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rc-bsu.cam.ac.uk/cochrane/handbook/chapter_11/11_8_writing_an_abstract.htm" TargetMode="External"/><Relationship Id="rId2" Type="http://schemas.openxmlformats.org/officeDocument/2006/relationships/hyperlink" Target="http://www.mrc-bsu.cam.ac.uk/cochrane/handbook/chapter_6/6_4_9_language_date_and_document_format_restrictions.htm" TargetMode="External"/><Relationship Id="rId1" Type="http://schemas.openxmlformats.org/officeDocument/2006/relationships/slideLayout" Target="../slideLayouts/slideLayout2.xml"/><Relationship Id="rId4" Type="http://schemas.openxmlformats.org/officeDocument/2006/relationships/hyperlink" Target="http://www.mrc-bsu.cam.ac.uk/cochrane/handbook/chapter_3/3_3_3_date_of_search.ht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Saving%20Strats/Printed_educational_materials_effects_on_professional_practice_and_health_care_outcomes%5b1%5d.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ihr.c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abc.go.co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thecochranelibrary.co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hyperlink" Target="http://www.prisma-statement.org/"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thecochranelibrary.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theta.utoronto.ca/tools/prisma"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Saving%20Strats/Edu%20Printed%20Material%20Search%20Data%201.2.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hyperlink" Target="Saving%20Strats/Malaria%20Nets-Gray%20Lit%20ALL-2011.doc" TargetMode="External"/><Relationship Id="rId2" Type="http://schemas.openxmlformats.org/officeDocument/2006/relationships/hyperlink" Target="http://cadth.ca/resources/grey-matter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who.int/ictrp/en/" TargetMode="External"/><Relationship Id="rId2" Type="http://schemas.openxmlformats.org/officeDocument/2006/relationships/hyperlink" Target="http://www.controlled-trials.co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mailto:mfiander@ohri.ca"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editorial-unit.cochrane.org/sites/editorial-unit.cochrane.org/files/uploads/Development_of_conduct_%20standards_%20Annex_2_%20consultation_%20response_0.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072" y="1162872"/>
            <a:ext cx="7543800" cy="2593975"/>
          </a:xfrm>
        </p:spPr>
        <p:txBody>
          <a:bodyPr>
            <a:normAutofit/>
          </a:bodyPr>
          <a:lstStyle/>
          <a:p>
            <a:r>
              <a:rPr lang="en-US" b="1" i="1" dirty="0">
                <a:solidFill>
                  <a:schemeClr val="accent3"/>
                </a:solidFill>
              </a:rPr>
              <a:t>Managing Search Strategies &amp; </a:t>
            </a:r>
            <a:r>
              <a:rPr lang="en-US" b="1" i="1" dirty="0" smtClean="0">
                <a:solidFill>
                  <a:schemeClr val="accent3"/>
                </a:solidFill>
              </a:rPr>
              <a:t>Results</a:t>
            </a:r>
            <a:endParaRPr lang="en-CA" b="1" i="1" dirty="0">
              <a:solidFill>
                <a:schemeClr val="accent3"/>
              </a:solidFill>
            </a:endParaRPr>
          </a:p>
        </p:txBody>
      </p:sp>
      <p:sp>
        <p:nvSpPr>
          <p:cNvPr id="3" name="Subtitle 2"/>
          <p:cNvSpPr>
            <a:spLocks noGrp="1"/>
          </p:cNvSpPr>
          <p:nvPr>
            <p:ph type="subTitle" idx="1"/>
          </p:nvPr>
        </p:nvSpPr>
        <p:spPr>
          <a:xfrm>
            <a:off x="1371600" y="3886200"/>
            <a:ext cx="6400800" cy="910952"/>
          </a:xfrm>
        </p:spPr>
        <p:txBody>
          <a:bodyPr/>
          <a:lstStyle/>
          <a:p>
            <a:r>
              <a:rPr lang="en-US" b="1" i="1" dirty="0"/>
              <a:t>Complying with MECIR and PRISMA</a:t>
            </a:r>
            <a:endParaRPr lang="en-CA" dirty="0"/>
          </a:p>
        </p:txBody>
      </p:sp>
      <p:sp>
        <p:nvSpPr>
          <p:cNvPr id="6" name="Subtitle 2"/>
          <p:cNvSpPr txBox="1">
            <a:spLocks/>
          </p:cNvSpPr>
          <p:nvPr/>
        </p:nvSpPr>
        <p:spPr>
          <a:xfrm>
            <a:off x="1619672" y="5229200"/>
            <a:ext cx="6400800"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b="1" i="1" dirty="0" smtClean="0"/>
              <a:t>Michelle Fiander, MA, MLIS</a:t>
            </a:r>
            <a:br>
              <a:rPr lang="en-US" sz="2000" b="1" i="1" dirty="0" smtClean="0"/>
            </a:br>
            <a:r>
              <a:rPr lang="en-US" sz="2000" b="1" i="1" dirty="0" smtClean="0"/>
              <a:t>Effective Practice &amp; </a:t>
            </a:r>
            <a:r>
              <a:rPr lang="en-US" sz="2000" b="1" i="1" dirty="0" err="1" smtClean="0"/>
              <a:t>Organisation</a:t>
            </a:r>
            <a:r>
              <a:rPr lang="en-US" sz="2000" b="1" i="1" dirty="0" smtClean="0"/>
              <a:t> of Care (EPOC) Group</a:t>
            </a:r>
          </a:p>
          <a:p>
            <a:endParaRPr lang="en-CA" dirty="0"/>
          </a:p>
        </p:txBody>
      </p:sp>
      <p:pic>
        <p:nvPicPr>
          <p:cNvPr id="7" name="Content Placeholder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260648"/>
            <a:ext cx="11795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335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Handbook Part 2: 6.6.2.2 </a:t>
            </a:r>
            <a:r>
              <a:rPr lang="en-GB" dirty="0"/>
              <a:t> </a:t>
            </a:r>
            <a:r>
              <a:rPr lang="en-GB" dirty="0" smtClean="0"/>
              <a:t>Reporting search process</a:t>
            </a:r>
            <a:r>
              <a:rPr lang="en-US" dirty="0"/>
              <a:t/>
            </a:r>
            <a:br>
              <a:rPr lang="en-US" dirty="0"/>
            </a:br>
            <a:endParaRPr lang="en-CA" dirty="0"/>
          </a:p>
        </p:txBody>
      </p:sp>
      <p:sp>
        <p:nvSpPr>
          <p:cNvPr id="3" name="Content Placeholder 2"/>
          <p:cNvSpPr>
            <a:spLocks noGrp="1"/>
          </p:cNvSpPr>
          <p:nvPr>
            <p:ph idx="1"/>
          </p:nvPr>
        </p:nvSpPr>
        <p:spPr/>
        <p:txBody>
          <a:bodyPr>
            <a:normAutofit fontScale="40000" lnSpcReduction="20000"/>
          </a:bodyPr>
          <a:lstStyle/>
          <a:p>
            <a:r>
              <a:rPr lang="en-GB" b="1" dirty="0" smtClean="0"/>
              <a:t>Reporting </a:t>
            </a:r>
            <a:r>
              <a:rPr lang="en-GB" b="1" dirty="0"/>
              <a:t>the search process in the review abstract</a:t>
            </a:r>
            <a:endParaRPr lang="en-US" b="1" dirty="0"/>
          </a:p>
          <a:p>
            <a:r>
              <a:rPr lang="en-GB" dirty="0"/>
              <a:t>List all databases searched.</a:t>
            </a:r>
            <a:endParaRPr lang="en-US" dirty="0"/>
          </a:p>
          <a:p>
            <a:r>
              <a:rPr lang="en-GB" dirty="0"/>
              <a:t>Note the dates of the last search for each database or the period searched.</a:t>
            </a:r>
            <a:endParaRPr lang="en-US" dirty="0"/>
          </a:p>
          <a:p>
            <a:r>
              <a:rPr lang="en-GB" dirty="0"/>
              <a:t>Note any language or publication status restrictions (but refer to Section </a:t>
            </a:r>
            <a:r>
              <a:rPr lang="en-GB" dirty="0">
                <a:hlinkClick r:id="rId2" action="ppaction://hlinkfile"/>
              </a:rPr>
              <a:t>6.4.9</a:t>
            </a:r>
            <a:r>
              <a:rPr lang="en-GB" dirty="0"/>
              <a:t>).</a:t>
            </a:r>
            <a:endParaRPr lang="en-US" dirty="0"/>
          </a:p>
          <a:p>
            <a:r>
              <a:rPr lang="en-GB" dirty="0"/>
              <a:t>List individuals or organizations contacted.</a:t>
            </a:r>
            <a:endParaRPr lang="en-US" dirty="0"/>
          </a:p>
          <a:p>
            <a:r>
              <a:rPr lang="en-US" dirty="0"/>
              <a:t> </a:t>
            </a:r>
          </a:p>
          <a:p>
            <a:r>
              <a:rPr lang="en-GB" dirty="0"/>
              <a:t>For further guidance on how this information should be listed see Chapter 11 (Section </a:t>
            </a:r>
            <a:r>
              <a:rPr lang="en-GB" dirty="0">
                <a:hlinkClick r:id="rId3" action="ppaction://hlinkfile"/>
              </a:rPr>
              <a:t>11.8</a:t>
            </a:r>
            <a:r>
              <a:rPr lang="en-GB" dirty="0"/>
              <a:t>).  </a:t>
            </a:r>
            <a:endParaRPr lang="en-US" dirty="0"/>
          </a:p>
          <a:p>
            <a:r>
              <a:rPr lang="en-US" dirty="0"/>
              <a:t> </a:t>
            </a:r>
          </a:p>
          <a:p>
            <a:r>
              <a:rPr lang="en-GB" b="1" dirty="0"/>
              <a:t>Reporting the search process in the Methods section</a:t>
            </a:r>
            <a:endParaRPr lang="en-US" b="1" dirty="0"/>
          </a:p>
          <a:p>
            <a:r>
              <a:rPr lang="en-GB" dirty="0"/>
              <a:t>In the ‘Search methods for identification of studies’ section(s):</a:t>
            </a:r>
            <a:endParaRPr lang="en-US" dirty="0"/>
          </a:p>
          <a:p>
            <a:r>
              <a:rPr lang="en-GB" dirty="0"/>
              <a:t>List all databases searched.</a:t>
            </a:r>
            <a:endParaRPr lang="en-US" dirty="0"/>
          </a:p>
          <a:p>
            <a:r>
              <a:rPr lang="en-GB" dirty="0"/>
              <a:t>Note the dates of the last search for each database AND the period searched.</a:t>
            </a:r>
            <a:endParaRPr lang="en-US" dirty="0"/>
          </a:p>
          <a:p>
            <a:r>
              <a:rPr lang="en-GB" dirty="0"/>
              <a:t>Note any language or publication status restrictions (but refer to Section </a:t>
            </a:r>
            <a:r>
              <a:rPr lang="en-GB" dirty="0">
                <a:hlinkClick r:id="rId2" action="ppaction://hlinkfile"/>
              </a:rPr>
              <a:t>6.4.9</a:t>
            </a:r>
            <a:r>
              <a:rPr lang="en-GB" dirty="0"/>
              <a:t>).</a:t>
            </a:r>
            <a:endParaRPr lang="en-US" dirty="0"/>
          </a:p>
          <a:p>
            <a:r>
              <a:rPr lang="en-GB" dirty="0"/>
              <a:t>List grey literature sources.</a:t>
            </a:r>
            <a:endParaRPr lang="en-US" dirty="0"/>
          </a:p>
          <a:p>
            <a:r>
              <a:rPr lang="en-GB" dirty="0"/>
              <a:t>List individuals or organizations contacted.</a:t>
            </a:r>
            <a:endParaRPr lang="en-US" dirty="0"/>
          </a:p>
          <a:p>
            <a:r>
              <a:rPr lang="en-GB" dirty="0"/>
              <a:t>List any journals and conference proceedings specifically </a:t>
            </a:r>
            <a:r>
              <a:rPr lang="en-GB" dirty="0" err="1"/>
              <a:t>handsearched</a:t>
            </a:r>
            <a:r>
              <a:rPr lang="en-GB" dirty="0"/>
              <a:t> for the review.</a:t>
            </a:r>
            <a:endParaRPr lang="en-US" dirty="0"/>
          </a:p>
          <a:p>
            <a:r>
              <a:rPr lang="en-GB" dirty="0"/>
              <a:t>List any other sources searched (e.g. reference lists, the internet).</a:t>
            </a:r>
            <a:endParaRPr lang="en-US" dirty="0"/>
          </a:p>
          <a:p>
            <a:r>
              <a:rPr lang="en-US" dirty="0"/>
              <a:t> </a:t>
            </a:r>
          </a:p>
          <a:p>
            <a:r>
              <a:rPr lang="en-GB" dirty="0"/>
              <a:t>The full search strategies for each database should be included in an Appendix of the review to avoid interrupting the flow of the text of the review. The search strategies should be copied and pasted exactly as run and included in full together with the line numbers for each search set. They should not be re-typed as this can introduce errors. For further detailed guidance on this contact the Trials Search Co-ordinator.</a:t>
            </a:r>
            <a:endParaRPr lang="en-US" dirty="0"/>
          </a:p>
          <a:p>
            <a:r>
              <a:rPr lang="en-US" dirty="0"/>
              <a:t> </a:t>
            </a:r>
          </a:p>
          <a:p>
            <a:r>
              <a:rPr lang="en-GB" b="1" dirty="0"/>
              <a:t>Reporting the date of the search</a:t>
            </a:r>
            <a:endParaRPr lang="en-US" b="1" dirty="0"/>
          </a:p>
          <a:p>
            <a:r>
              <a:rPr lang="en-GB" dirty="0"/>
              <a:t>A single date should be specified in the 'date of search' field, to indicate when the most recent comprehensive search was started. For more information on specifying this date, see Chapter 3 (Section </a:t>
            </a:r>
            <a:r>
              <a:rPr lang="en-GB" dirty="0">
                <a:hlinkClick r:id="rId4" action="ppaction://hlinkfile"/>
              </a:rPr>
              <a:t>3.3.3</a:t>
            </a:r>
            <a:r>
              <a:rPr lang="en-GB" dirty="0"/>
              <a:t>).</a:t>
            </a:r>
            <a:endParaRPr lang="en-US"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213810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MECIR aims to…</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specify </a:t>
            </a:r>
            <a:r>
              <a:rPr lang="en-CA" dirty="0"/>
              <a:t>methodological expectations for Cochrane Protocols, Reviews, and </a:t>
            </a:r>
            <a:r>
              <a:rPr lang="en-CA" dirty="0" smtClean="0"/>
              <a:t>Updates </a:t>
            </a:r>
          </a:p>
          <a:p>
            <a:r>
              <a:rPr lang="en-CA" dirty="0" smtClean="0"/>
              <a:t>ensure </a:t>
            </a:r>
            <a:r>
              <a:rPr lang="en-CA" dirty="0"/>
              <a:t>that </a:t>
            </a:r>
            <a:r>
              <a:rPr lang="en-CA" dirty="0" smtClean="0"/>
              <a:t>these…expectations </a:t>
            </a:r>
            <a:r>
              <a:rPr lang="en-CA" dirty="0"/>
              <a:t>are supported and implemented across The Cochrane </a:t>
            </a:r>
            <a:r>
              <a:rPr lang="en-CA" dirty="0" smtClean="0"/>
              <a:t>Collaboration</a:t>
            </a:r>
          </a:p>
          <a:p>
            <a:r>
              <a:rPr lang="en-CA" dirty="0" smtClean="0"/>
              <a:t>provide </a:t>
            </a:r>
            <a:r>
              <a:rPr lang="en-CA" dirty="0"/>
              <a:t>authors and users of </a:t>
            </a:r>
            <a:r>
              <a:rPr lang="en-CA" i="1" dirty="0"/>
              <a:t>The Cochrane Library </a:t>
            </a:r>
            <a:r>
              <a:rPr lang="en-CA" dirty="0"/>
              <a:t>with clear and transparent expectations of review conduct and </a:t>
            </a:r>
            <a:r>
              <a:rPr lang="en-CA" dirty="0" smtClean="0"/>
              <a:t>reporting</a:t>
            </a:r>
          </a:p>
          <a:p>
            <a:r>
              <a:rPr lang="en-CA" dirty="0" smtClean="0"/>
              <a:t>enable </a:t>
            </a:r>
            <a:r>
              <a:rPr lang="en-CA" dirty="0"/>
              <a:t>Cochrane Review Groups to hold authors accountable during the editorial </a:t>
            </a:r>
            <a:r>
              <a:rPr lang="en-CA" dirty="0" smtClean="0"/>
              <a:t>process</a:t>
            </a:r>
          </a:p>
          <a:p>
            <a:r>
              <a:rPr lang="en-CA" dirty="0" smtClean="0"/>
              <a:t>facilitate </a:t>
            </a:r>
            <a:r>
              <a:rPr lang="en-CA" dirty="0"/>
              <a:t>support and monitoring functions co-ordinated by the Cochrane Editorial Unit (</a:t>
            </a:r>
            <a:r>
              <a:rPr lang="en-CA" dirty="0" smtClean="0"/>
              <a:t>CEU)</a:t>
            </a:r>
          </a:p>
          <a:p>
            <a:r>
              <a:rPr lang="en-CA" dirty="0" smtClean="0"/>
              <a:t>improve </a:t>
            </a:r>
            <a:r>
              <a:rPr lang="en-CA" dirty="0"/>
              <a:t>liaison between methodologists and editorial teams.</a:t>
            </a:r>
          </a:p>
          <a:p>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2291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MECIR Compliant Search Documentation</a:t>
            </a:r>
            <a:endParaRPr lang="en-CA" dirty="0"/>
          </a:p>
        </p:txBody>
      </p:sp>
      <p:sp>
        <p:nvSpPr>
          <p:cNvPr id="3" name="Content Placeholder 2"/>
          <p:cNvSpPr>
            <a:spLocks noGrp="1"/>
          </p:cNvSpPr>
          <p:nvPr>
            <p:ph idx="1"/>
          </p:nvPr>
        </p:nvSpPr>
        <p:spPr/>
        <p:txBody>
          <a:bodyPr/>
          <a:lstStyle/>
          <a:p>
            <a:endParaRPr lang="en-CA" dirty="0" smtClean="0">
              <a:hlinkClick r:id="rId2" action="ppaction://hlinkfile"/>
            </a:endParaRPr>
          </a:p>
          <a:p>
            <a:endParaRPr lang="en-CA" dirty="0">
              <a:hlinkClick r:id="rId2" action="ppaction://hlinkfile"/>
            </a:endParaRPr>
          </a:p>
          <a:p>
            <a:r>
              <a:rPr lang="en-CA" dirty="0" smtClean="0">
                <a:hlinkClick r:id="rId2" action="ppaction://hlinkfile"/>
              </a:rPr>
              <a:t>Printed Educational Materials Review</a:t>
            </a:r>
            <a:endParaRPr lang="en-CA" dirty="0" smtClean="0"/>
          </a:p>
          <a:p>
            <a:endParaRPr lang="en-CA" dirty="0"/>
          </a:p>
          <a:p>
            <a:pPr marL="137160" indent="0">
              <a:buNone/>
            </a:pP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990410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MECIR Categories</a:t>
            </a:r>
            <a:endParaRPr lang="en-CA" dirty="0"/>
          </a:p>
        </p:txBody>
      </p:sp>
      <p:sp>
        <p:nvSpPr>
          <p:cNvPr id="3" name="Content Placeholder 2"/>
          <p:cNvSpPr>
            <a:spLocks noGrp="1"/>
          </p:cNvSpPr>
          <p:nvPr>
            <p:ph idx="1"/>
          </p:nvPr>
        </p:nvSpPr>
        <p:spPr>
          <a:xfrm>
            <a:off x="251520" y="1628800"/>
            <a:ext cx="7620000" cy="4584576"/>
          </a:xfrm>
        </p:spPr>
        <p:txBody>
          <a:bodyPr>
            <a:normAutofit lnSpcReduction="10000"/>
          </a:bodyPr>
          <a:lstStyle/>
          <a:p>
            <a:pPr marL="114300" indent="0">
              <a:buNone/>
            </a:pPr>
            <a:r>
              <a:rPr lang="en-CA" b="1" dirty="0"/>
              <a:t>1. Developing a question and deciding the scope of the review </a:t>
            </a:r>
            <a:endParaRPr lang="en-CA" dirty="0"/>
          </a:p>
          <a:p>
            <a:pPr marL="114300" indent="0">
              <a:buNone/>
            </a:pPr>
            <a:r>
              <a:rPr lang="en-CA" b="1" dirty="0" smtClean="0"/>
              <a:t>2</a:t>
            </a:r>
            <a:r>
              <a:rPr lang="en-CA" b="1" dirty="0"/>
              <a:t>. Searching for studies </a:t>
            </a:r>
            <a:endParaRPr lang="en-CA" dirty="0"/>
          </a:p>
          <a:p>
            <a:pPr marL="114300" indent="0">
              <a:buNone/>
            </a:pPr>
            <a:r>
              <a:rPr lang="en-CA" b="1" dirty="0" smtClean="0"/>
              <a:t>3</a:t>
            </a:r>
            <a:r>
              <a:rPr lang="en-CA" b="1" dirty="0"/>
              <a:t>. Selecting studies and collecting data </a:t>
            </a:r>
            <a:endParaRPr lang="en-CA" dirty="0"/>
          </a:p>
          <a:p>
            <a:pPr marL="114300" indent="0">
              <a:buNone/>
            </a:pPr>
            <a:r>
              <a:rPr lang="en-CA" b="1" dirty="0" smtClean="0"/>
              <a:t>4</a:t>
            </a:r>
            <a:r>
              <a:rPr lang="en-CA" b="1" dirty="0"/>
              <a:t>. Assessing risk of bias in studies </a:t>
            </a:r>
            <a:endParaRPr lang="en-CA" dirty="0"/>
          </a:p>
          <a:p>
            <a:pPr marL="114300" indent="0">
              <a:buNone/>
            </a:pPr>
            <a:r>
              <a:rPr lang="en-CA" b="1" dirty="0" smtClean="0"/>
              <a:t>5</a:t>
            </a:r>
            <a:r>
              <a:rPr lang="en-CA" b="1" dirty="0"/>
              <a:t>. Analysing data and undertaking meta‐analyses </a:t>
            </a:r>
            <a:endParaRPr lang="en-CA" dirty="0"/>
          </a:p>
          <a:p>
            <a:pPr marL="114300" indent="0">
              <a:buNone/>
            </a:pPr>
            <a:r>
              <a:rPr lang="en-CA" b="1" dirty="0" smtClean="0"/>
              <a:t>6</a:t>
            </a:r>
            <a:r>
              <a:rPr lang="en-CA" b="1" dirty="0"/>
              <a:t>. Interpretation and presenting results </a:t>
            </a:r>
            <a:endParaRPr lang="en-CA" b="1" dirty="0" smtClean="0"/>
          </a:p>
          <a:p>
            <a:pPr marL="114300" indent="0">
              <a:buNone/>
            </a:pPr>
            <a:r>
              <a:rPr lang="en-CA" dirty="0"/>
              <a:t> </a:t>
            </a:r>
            <a:r>
              <a:rPr lang="en-CA" dirty="0" smtClean="0"/>
              <a:t>Today’s focus—item 2:</a:t>
            </a:r>
          </a:p>
          <a:p>
            <a:pPr marL="114300" indent="0">
              <a:buNone/>
            </a:pPr>
            <a:r>
              <a:rPr lang="en-CA" b="1" dirty="0"/>
              <a:t>	</a:t>
            </a:r>
            <a:r>
              <a:rPr lang="en-CA" b="1" dirty="0" smtClean="0">
                <a:solidFill>
                  <a:schemeClr val="accent3"/>
                </a:solidFill>
              </a:rPr>
              <a:t>Searching and documenting searches</a:t>
            </a:r>
            <a:endParaRPr lang="en-CA" b="1" dirty="0">
              <a:solidFill>
                <a:schemeClr val="accent3"/>
              </a:solidFill>
            </a:endParaRPr>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76599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
                                            <p:txEl>
                                              <p:pRg st="7" end="7"/>
                                            </p:txEl>
                                          </p:spTgt>
                                        </p:tgtEl>
                                      </p:cBhvr>
                                    </p:animEffect>
                                    <p:animScale>
                                      <p:cBhvr>
                                        <p:cTn id="63" dur="25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553" y="2708920"/>
            <a:ext cx="7632847" cy="1960488"/>
          </a:xfrm>
        </p:spPr>
        <p:txBody>
          <a:bodyPr>
            <a:normAutofit fontScale="90000"/>
          </a:bodyPr>
          <a:lstStyle/>
          <a:p>
            <a:pPr algn="ctr"/>
            <a:r>
              <a:rPr lang="en-CA" dirty="0" smtClean="0">
                <a:solidFill>
                  <a:schemeClr val="accent3"/>
                </a:solidFill>
              </a:rPr>
              <a:t>Mandatory </a:t>
            </a:r>
            <a:br>
              <a:rPr lang="en-CA" dirty="0" smtClean="0">
                <a:solidFill>
                  <a:schemeClr val="accent3"/>
                </a:solidFill>
              </a:rPr>
            </a:br>
            <a:r>
              <a:rPr lang="en-CA" dirty="0" smtClean="0">
                <a:solidFill>
                  <a:schemeClr val="accent1"/>
                </a:solidFill>
              </a:rPr>
              <a:t>or </a:t>
            </a:r>
            <a:r>
              <a:rPr lang="en-CA" dirty="0" smtClean="0">
                <a:solidFill>
                  <a:schemeClr val="accent3"/>
                </a:solidFill>
              </a:rPr>
              <a:t/>
            </a:r>
            <a:br>
              <a:rPr lang="en-CA" dirty="0" smtClean="0">
                <a:solidFill>
                  <a:schemeClr val="accent3"/>
                </a:solidFill>
              </a:rPr>
            </a:br>
            <a:r>
              <a:rPr lang="en-CA" dirty="0" smtClean="0">
                <a:solidFill>
                  <a:schemeClr val="accent3"/>
                </a:solidFill>
              </a:rPr>
              <a:t>Highly Desirable</a:t>
            </a:r>
            <a:endParaRPr lang="en-CA" dirty="0">
              <a:solidFill>
                <a:schemeClr val="accent3"/>
              </a:solidFill>
            </a:endParaRPr>
          </a:p>
        </p:txBody>
      </p:sp>
      <p:sp>
        <p:nvSpPr>
          <p:cNvPr id="7" name="Text Placeholder 6"/>
          <p:cNvSpPr>
            <a:spLocks noGrp="1"/>
          </p:cNvSpPr>
          <p:nvPr>
            <p:ph type="body" idx="1"/>
          </p:nvPr>
        </p:nvSpPr>
        <p:spPr>
          <a:xfrm>
            <a:off x="1331640" y="836712"/>
            <a:ext cx="6135687" cy="1633538"/>
          </a:xfrm>
        </p:spPr>
        <p:txBody>
          <a:bodyPr>
            <a:normAutofit/>
          </a:bodyPr>
          <a:lstStyle/>
          <a:p>
            <a:r>
              <a:rPr lang="en-CA" sz="2800" dirty="0" smtClean="0"/>
              <a:t>Each MECIR category includes a number of standards. Each standard is designated  as…</a:t>
            </a:r>
            <a:endParaRPr lang="en-CA" sz="2800"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6966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3528" y="764704"/>
            <a:ext cx="3657600" cy="639762"/>
          </a:xfrm>
        </p:spPr>
        <p:txBody>
          <a:bodyPr>
            <a:normAutofit/>
          </a:bodyPr>
          <a:lstStyle/>
          <a:p>
            <a:pPr lvl="1" algn="ctr"/>
            <a:r>
              <a:rPr lang="en-GB" sz="3200" dirty="0" smtClean="0">
                <a:solidFill>
                  <a:srgbClr val="C00000"/>
                </a:solidFill>
              </a:rPr>
              <a:t>Mandatory</a:t>
            </a:r>
            <a:endParaRPr lang="en-GB" sz="3200" dirty="0">
              <a:solidFill>
                <a:srgbClr val="C00000"/>
              </a:solidFill>
            </a:endParaRPr>
          </a:p>
        </p:txBody>
      </p:sp>
      <p:sp>
        <p:nvSpPr>
          <p:cNvPr id="8" name="Text Placeholder 7"/>
          <p:cNvSpPr>
            <a:spLocks noGrp="1"/>
          </p:cNvSpPr>
          <p:nvPr>
            <p:ph type="body" sz="half" idx="3"/>
          </p:nvPr>
        </p:nvSpPr>
        <p:spPr>
          <a:xfrm>
            <a:off x="4283968" y="764704"/>
            <a:ext cx="3657600" cy="639762"/>
          </a:xfrm>
        </p:spPr>
        <p:txBody>
          <a:bodyPr>
            <a:normAutofit/>
          </a:bodyPr>
          <a:lstStyle/>
          <a:p>
            <a:pPr marL="0" lvl="1" algn="ctr">
              <a:buClr>
                <a:schemeClr val="accent1"/>
              </a:buClr>
            </a:pPr>
            <a:r>
              <a:rPr lang="en-GB" sz="3200" dirty="0" smtClean="0">
                <a:solidFill>
                  <a:srgbClr val="92D050"/>
                </a:solidFill>
              </a:rPr>
              <a:t>Highly Desirable</a:t>
            </a:r>
            <a:endParaRPr lang="en-GB" sz="3200" dirty="0">
              <a:solidFill>
                <a:srgbClr val="92D050"/>
              </a:solidFill>
            </a:endParaRPr>
          </a:p>
        </p:txBody>
      </p:sp>
      <p:sp>
        <p:nvSpPr>
          <p:cNvPr id="3" name="Content Placeholder 2"/>
          <p:cNvSpPr>
            <a:spLocks noGrp="1"/>
          </p:cNvSpPr>
          <p:nvPr>
            <p:ph sz="quarter" idx="2"/>
          </p:nvPr>
        </p:nvSpPr>
        <p:spPr>
          <a:xfrm>
            <a:off x="251520" y="1772816"/>
            <a:ext cx="3657600" cy="4353347"/>
          </a:xfrm>
        </p:spPr>
        <p:txBody>
          <a:bodyPr>
            <a:normAutofit/>
          </a:bodyPr>
          <a:lstStyle/>
          <a:p>
            <a:pPr marL="800100" lvl="1" indent="-342900">
              <a:buFont typeface="Wingdings" pitchFamily="2" charset="2"/>
              <a:buChar char="ü"/>
            </a:pPr>
            <a:r>
              <a:rPr lang="en-GB" dirty="0" smtClean="0"/>
              <a:t>A process </a:t>
            </a:r>
            <a:r>
              <a:rPr lang="en-GB" u="sng" dirty="0" smtClean="0"/>
              <a:t>always</a:t>
            </a:r>
            <a:r>
              <a:rPr lang="en-GB" dirty="0" smtClean="0"/>
              <a:t> undertaken for a Cochrane SR.</a:t>
            </a:r>
          </a:p>
          <a:p>
            <a:pPr marL="800100" lvl="1" indent="-342900">
              <a:buFont typeface="Wingdings" pitchFamily="2" charset="2"/>
              <a:buChar char="ü"/>
            </a:pPr>
            <a:endParaRPr lang="en-GB" dirty="0" smtClean="0"/>
          </a:p>
          <a:p>
            <a:pPr marL="800100" lvl="1" indent="-342900">
              <a:buFont typeface="Wingdings" pitchFamily="2" charset="2"/>
              <a:buChar char="ü"/>
            </a:pPr>
            <a:r>
              <a:rPr lang="en-GB" dirty="0" smtClean="0"/>
              <a:t>A process which  </a:t>
            </a:r>
            <a:r>
              <a:rPr lang="en-GB" u="sng" dirty="0" smtClean="0"/>
              <a:t>must</a:t>
            </a:r>
            <a:r>
              <a:rPr lang="en-GB" dirty="0" smtClean="0"/>
              <a:t> be reported.</a:t>
            </a:r>
          </a:p>
          <a:p>
            <a:pPr marL="800100" lvl="1" indent="-342900">
              <a:buFont typeface="Wingdings" pitchFamily="2" charset="2"/>
              <a:buChar char="ü"/>
            </a:pPr>
            <a:endParaRPr lang="en-GB" dirty="0" smtClean="0"/>
          </a:p>
          <a:p>
            <a:pPr marL="800100" lvl="1" indent="-342900">
              <a:buFont typeface="Wingdings" pitchFamily="2" charset="2"/>
              <a:buChar char="ü"/>
            </a:pPr>
            <a:r>
              <a:rPr lang="en-GB" dirty="0" smtClean="0"/>
              <a:t>Publication of a review will be delayed (or cancelled) if a mandatory item is not reported. </a:t>
            </a:r>
            <a:endParaRPr lang="en-GB" dirty="0"/>
          </a:p>
          <a:p>
            <a:endParaRPr lang="en-CA" dirty="0"/>
          </a:p>
        </p:txBody>
      </p:sp>
      <p:sp>
        <p:nvSpPr>
          <p:cNvPr id="7" name="Content Placeholder 6"/>
          <p:cNvSpPr>
            <a:spLocks noGrp="1"/>
          </p:cNvSpPr>
          <p:nvPr>
            <p:ph sz="quarter" idx="4"/>
          </p:nvPr>
        </p:nvSpPr>
        <p:spPr>
          <a:xfrm>
            <a:off x="4419600" y="1700808"/>
            <a:ext cx="3657600" cy="4425355"/>
          </a:xfrm>
        </p:spPr>
        <p:txBody>
          <a:bodyPr>
            <a:normAutofit/>
          </a:bodyPr>
          <a:lstStyle/>
          <a:p>
            <a:pPr marL="342900" lvl="1" indent="-342900">
              <a:buFont typeface="Wingdings" pitchFamily="2" charset="2"/>
              <a:buChar char="ü"/>
            </a:pPr>
            <a:r>
              <a:rPr lang="en-GB" dirty="0" smtClean="0"/>
              <a:t>A process </a:t>
            </a:r>
            <a:r>
              <a:rPr lang="en-GB" u="sng" dirty="0" smtClean="0"/>
              <a:t>usually</a:t>
            </a:r>
            <a:r>
              <a:rPr lang="en-GB" dirty="0" smtClean="0"/>
              <a:t> undertaken for a Cochrane SR.</a:t>
            </a:r>
          </a:p>
          <a:p>
            <a:pPr marL="342900" lvl="1" indent="-342900">
              <a:buFont typeface="Wingdings" pitchFamily="2" charset="2"/>
              <a:buChar char="ü"/>
            </a:pPr>
            <a:endParaRPr lang="en-GB" dirty="0"/>
          </a:p>
          <a:p>
            <a:pPr marL="342900" lvl="1" indent="-342900">
              <a:buFont typeface="Wingdings" pitchFamily="2" charset="2"/>
              <a:buChar char="ü"/>
            </a:pPr>
            <a:r>
              <a:rPr lang="en-GB" dirty="0"/>
              <a:t>If not </a:t>
            </a:r>
            <a:r>
              <a:rPr lang="en-GB" dirty="0" smtClean="0"/>
              <a:t>undertaken, should be </a:t>
            </a:r>
            <a:r>
              <a:rPr lang="en-GB" dirty="0"/>
              <a:t>justified</a:t>
            </a:r>
            <a:r>
              <a:rPr lang="en-GB" dirty="0" smtClean="0"/>
              <a:t>.</a:t>
            </a:r>
          </a:p>
          <a:p>
            <a:pPr marL="342900" lvl="1" indent="-342900">
              <a:buFont typeface="Wingdings" pitchFamily="2" charset="2"/>
              <a:buChar char="ü"/>
            </a:pPr>
            <a:endParaRPr lang="en-GB" dirty="0"/>
          </a:p>
          <a:p>
            <a:pPr marL="342900" lvl="1" indent="-342900">
              <a:buFont typeface="Wingdings" pitchFamily="2" charset="2"/>
              <a:buChar char="ü"/>
            </a:pPr>
            <a:r>
              <a:rPr lang="en-GB" dirty="0" smtClean="0"/>
              <a:t>If undertaken </a:t>
            </a:r>
            <a:r>
              <a:rPr lang="en-GB" u="sng" dirty="0" smtClean="0"/>
              <a:t>must </a:t>
            </a:r>
            <a:r>
              <a:rPr lang="en-GB" dirty="0" smtClean="0"/>
              <a:t>be reported.</a:t>
            </a:r>
          </a:p>
          <a:p>
            <a:pPr marL="0" lvl="1" indent="0">
              <a:buNone/>
            </a:pPr>
            <a:endParaRPr lang="en-CA" dirty="0" smtClean="0"/>
          </a:p>
          <a:p>
            <a:pPr indent="-342900">
              <a:buFont typeface="Wingdings" pitchFamily="2" charset="2"/>
              <a:buChar char="ü"/>
            </a:pPr>
            <a:r>
              <a:rPr lang="en-CA" sz="2000" dirty="0" smtClean="0"/>
              <a:t>Justified omissions will have no impact on publication.</a:t>
            </a:r>
            <a:endParaRPr lang="en-CA" sz="2000"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45155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1143000"/>
          </a:xfrm>
        </p:spPr>
        <p:txBody>
          <a:bodyPr>
            <a:normAutofit fontScale="90000"/>
          </a:bodyPr>
          <a:lstStyle/>
          <a:p>
            <a:r>
              <a:rPr lang="en-CA" sz="4400" dirty="0" smtClean="0">
                <a:solidFill>
                  <a:schemeClr val="accent3">
                    <a:tint val="90000"/>
                    <a:satMod val="120000"/>
                  </a:schemeClr>
                </a:solidFill>
              </a:rPr>
              <a:t>Documenting the Search Process </a:t>
            </a:r>
            <a:br>
              <a:rPr lang="en-CA" sz="4400" dirty="0" smtClean="0">
                <a:solidFill>
                  <a:schemeClr val="accent3">
                    <a:tint val="90000"/>
                    <a:satMod val="120000"/>
                  </a:schemeClr>
                </a:solidFill>
              </a:rPr>
            </a:br>
            <a:r>
              <a:rPr lang="en-CA" sz="4400" dirty="0" smtClean="0">
                <a:solidFill>
                  <a:schemeClr val="tx1"/>
                </a:solidFill>
              </a:rPr>
              <a:t>MECIR </a:t>
            </a:r>
            <a:r>
              <a:rPr lang="en-CA" sz="4400" dirty="0" smtClean="0">
                <a:solidFill>
                  <a:schemeClr val="tx1"/>
                </a:solidFill>
                <a:effectLst>
                  <a:outerShdw blurRad="38100" dist="38100" dir="2700000" algn="tl">
                    <a:srgbClr val="000000">
                      <a:alpha val="43137"/>
                    </a:srgbClr>
                  </a:outerShdw>
                </a:effectLst>
              </a:rPr>
              <a:t>Standard 36  </a:t>
            </a:r>
            <a:br>
              <a:rPr lang="en-CA" sz="4400" dirty="0" smtClean="0">
                <a:solidFill>
                  <a:schemeClr val="tx1"/>
                </a:solidFill>
                <a:effectLst>
                  <a:outerShdw blurRad="38100" dist="38100" dir="2700000" algn="tl">
                    <a:srgbClr val="000000">
                      <a:alpha val="43137"/>
                    </a:srgbClr>
                  </a:outerShdw>
                </a:effectLst>
              </a:rPr>
            </a:br>
            <a:r>
              <a:rPr lang="en-CA" sz="4400" dirty="0" smtClean="0">
                <a:solidFill>
                  <a:srgbClr val="C00000"/>
                </a:solidFill>
                <a:effectLst>
                  <a:outerShdw blurRad="38100" dist="38100" dir="2700000" algn="tl">
                    <a:srgbClr val="000000">
                      <a:alpha val="43137"/>
                    </a:srgbClr>
                  </a:outerShdw>
                </a:effectLst>
              </a:rPr>
              <a:t>Mandatory</a:t>
            </a:r>
            <a:r>
              <a:rPr lang="en-US" sz="3600" dirty="0"/>
              <a:t/>
            </a:r>
            <a:br>
              <a:rPr lang="en-US" sz="3600" dirty="0"/>
            </a:br>
            <a:endParaRPr lang="en-CA" dirty="0"/>
          </a:p>
        </p:txBody>
      </p:sp>
      <p:sp>
        <p:nvSpPr>
          <p:cNvPr id="8" name="Text Placeholder 7"/>
          <p:cNvSpPr>
            <a:spLocks noGrp="1"/>
          </p:cNvSpPr>
          <p:nvPr>
            <p:ph type="body" idx="1"/>
          </p:nvPr>
        </p:nvSpPr>
        <p:spPr>
          <a:xfrm>
            <a:off x="611560" y="2852936"/>
            <a:ext cx="4040188" cy="750887"/>
          </a:xfrm>
        </p:spPr>
        <p:txBody>
          <a:bodyPr/>
          <a:lstStyle/>
          <a:p>
            <a:pPr marL="114300"/>
            <a:r>
              <a:rPr lang="en-CA" dirty="0">
                <a:effectLst>
                  <a:outerShdw blurRad="38100" dist="38100" dir="2700000" algn="tl">
                    <a:srgbClr val="000000">
                      <a:alpha val="43137"/>
                    </a:srgbClr>
                  </a:outerShdw>
                </a:effectLst>
              </a:rPr>
              <a:t>Description:</a:t>
            </a:r>
          </a:p>
        </p:txBody>
      </p:sp>
      <p:sp>
        <p:nvSpPr>
          <p:cNvPr id="9" name="Text Placeholder 8"/>
          <p:cNvSpPr>
            <a:spLocks noGrp="1"/>
          </p:cNvSpPr>
          <p:nvPr>
            <p:ph type="body" sz="half" idx="3"/>
          </p:nvPr>
        </p:nvSpPr>
        <p:spPr>
          <a:xfrm>
            <a:off x="4860032" y="3645024"/>
            <a:ext cx="4041775" cy="750887"/>
          </a:xfrm>
        </p:spPr>
        <p:txBody>
          <a:bodyPr/>
          <a:lstStyle/>
          <a:p>
            <a:r>
              <a:rPr lang="en-CA" dirty="0">
                <a:effectLst>
                  <a:outerShdw blurRad="38100" dist="38100" dir="2700000" algn="tl">
                    <a:srgbClr val="000000">
                      <a:alpha val="43137"/>
                    </a:srgbClr>
                  </a:outerShdw>
                </a:effectLst>
              </a:rPr>
              <a:t>Cochrane Handbook:  </a:t>
            </a:r>
            <a:endParaRPr lang="en-US" dirty="0"/>
          </a:p>
          <a:p>
            <a:endParaRPr lang="en-CA" dirty="0"/>
          </a:p>
        </p:txBody>
      </p:sp>
      <p:sp>
        <p:nvSpPr>
          <p:cNvPr id="3" name="Content Placeholder 2"/>
          <p:cNvSpPr>
            <a:spLocks noGrp="1"/>
          </p:cNvSpPr>
          <p:nvPr>
            <p:ph sz="quarter" idx="2"/>
          </p:nvPr>
        </p:nvSpPr>
        <p:spPr>
          <a:xfrm>
            <a:off x="467544" y="3212976"/>
            <a:ext cx="4040188" cy="3763963"/>
          </a:xfrm>
        </p:spPr>
        <p:txBody>
          <a:bodyPr>
            <a:normAutofit fontScale="77500" lnSpcReduction="20000"/>
          </a:bodyPr>
          <a:lstStyle/>
          <a:p>
            <a:pPr marL="114300" indent="0">
              <a:buNone/>
            </a:pPr>
            <a:endParaRPr lang="en-CA" dirty="0" smtClean="0"/>
          </a:p>
          <a:p>
            <a:pPr marL="114300" indent="0">
              <a:buNone/>
            </a:pPr>
            <a:endParaRPr lang="en-CA" sz="2300" dirty="0" smtClean="0"/>
          </a:p>
          <a:p>
            <a:pPr marL="137160" indent="0">
              <a:buNone/>
            </a:pPr>
            <a:r>
              <a:rPr lang="en-CA" sz="2300" dirty="0"/>
              <a:t>Document the search process in </a:t>
            </a:r>
            <a:r>
              <a:rPr lang="en-CA" sz="2300" dirty="0" smtClean="0"/>
              <a:t>enough detail </a:t>
            </a:r>
            <a:r>
              <a:rPr lang="en-CA" sz="2300" dirty="0"/>
              <a:t>to ensure that it can be </a:t>
            </a:r>
            <a:r>
              <a:rPr lang="en-CA" sz="2300" dirty="0" smtClean="0"/>
              <a:t>reported correctly </a:t>
            </a:r>
            <a:r>
              <a:rPr lang="en-CA" sz="2300" dirty="0"/>
              <a:t>in the review</a:t>
            </a:r>
            <a:r>
              <a:rPr lang="en-CA" sz="2300" dirty="0" smtClean="0"/>
              <a:t>.</a:t>
            </a:r>
          </a:p>
          <a:p>
            <a:pPr marL="137160" indent="0">
              <a:buNone/>
            </a:pPr>
            <a:r>
              <a:rPr lang="en-CA" sz="2300" dirty="0"/>
              <a:t>The search process </a:t>
            </a:r>
            <a:r>
              <a:rPr lang="en-CA" sz="2300" dirty="0">
                <a:solidFill>
                  <a:schemeClr val="bg1"/>
                </a:solidFill>
              </a:rPr>
              <a:t>(including the sources searched, when, by whom, and </a:t>
            </a:r>
            <a:r>
              <a:rPr lang="en-CA" sz="2300" dirty="0" smtClean="0">
                <a:solidFill>
                  <a:schemeClr val="bg1"/>
                </a:solidFill>
              </a:rPr>
              <a:t>using what </a:t>
            </a:r>
            <a:r>
              <a:rPr lang="en-CA" sz="2300" dirty="0">
                <a:solidFill>
                  <a:schemeClr val="bg1"/>
                </a:solidFill>
              </a:rPr>
              <a:t>terms</a:t>
            </a:r>
            <a:r>
              <a:rPr lang="en-CA" sz="2300" dirty="0"/>
              <a:t>) needs to be documented in enough detail throughout the process </a:t>
            </a:r>
            <a:r>
              <a:rPr lang="en-CA" sz="2300" dirty="0" smtClean="0"/>
              <a:t>to ensure </a:t>
            </a:r>
            <a:r>
              <a:rPr lang="en-CA" sz="2300" dirty="0"/>
              <a:t>that it can be reported correctly in the review, to the extent that all </a:t>
            </a:r>
            <a:r>
              <a:rPr lang="en-CA" sz="2300" dirty="0" smtClean="0"/>
              <a:t>the searches </a:t>
            </a:r>
            <a:r>
              <a:rPr lang="en-CA" sz="2300" dirty="0"/>
              <a:t>of all the databases are reproducible.</a:t>
            </a:r>
            <a:endParaRPr lang="en-CA" sz="2300" dirty="0" smtClean="0"/>
          </a:p>
          <a:p>
            <a:pPr marL="114300" indent="0">
              <a:buNone/>
            </a:pPr>
            <a:endParaRPr lang="en-CA" dirty="0" smtClean="0"/>
          </a:p>
          <a:p>
            <a:pPr marL="114300" indent="0">
              <a:buNone/>
            </a:pPr>
            <a:endParaRPr lang="en-CA" dirty="0"/>
          </a:p>
        </p:txBody>
      </p:sp>
      <p:sp>
        <p:nvSpPr>
          <p:cNvPr id="10" name="Content Placeholder 9"/>
          <p:cNvSpPr>
            <a:spLocks noGrp="1"/>
          </p:cNvSpPr>
          <p:nvPr>
            <p:ph sz="quarter" idx="4"/>
          </p:nvPr>
        </p:nvSpPr>
        <p:spPr>
          <a:xfrm>
            <a:off x="5004048" y="4221088"/>
            <a:ext cx="3826768" cy="2913187"/>
          </a:xfrm>
        </p:spPr>
        <p:txBody>
          <a:bodyPr/>
          <a:lstStyle/>
          <a:p>
            <a:r>
              <a:rPr lang="en-CA" dirty="0" smtClean="0"/>
              <a:t>6.6.1</a:t>
            </a:r>
          </a:p>
          <a:p>
            <a:pPr marL="137160" indent="0">
              <a:buNone/>
            </a:pP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839357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229600" cy="1143000"/>
          </a:xfrm>
        </p:spPr>
        <p:txBody>
          <a:bodyPr>
            <a:normAutofit fontScale="90000"/>
          </a:bodyPr>
          <a:lstStyle/>
          <a:p>
            <a:r>
              <a:rPr lang="en-CA" sz="4400" dirty="0" smtClean="0">
                <a:solidFill>
                  <a:schemeClr val="accent3">
                    <a:tint val="90000"/>
                    <a:satMod val="120000"/>
                  </a:schemeClr>
                </a:solidFill>
              </a:rPr>
              <a:t>Include PRISMA Flow Chart </a:t>
            </a:r>
            <a:br>
              <a:rPr lang="en-CA" sz="4400" dirty="0" smtClean="0">
                <a:solidFill>
                  <a:schemeClr val="accent3">
                    <a:tint val="90000"/>
                    <a:satMod val="120000"/>
                  </a:schemeClr>
                </a:solidFill>
              </a:rPr>
            </a:br>
            <a:r>
              <a:rPr lang="en-CA" sz="4400" dirty="0" smtClean="0">
                <a:solidFill>
                  <a:schemeClr val="tx1"/>
                </a:solidFill>
              </a:rPr>
              <a:t>MECIR </a:t>
            </a:r>
            <a:r>
              <a:rPr lang="en-CA" sz="4400" dirty="0" smtClean="0">
                <a:solidFill>
                  <a:schemeClr val="tx1"/>
                </a:solidFill>
                <a:effectLst>
                  <a:outerShdw blurRad="38100" dist="38100" dir="2700000" algn="tl">
                    <a:srgbClr val="000000">
                      <a:alpha val="43137"/>
                    </a:srgbClr>
                  </a:outerShdw>
                </a:effectLst>
              </a:rPr>
              <a:t>Standard 41 </a:t>
            </a:r>
            <a:br>
              <a:rPr lang="en-CA" sz="4400" dirty="0" smtClean="0">
                <a:solidFill>
                  <a:schemeClr val="tx1"/>
                </a:solidFill>
                <a:effectLst>
                  <a:outerShdw blurRad="38100" dist="38100" dir="2700000" algn="tl">
                    <a:srgbClr val="000000">
                      <a:alpha val="43137"/>
                    </a:srgbClr>
                  </a:outerShdw>
                </a:effectLst>
              </a:rPr>
            </a:br>
            <a:r>
              <a:rPr lang="en-CA" sz="4400" dirty="0" smtClean="0">
                <a:solidFill>
                  <a:srgbClr val="C00000"/>
                </a:solidFill>
                <a:effectLst>
                  <a:outerShdw blurRad="38100" dist="38100" dir="2700000" algn="tl">
                    <a:srgbClr val="000000">
                      <a:alpha val="43137"/>
                    </a:srgbClr>
                  </a:outerShdw>
                </a:effectLst>
              </a:rPr>
              <a:t>Mandatory</a:t>
            </a:r>
            <a:r>
              <a:rPr lang="en-US" sz="3600" dirty="0"/>
              <a:t/>
            </a:r>
            <a:br>
              <a:rPr lang="en-US" sz="3600" dirty="0"/>
            </a:br>
            <a:endParaRPr lang="en-CA" dirty="0"/>
          </a:p>
        </p:txBody>
      </p:sp>
      <p:sp>
        <p:nvSpPr>
          <p:cNvPr id="8" name="Text Placeholder 7"/>
          <p:cNvSpPr>
            <a:spLocks noGrp="1"/>
          </p:cNvSpPr>
          <p:nvPr>
            <p:ph type="body" idx="1"/>
          </p:nvPr>
        </p:nvSpPr>
        <p:spPr>
          <a:xfrm>
            <a:off x="539552" y="2060848"/>
            <a:ext cx="4040188" cy="750887"/>
          </a:xfrm>
        </p:spPr>
        <p:txBody>
          <a:bodyPr/>
          <a:lstStyle/>
          <a:p>
            <a:pPr marL="114300"/>
            <a:r>
              <a:rPr lang="en-CA" dirty="0">
                <a:effectLst>
                  <a:outerShdw blurRad="38100" dist="38100" dir="2700000" algn="tl">
                    <a:srgbClr val="000000">
                      <a:alpha val="43137"/>
                    </a:srgbClr>
                  </a:outerShdw>
                </a:effectLst>
              </a:rPr>
              <a:t>Description:</a:t>
            </a:r>
          </a:p>
        </p:txBody>
      </p:sp>
      <p:sp>
        <p:nvSpPr>
          <p:cNvPr id="9" name="Text Placeholder 8"/>
          <p:cNvSpPr>
            <a:spLocks noGrp="1"/>
          </p:cNvSpPr>
          <p:nvPr>
            <p:ph type="body" sz="half" idx="3"/>
          </p:nvPr>
        </p:nvSpPr>
        <p:spPr>
          <a:xfrm>
            <a:off x="4716016" y="2204864"/>
            <a:ext cx="4041775" cy="750887"/>
          </a:xfrm>
        </p:spPr>
        <p:txBody>
          <a:bodyPr/>
          <a:lstStyle/>
          <a:p>
            <a:r>
              <a:rPr lang="en-CA" dirty="0">
                <a:effectLst>
                  <a:outerShdw blurRad="38100" dist="38100" dir="2700000" algn="tl">
                    <a:srgbClr val="000000">
                      <a:alpha val="43137"/>
                    </a:srgbClr>
                  </a:outerShdw>
                </a:effectLst>
              </a:rPr>
              <a:t>Cochrane Handbook:  </a:t>
            </a:r>
            <a:endParaRPr lang="en-US" dirty="0"/>
          </a:p>
          <a:p>
            <a:endParaRPr lang="en-CA" dirty="0"/>
          </a:p>
        </p:txBody>
      </p:sp>
      <p:sp>
        <p:nvSpPr>
          <p:cNvPr id="3" name="Content Placeholder 2"/>
          <p:cNvSpPr>
            <a:spLocks noGrp="1"/>
          </p:cNvSpPr>
          <p:nvPr>
            <p:ph sz="quarter" idx="2"/>
          </p:nvPr>
        </p:nvSpPr>
        <p:spPr/>
        <p:txBody>
          <a:bodyPr>
            <a:normAutofit/>
          </a:bodyPr>
          <a:lstStyle/>
          <a:p>
            <a:pPr marL="114300" indent="0">
              <a:buNone/>
            </a:pPr>
            <a:endParaRPr lang="en-CA" dirty="0" smtClean="0"/>
          </a:p>
          <a:p>
            <a:pPr marL="114300" indent="0">
              <a:buNone/>
            </a:pPr>
            <a:r>
              <a:rPr lang="en-CA" sz="2300" dirty="0" smtClean="0">
                <a:solidFill>
                  <a:schemeClr val="bg1"/>
                </a:solidFill>
              </a:rPr>
              <a:t>Document the </a:t>
            </a:r>
            <a:r>
              <a:rPr lang="en-CA" sz="2300" dirty="0">
                <a:solidFill>
                  <a:schemeClr val="bg1"/>
                </a:solidFill>
              </a:rPr>
              <a:t>selection process in </a:t>
            </a:r>
            <a:r>
              <a:rPr lang="en-CA" sz="2300" dirty="0" smtClean="0">
                <a:solidFill>
                  <a:schemeClr val="bg1"/>
                </a:solidFill>
              </a:rPr>
              <a:t>sufficient detail </a:t>
            </a:r>
            <a:r>
              <a:rPr lang="en-CA" sz="2300" dirty="0">
                <a:solidFill>
                  <a:schemeClr val="bg1"/>
                </a:solidFill>
              </a:rPr>
              <a:t>to complete a PRISMA flow chart </a:t>
            </a:r>
            <a:r>
              <a:rPr lang="en-CA" sz="2300" dirty="0" smtClean="0">
                <a:solidFill>
                  <a:schemeClr val="bg1"/>
                </a:solidFill>
              </a:rPr>
              <a:t>and a </a:t>
            </a:r>
            <a:r>
              <a:rPr lang="en-CA" sz="2300" dirty="0">
                <a:solidFill>
                  <a:schemeClr val="bg1"/>
                </a:solidFill>
              </a:rPr>
              <a:t>table of </a:t>
            </a:r>
            <a:r>
              <a:rPr lang="en-CA" sz="2300" dirty="0" smtClean="0">
                <a:solidFill>
                  <a:schemeClr val="bg1"/>
                </a:solidFill>
              </a:rPr>
              <a:t>‘Characteristics </a:t>
            </a:r>
            <a:r>
              <a:rPr lang="en-CA" sz="2300" dirty="0">
                <a:solidFill>
                  <a:schemeClr val="bg1"/>
                </a:solidFill>
              </a:rPr>
              <a:t>of excluded</a:t>
            </a:r>
          </a:p>
          <a:p>
            <a:pPr marL="0" indent="0">
              <a:buNone/>
            </a:pPr>
            <a:r>
              <a:rPr lang="en-CA" sz="2300" dirty="0" smtClean="0">
                <a:solidFill>
                  <a:schemeClr val="bg1"/>
                </a:solidFill>
              </a:rPr>
              <a:t>   studies’. </a:t>
            </a:r>
          </a:p>
          <a:p>
            <a:pPr marL="0" indent="0">
              <a:buNone/>
            </a:pPr>
            <a:endParaRPr lang="en-CA" dirty="0" smtClean="0"/>
          </a:p>
          <a:p>
            <a:pPr marL="114300" indent="0">
              <a:buNone/>
            </a:pPr>
            <a:endParaRPr lang="en-CA" dirty="0" smtClean="0"/>
          </a:p>
          <a:p>
            <a:pPr marL="114300" indent="0">
              <a:buNone/>
            </a:pPr>
            <a:endParaRPr lang="en-CA" dirty="0"/>
          </a:p>
        </p:txBody>
      </p:sp>
      <p:sp>
        <p:nvSpPr>
          <p:cNvPr id="10" name="Content Placeholder 9"/>
          <p:cNvSpPr>
            <a:spLocks noGrp="1"/>
          </p:cNvSpPr>
          <p:nvPr>
            <p:ph sz="quarter" idx="4"/>
          </p:nvPr>
        </p:nvSpPr>
        <p:spPr>
          <a:xfrm>
            <a:off x="4788024" y="2924944"/>
            <a:ext cx="3826768" cy="2913187"/>
          </a:xfrm>
        </p:spPr>
        <p:txBody>
          <a:bodyPr/>
          <a:lstStyle/>
          <a:p>
            <a:r>
              <a:rPr lang="en-CA" dirty="0" smtClean="0"/>
              <a:t>6.6.1</a:t>
            </a:r>
          </a:p>
          <a:p>
            <a:r>
              <a:rPr lang="en-CA" dirty="0" smtClean="0"/>
              <a:t>11.2.1</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532687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CA" sz="3600" dirty="0" smtClean="0">
                <a:solidFill>
                  <a:schemeClr val="accent3">
                    <a:tint val="90000"/>
                    <a:satMod val="120000"/>
                  </a:schemeClr>
                </a:solidFill>
              </a:rPr>
              <a:t>Searching Key Databases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24</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67544" y="2060848"/>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788024" y="2060848"/>
            <a:ext cx="4041775" cy="750887"/>
          </a:xfrm>
        </p:spPr>
        <p:txBody>
          <a:bodyPr/>
          <a:lstStyle/>
          <a:p>
            <a:r>
              <a:rPr lang="en-CA" dirty="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p:txBody>
          <a:bodyPr>
            <a:noAutofit/>
          </a:bodyPr>
          <a:lstStyle/>
          <a:p>
            <a:pPr>
              <a:buNone/>
            </a:pPr>
            <a:endParaRPr lang="en-CA" sz="1600" dirty="0" smtClean="0">
              <a:effectLst>
                <a:outerShdw blurRad="38100" dist="38100" dir="2700000" algn="tl">
                  <a:srgbClr val="000000">
                    <a:alpha val="43137"/>
                  </a:srgbClr>
                </a:outerShdw>
              </a:effectLst>
            </a:endParaRPr>
          </a:p>
          <a:p>
            <a:pPr marL="137160" indent="0">
              <a:buNone/>
            </a:pPr>
            <a:r>
              <a:rPr lang="en-US" sz="1600" dirty="0" smtClean="0">
                <a:solidFill>
                  <a:srgbClr val="000000"/>
                </a:solidFill>
              </a:rPr>
              <a:t>Search the Cochrane Review Group's Specialized Register (internally, e.g. via the Cochrane Register of Studies, or externally via CENTRAL).  </a:t>
            </a:r>
          </a:p>
          <a:p>
            <a:pPr marL="137160" indent="0">
              <a:buNone/>
            </a:pPr>
            <a:endParaRPr lang="en-US" sz="1600" dirty="0" smtClean="0">
              <a:solidFill>
                <a:srgbClr val="000000"/>
              </a:solidFill>
            </a:endParaRPr>
          </a:p>
          <a:p>
            <a:pPr marL="137160" indent="0">
              <a:buNone/>
            </a:pPr>
            <a:r>
              <a:rPr lang="en-US" sz="1600" dirty="0" smtClean="0">
                <a:solidFill>
                  <a:srgbClr val="000000"/>
                </a:solidFill>
              </a:rPr>
              <a:t>Ensure that CENTRAL and MEDLINE/PubMed) have been searched (either for the review or for the Review Group’s Specialized Register).</a:t>
            </a:r>
            <a:r>
              <a:rPr lang="en-CA" sz="1600" dirty="0" smtClean="0"/>
              <a:t> </a:t>
            </a:r>
          </a:p>
          <a:p>
            <a:pPr marL="0" indent="0">
              <a:buNone/>
            </a:pPr>
            <a:endParaRPr lang="en-CA" sz="1600" dirty="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04048" y="2362200"/>
            <a:ext cx="3682752" cy="3763963"/>
          </a:xfrm>
        </p:spPr>
        <p:txBody>
          <a:bodyPr/>
          <a:lstStyle/>
          <a:p>
            <a:pPr marL="0" indent="0">
              <a:buNone/>
            </a:pPr>
            <a:r>
              <a:rPr lang="en-US" sz="1800" dirty="0" smtClean="0"/>
              <a:t>6.1.1 </a:t>
            </a:r>
            <a:endParaRPr lang="en-US" sz="1800" dirty="0"/>
          </a:p>
          <a:p>
            <a:pPr marL="0" indent="0">
              <a:buNone/>
            </a:pPr>
            <a:r>
              <a:rPr lang="en-US" sz="1800" dirty="0"/>
              <a:t>6.2.1.1</a:t>
            </a:r>
          </a:p>
          <a:p>
            <a:endParaRPr lang="en-CA" dirty="0"/>
          </a:p>
        </p:txBody>
      </p:sp>
      <p:sp>
        <p:nvSpPr>
          <p:cNvPr id="9" name="Date Placeholder 8"/>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681948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620688"/>
            <a:ext cx="8229600" cy="1512168"/>
          </a:xfrm>
        </p:spPr>
        <p:txBody>
          <a:bodyPr>
            <a:noAutofit/>
          </a:bodyPr>
          <a:lstStyle/>
          <a:p>
            <a:r>
              <a:rPr lang="en-CA" sz="3600" dirty="0">
                <a:solidFill>
                  <a:schemeClr val="accent3">
                    <a:tint val="90000"/>
                    <a:satMod val="120000"/>
                  </a:schemeClr>
                </a:solidFill>
                <a:effectLst>
                  <a:outerShdw blurRad="38100" dist="25400" dir="5400000" algn="tl" rotWithShape="0">
                    <a:srgbClr val="000000">
                      <a:alpha val="43000"/>
                    </a:srgbClr>
                  </a:outerShdw>
                </a:effectLst>
              </a:rPr>
              <a:t>Searching ‘Specialised’ Databases</a:t>
            </a:r>
            <a:br>
              <a:rPr lang="en-CA" sz="3600" dirty="0">
                <a:solidFill>
                  <a:schemeClr val="accent3">
                    <a:tint val="90000"/>
                    <a:satMod val="120000"/>
                  </a:schemeClr>
                </a:solidFill>
                <a:effectLst>
                  <a:outerShdw blurRad="38100" dist="25400" dir="5400000" algn="tl" rotWithShape="0">
                    <a:srgbClr val="000000">
                      <a:alpha val="43000"/>
                    </a:srgbClr>
                  </a:outerShdw>
                </a:effectLst>
              </a:rPr>
            </a:br>
            <a:r>
              <a:rPr lang="en-CA" sz="3600" dirty="0">
                <a:solidFill>
                  <a:schemeClr val="tx1"/>
                </a:solidFill>
                <a:effectLst>
                  <a:outerShdw blurRad="38100" dist="25400" dir="5400000" algn="tl" rotWithShape="0">
                    <a:srgbClr val="000000">
                      <a:alpha val="43000"/>
                    </a:srgbClr>
                  </a:outerShdw>
                </a:effectLst>
              </a:rPr>
              <a:t>MECIR Standard </a:t>
            </a:r>
            <a:r>
              <a:rPr lang="en-CA" sz="3600" dirty="0" smtClean="0">
                <a:solidFill>
                  <a:schemeClr val="tx1"/>
                </a:solidFill>
                <a:effectLst>
                  <a:outerShdw blurRad="38100" dist="25400" dir="5400000" algn="tl" rotWithShape="0">
                    <a:srgbClr val="000000">
                      <a:alpha val="43000"/>
                    </a:srgbClr>
                  </a:outerShdw>
                </a:effectLst>
              </a:rPr>
              <a:t>25</a:t>
            </a:r>
            <a:br>
              <a:rPr lang="en-CA" sz="3600" dirty="0" smtClean="0">
                <a:solidFill>
                  <a:schemeClr val="tx1"/>
                </a:solidFill>
                <a:effectLst>
                  <a:outerShdw blurRad="38100" dist="25400" dir="5400000" algn="tl" rotWithShape="0">
                    <a:srgbClr val="000000">
                      <a:alpha val="43000"/>
                    </a:srgbClr>
                  </a:outerShdw>
                </a:effectLst>
              </a:rPr>
            </a:br>
            <a:r>
              <a:rPr lang="en-CA" sz="3600" dirty="0" smtClean="0">
                <a:solidFill>
                  <a:srgbClr val="92D050"/>
                </a:solidFill>
                <a:effectLst>
                  <a:outerShdw blurRad="38100" dist="25400" dir="5400000" algn="tl" rotWithShape="0">
                    <a:srgbClr val="000000">
                      <a:alpha val="43000"/>
                    </a:srgbClr>
                  </a:outerShdw>
                </a:effectLst>
              </a:rPr>
              <a:t>Desirable</a:t>
            </a:r>
            <a:endParaRPr lang="en-CA" sz="3600" dirty="0">
              <a:solidFill>
                <a:srgbClr val="92D05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539552" y="2060848"/>
            <a:ext cx="4040188" cy="750887"/>
          </a:xfrm>
        </p:spPr>
        <p:txBody>
          <a:bodyPr/>
          <a:lstStyle/>
          <a:p>
            <a:pPr marL="137160"/>
            <a:r>
              <a:rPr lang="en-CA" dirty="0">
                <a:effectLst>
                  <a:outerShdw blurRad="38100" dist="38100" dir="2700000" algn="tl">
                    <a:srgbClr val="000000">
                      <a:alpha val="43137"/>
                    </a:srgbClr>
                  </a:outerShdw>
                </a:effectLst>
              </a:rPr>
              <a:t>Description:</a:t>
            </a:r>
          </a:p>
        </p:txBody>
      </p:sp>
      <p:sp>
        <p:nvSpPr>
          <p:cNvPr id="4" name="Text Placeholder 3"/>
          <p:cNvSpPr>
            <a:spLocks noGrp="1"/>
          </p:cNvSpPr>
          <p:nvPr>
            <p:ph type="body" sz="half" idx="3"/>
          </p:nvPr>
        </p:nvSpPr>
        <p:spPr>
          <a:xfrm>
            <a:off x="4860032" y="2132856"/>
            <a:ext cx="4041775" cy="750887"/>
          </a:xfrm>
        </p:spPr>
        <p:txBody>
          <a:bodyPr/>
          <a:lstStyle/>
          <a:p>
            <a:r>
              <a:rPr lang="en-CA" dirty="0">
                <a:effectLst>
                  <a:outerShdw blurRad="38100" dist="38100" dir="2700000" algn="tl">
                    <a:srgbClr val="000000">
                      <a:alpha val="43137"/>
                    </a:srgbClr>
                  </a:outerShdw>
                </a:effectLst>
              </a:rPr>
              <a:t>Cochrane Handbook: </a:t>
            </a:r>
          </a:p>
        </p:txBody>
      </p:sp>
      <p:sp>
        <p:nvSpPr>
          <p:cNvPr id="7" name="Content Placeholder 6"/>
          <p:cNvSpPr>
            <a:spLocks noGrp="1"/>
          </p:cNvSpPr>
          <p:nvPr>
            <p:ph sz="quarter" idx="2"/>
          </p:nvPr>
        </p:nvSpPr>
        <p:spPr>
          <a:xfrm>
            <a:off x="539552" y="2636912"/>
            <a:ext cx="4040188" cy="3763963"/>
          </a:xfrm>
        </p:spPr>
        <p:txBody>
          <a:bodyPr>
            <a:noAutofit/>
          </a:bodyPr>
          <a:lstStyle/>
          <a:p>
            <a:pPr>
              <a:buNone/>
            </a:pPr>
            <a:endParaRPr lang="en-CA" sz="1600" dirty="0" smtClean="0">
              <a:effectLst>
                <a:outerShdw blurRad="38100" dist="38100" dir="2700000" algn="tl">
                  <a:srgbClr val="000000">
                    <a:alpha val="43137"/>
                  </a:srgbClr>
                </a:outerShdw>
              </a:effectLst>
            </a:endParaRPr>
          </a:p>
          <a:p>
            <a:pPr marL="137160" indent="0">
              <a:buNone/>
            </a:pPr>
            <a:r>
              <a:rPr lang="en-US" sz="1600" dirty="0" smtClean="0">
                <a:solidFill>
                  <a:srgbClr val="000000"/>
                </a:solidFill>
              </a:rPr>
              <a:t>Search the Cochrane Review Group's Specialized Register (internally, e.g. via the Cochrane Register of Studies, or externally via CENTRAL).  </a:t>
            </a:r>
          </a:p>
          <a:p>
            <a:pPr marL="137160" indent="0">
              <a:buNone/>
            </a:pPr>
            <a:endParaRPr lang="en-US" sz="1600" dirty="0" smtClean="0">
              <a:solidFill>
                <a:srgbClr val="000000"/>
              </a:solidFill>
            </a:endParaRPr>
          </a:p>
          <a:p>
            <a:pPr marL="137160" indent="0">
              <a:buNone/>
            </a:pPr>
            <a:r>
              <a:rPr lang="en-US" sz="1600" dirty="0" smtClean="0">
                <a:solidFill>
                  <a:srgbClr val="000000"/>
                </a:solidFill>
              </a:rPr>
              <a:t>Ensure that CENTRAL and MEDLINE/PubMed) have been searched (either for the review or for the Review Group’s Specialized Register).</a:t>
            </a:r>
            <a:r>
              <a:rPr lang="en-CA" sz="1600" dirty="0" smtClean="0"/>
              <a:t> </a:t>
            </a:r>
          </a:p>
        </p:txBody>
      </p:sp>
      <p:sp>
        <p:nvSpPr>
          <p:cNvPr id="5" name="Content Placeholder 4"/>
          <p:cNvSpPr>
            <a:spLocks noGrp="1"/>
          </p:cNvSpPr>
          <p:nvPr>
            <p:ph sz="quarter" idx="4"/>
          </p:nvPr>
        </p:nvSpPr>
        <p:spPr>
          <a:xfrm>
            <a:off x="4716016" y="2852936"/>
            <a:ext cx="4041775" cy="3763963"/>
          </a:xfrm>
        </p:spPr>
        <p:txBody>
          <a:bodyPr/>
          <a:lstStyle/>
          <a:p>
            <a:r>
              <a:rPr lang="en-CA" dirty="0" smtClean="0"/>
              <a:t>6.1.1</a:t>
            </a:r>
          </a:p>
          <a:p>
            <a:r>
              <a:rPr lang="en-CA" dirty="0" smtClean="0"/>
              <a:t>6.2.1.1</a:t>
            </a:r>
            <a:endParaRPr lang="en-CA" dirty="0"/>
          </a:p>
        </p:txBody>
      </p:sp>
      <p:sp>
        <p:nvSpPr>
          <p:cNvPr id="9" name="Date Placeholder 8"/>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97693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Sources of Funding/Support</a:t>
            </a:r>
            <a:endParaRPr lang="en-CA" dirty="0"/>
          </a:p>
        </p:txBody>
      </p:sp>
      <p:sp>
        <p:nvSpPr>
          <p:cNvPr id="7" name="Content Placeholder 6"/>
          <p:cNvSpPr>
            <a:spLocks noGrp="1"/>
          </p:cNvSpPr>
          <p:nvPr>
            <p:ph idx="1"/>
          </p:nvPr>
        </p:nvSpPr>
        <p:spPr>
          <a:xfrm>
            <a:off x="457200" y="1844824"/>
            <a:ext cx="8229600" cy="4464536"/>
          </a:xfrm>
        </p:spPr>
        <p:txBody>
          <a:bodyPr/>
          <a:lstStyle/>
          <a:p>
            <a:pPr marL="0" indent="0">
              <a:buNone/>
            </a:pPr>
            <a:r>
              <a:rPr lang="en-CA" dirty="0"/>
              <a:t>Canadian Institutes of Health Research (CIHR)</a:t>
            </a:r>
          </a:p>
          <a:p>
            <a:pPr marL="0" indent="0">
              <a:buNone/>
            </a:pPr>
            <a:r>
              <a:rPr lang="en-CA" dirty="0"/>
              <a:t>	</a:t>
            </a:r>
            <a:r>
              <a:rPr lang="en-CA" dirty="0">
                <a:hlinkClick r:id="rId2"/>
              </a:rPr>
              <a:t>http://www.cihr.ca/</a:t>
            </a:r>
            <a:r>
              <a:rPr lang="en-CA" dirty="0"/>
              <a:t> </a:t>
            </a:r>
            <a:endParaRPr lang="en-CA" dirty="0" smtClean="0"/>
          </a:p>
          <a:p>
            <a:pPr marL="0" indent="0">
              <a:buNone/>
            </a:pPr>
            <a:endParaRPr lang="en-CA" dirty="0"/>
          </a:p>
          <a:p>
            <a:pPr marL="0" indent="0">
              <a:buNone/>
            </a:pPr>
            <a:endParaRPr lang="en-CA" dirty="0"/>
          </a:p>
          <a:p>
            <a:pPr marL="0" indent="0">
              <a:buNone/>
            </a:pPr>
            <a:endParaRPr lang="en-CA" dirty="0" smtClean="0"/>
          </a:p>
          <a:p>
            <a:pPr marL="0" indent="0">
              <a:buNone/>
            </a:pPr>
            <a:r>
              <a:rPr lang="en-CA" dirty="0" smtClean="0"/>
              <a:t>Centre </a:t>
            </a:r>
            <a:r>
              <a:rPr lang="en-CA" dirty="0"/>
              <a:t>for Practice Changing Research, Ottawa Hospital Research Institute (OHRI)</a:t>
            </a:r>
          </a:p>
          <a:p>
            <a:pPr marL="0" indent="0">
              <a:buNone/>
            </a:pPr>
            <a:r>
              <a:rPr lang="en-CA" dirty="0"/>
              <a:t>	</a:t>
            </a:r>
            <a:r>
              <a:rPr lang="en-CA" dirty="0">
                <a:hlinkClick r:id="rId2"/>
              </a:rPr>
              <a:t>http://www.cihr.ca/</a:t>
            </a:r>
            <a:r>
              <a:rPr lang="en-CA" dirty="0"/>
              <a:t> </a:t>
            </a:r>
          </a:p>
          <a:p>
            <a:pPr marL="114300" indent="0">
              <a:buNone/>
            </a:pP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pic>
        <p:nvPicPr>
          <p:cNvPr id="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564904"/>
            <a:ext cx="2463800" cy="1524000"/>
          </a:xfrm>
          <a:prstGeom prst="rect">
            <a:avLst/>
          </a:prstGeom>
          <a:solidFill>
            <a:schemeClr val="tx1"/>
          </a:solidFill>
          <a:ln>
            <a:noFill/>
          </a:ln>
        </p:spPr>
      </p:pic>
    </p:spTree>
    <p:extLst>
      <p:ext uri="{BB962C8B-B14F-4D97-AF65-F5344CB8AC3E}">
        <p14:creationId xmlns:p14="http://schemas.microsoft.com/office/powerpoint/2010/main" val="2237067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Searches </a:t>
            </a:r>
            <a:r>
              <a:rPr lang="en-GB" sz="3600" dirty="0">
                <a:solidFill>
                  <a:schemeClr val="accent3"/>
                </a:solidFill>
              </a:rPr>
              <a:t>for “different” types of evidence</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26</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pPr>
              <a:buNone/>
            </a:pPr>
            <a:endParaRPr lang="en-CA" sz="1600" dirty="0" smtClean="0">
              <a:effectLst>
                <a:outerShdw blurRad="38100" dist="38100" dir="2700000" algn="tl">
                  <a:srgbClr val="000000">
                    <a:alpha val="43137"/>
                  </a:srgbClr>
                </a:outerShdw>
              </a:effectLst>
            </a:endParaRPr>
          </a:p>
          <a:p>
            <a:r>
              <a:rPr lang="en-CA" sz="1600" dirty="0"/>
              <a:t>If the review has specific eligibility </a:t>
            </a:r>
            <a:r>
              <a:rPr lang="en-CA" sz="1600" dirty="0" smtClean="0"/>
              <a:t>criteria around </a:t>
            </a:r>
            <a:r>
              <a:rPr lang="en-CA" sz="1600" dirty="0"/>
              <a:t>study design to address </a:t>
            </a:r>
            <a:r>
              <a:rPr lang="en-CA" sz="1600" dirty="0" smtClean="0"/>
              <a:t>adverse effects</a:t>
            </a:r>
            <a:r>
              <a:rPr lang="en-CA" sz="1600" dirty="0"/>
              <a:t>, economic issues or </a:t>
            </a:r>
            <a:r>
              <a:rPr lang="en-CA" sz="1600" dirty="0" smtClean="0"/>
              <a:t>qualitative research </a:t>
            </a:r>
            <a:r>
              <a:rPr lang="en-CA" sz="1600" dirty="0"/>
              <a:t>questions, undertake searches </a:t>
            </a:r>
            <a:r>
              <a:rPr lang="en-CA" sz="1600" dirty="0" smtClean="0"/>
              <a:t>to address </a:t>
            </a:r>
            <a:r>
              <a:rPr lang="en-CA" sz="1600" dirty="0"/>
              <a:t>them</a:t>
            </a:r>
            <a:endParaRPr lang="en-CA" sz="1600" dirty="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US" sz="1800" dirty="0"/>
              <a:t>13.3</a:t>
            </a:r>
          </a:p>
          <a:p>
            <a:pPr marL="0" indent="0">
              <a:buNone/>
            </a:pPr>
            <a:r>
              <a:rPr lang="en-US" sz="1800" dirty="0"/>
              <a:t>14.5</a:t>
            </a:r>
          </a:p>
          <a:p>
            <a:pPr marL="0" indent="0">
              <a:buNone/>
            </a:pPr>
            <a:r>
              <a:rPr lang="en-US" sz="1800" dirty="0"/>
              <a:t>15.3</a:t>
            </a:r>
          </a:p>
          <a:p>
            <a:pPr marL="0" indent="0">
              <a:buNone/>
            </a:pPr>
            <a:r>
              <a:rPr lang="en-US" sz="1800" dirty="0"/>
              <a:t>20.3.2.1</a:t>
            </a:r>
            <a:endParaRPr lang="en-CA" dirty="0"/>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541407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620688"/>
            <a:ext cx="8229600" cy="1512168"/>
          </a:xfrm>
        </p:spPr>
        <p:txBody>
          <a:bodyPr>
            <a:noAutofit/>
          </a:bodyPr>
          <a:lstStyle/>
          <a:p>
            <a:r>
              <a:rPr lang="en-CA" sz="3600" dirty="0">
                <a:solidFill>
                  <a:schemeClr val="accent3">
                    <a:tint val="90000"/>
                    <a:satMod val="120000"/>
                  </a:schemeClr>
                </a:solidFill>
                <a:effectLst>
                  <a:outerShdw blurRad="38100" dist="25400" dir="5400000" algn="tl" rotWithShape="0">
                    <a:srgbClr val="000000">
                      <a:alpha val="43000"/>
                    </a:srgbClr>
                  </a:outerShdw>
                </a:effectLst>
              </a:rPr>
              <a:t>Searching </a:t>
            </a:r>
            <a:r>
              <a:rPr lang="en-CA" sz="3600" dirty="0" smtClean="0">
                <a:solidFill>
                  <a:schemeClr val="accent3">
                    <a:tint val="90000"/>
                    <a:satMod val="120000"/>
                  </a:schemeClr>
                </a:solidFill>
                <a:effectLst>
                  <a:outerShdw blurRad="38100" dist="25400" dir="5400000" algn="tl" rotWithShape="0">
                    <a:srgbClr val="000000">
                      <a:alpha val="43000"/>
                    </a:srgbClr>
                  </a:outerShdw>
                </a:effectLst>
              </a:rPr>
              <a:t>Trial Registers</a:t>
            </a:r>
            <a:r>
              <a:rPr lang="en-CA" sz="3600" dirty="0">
                <a:solidFill>
                  <a:schemeClr val="accent3">
                    <a:tint val="90000"/>
                    <a:satMod val="120000"/>
                  </a:schemeClr>
                </a:solidFill>
                <a:effectLst>
                  <a:outerShdw blurRad="38100" dist="25400" dir="5400000" algn="tl" rotWithShape="0">
                    <a:srgbClr val="000000">
                      <a:alpha val="43000"/>
                    </a:srgbClr>
                  </a:outerShdw>
                </a:effectLst>
              </a:rPr>
              <a:t/>
            </a:r>
            <a:br>
              <a:rPr lang="en-CA" sz="3600" dirty="0">
                <a:solidFill>
                  <a:schemeClr val="accent3">
                    <a:tint val="90000"/>
                    <a:satMod val="120000"/>
                  </a:schemeClr>
                </a:solidFill>
                <a:effectLst>
                  <a:outerShdw blurRad="38100" dist="25400" dir="5400000" algn="tl" rotWithShape="0">
                    <a:srgbClr val="000000">
                      <a:alpha val="43000"/>
                    </a:srgbClr>
                  </a:outerShdw>
                </a:effectLst>
              </a:rPr>
            </a:br>
            <a:r>
              <a:rPr lang="en-CA" sz="3600" dirty="0">
                <a:solidFill>
                  <a:schemeClr val="tx1"/>
                </a:solidFill>
                <a:effectLst>
                  <a:outerShdw blurRad="38100" dist="25400" dir="5400000" algn="tl" rotWithShape="0">
                    <a:srgbClr val="000000">
                      <a:alpha val="43000"/>
                    </a:srgbClr>
                  </a:outerShdw>
                </a:effectLst>
              </a:rPr>
              <a:t>MECIR Standard </a:t>
            </a:r>
            <a:r>
              <a:rPr lang="en-CA" sz="3600" dirty="0" smtClean="0">
                <a:solidFill>
                  <a:schemeClr val="tx1"/>
                </a:solidFill>
                <a:effectLst>
                  <a:outerShdw blurRad="38100" dist="25400" dir="5400000" algn="tl" rotWithShape="0">
                    <a:srgbClr val="000000">
                      <a:alpha val="43000"/>
                    </a:srgbClr>
                  </a:outerShdw>
                </a:effectLst>
              </a:rPr>
              <a:t>27</a:t>
            </a:r>
            <a:br>
              <a:rPr lang="en-CA" sz="3600" dirty="0" smtClean="0">
                <a:solidFill>
                  <a:schemeClr val="tx1"/>
                </a:solidFill>
                <a:effectLst>
                  <a:outerShdw blurRad="38100" dist="25400" dir="5400000" algn="tl" rotWithShape="0">
                    <a:srgbClr val="000000">
                      <a:alpha val="43000"/>
                    </a:srgbClr>
                  </a:outerShdw>
                </a:effectLst>
              </a:rPr>
            </a:br>
            <a:r>
              <a:rPr lang="en-CA" sz="3600" dirty="0" smtClean="0">
                <a:solidFill>
                  <a:srgbClr val="C00000"/>
                </a:solidFill>
                <a:effectLst>
                  <a:outerShdw blurRad="38100" dist="25400" dir="5400000" algn="tl" rotWithShape="0">
                    <a:srgbClr val="000000">
                      <a:alpha val="43000"/>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539552" y="2060848"/>
            <a:ext cx="4040188" cy="750887"/>
          </a:xfrm>
        </p:spPr>
        <p:txBody>
          <a:bodyPr/>
          <a:lstStyle/>
          <a:p>
            <a:pPr marL="137160"/>
            <a:r>
              <a:rPr lang="en-CA" dirty="0">
                <a:effectLst>
                  <a:outerShdw blurRad="38100" dist="38100" dir="2700000" algn="tl">
                    <a:srgbClr val="000000">
                      <a:alpha val="43137"/>
                    </a:srgbClr>
                  </a:outerShdw>
                </a:effectLst>
              </a:rPr>
              <a:t>Description:</a:t>
            </a:r>
          </a:p>
        </p:txBody>
      </p:sp>
      <p:sp>
        <p:nvSpPr>
          <p:cNvPr id="4" name="Text Placeholder 3"/>
          <p:cNvSpPr>
            <a:spLocks noGrp="1"/>
          </p:cNvSpPr>
          <p:nvPr>
            <p:ph type="body" sz="half" idx="3"/>
          </p:nvPr>
        </p:nvSpPr>
        <p:spPr>
          <a:xfrm>
            <a:off x="4860032" y="2132856"/>
            <a:ext cx="4041775" cy="750887"/>
          </a:xfrm>
        </p:spPr>
        <p:txBody>
          <a:bodyPr/>
          <a:lstStyle/>
          <a:p>
            <a:r>
              <a:rPr lang="en-CA" dirty="0">
                <a:effectLst>
                  <a:outerShdw blurRad="38100" dist="38100" dir="2700000" algn="tl">
                    <a:srgbClr val="000000">
                      <a:alpha val="43137"/>
                    </a:srgbClr>
                  </a:outerShdw>
                </a:effectLst>
              </a:rPr>
              <a:t>Cochrane Handbook: </a:t>
            </a:r>
          </a:p>
        </p:txBody>
      </p:sp>
      <p:sp>
        <p:nvSpPr>
          <p:cNvPr id="7" name="Content Placeholder 6"/>
          <p:cNvSpPr>
            <a:spLocks noGrp="1"/>
          </p:cNvSpPr>
          <p:nvPr>
            <p:ph sz="quarter" idx="2"/>
          </p:nvPr>
        </p:nvSpPr>
        <p:spPr>
          <a:xfrm>
            <a:off x="539552" y="2636912"/>
            <a:ext cx="4040188" cy="3763963"/>
          </a:xfrm>
        </p:spPr>
        <p:txBody>
          <a:bodyPr>
            <a:noAutofit/>
          </a:bodyPr>
          <a:lstStyle/>
          <a:p>
            <a:pPr>
              <a:buNone/>
            </a:pPr>
            <a:endParaRPr lang="en-CA" sz="1600" dirty="0" smtClean="0">
              <a:effectLst>
                <a:outerShdw blurRad="38100" dist="38100" dir="2700000" algn="tl">
                  <a:srgbClr val="000000">
                    <a:alpha val="43137"/>
                  </a:srgbClr>
                </a:outerShdw>
              </a:effectLst>
            </a:endParaRPr>
          </a:p>
          <a:p>
            <a:r>
              <a:rPr lang="en-CA" sz="1600" dirty="0"/>
              <a:t>Search trials registers and repositories </a:t>
            </a:r>
            <a:r>
              <a:rPr lang="en-CA" sz="1600" dirty="0" smtClean="0"/>
              <a:t>of results</a:t>
            </a:r>
            <a:r>
              <a:rPr lang="en-CA" sz="1600" dirty="0"/>
              <a:t>, where relevant to the topic </a:t>
            </a:r>
            <a:r>
              <a:rPr lang="en-CA" sz="1600" dirty="0" smtClean="0"/>
              <a:t>through ClinicalTrials.gov</a:t>
            </a:r>
            <a:r>
              <a:rPr lang="en-CA" sz="1600" dirty="0"/>
              <a:t>, the WHO </a:t>
            </a:r>
            <a:r>
              <a:rPr lang="en-CA" sz="1600" dirty="0" smtClean="0"/>
              <a:t>International Clinical </a:t>
            </a:r>
            <a:r>
              <a:rPr lang="en-CA" sz="1600" dirty="0"/>
              <a:t>Trials Registry Platform (ICTRP</a:t>
            </a:r>
            <a:r>
              <a:rPr lang="en-CA" sz="1600" dirty="0" smtClean="0"/>
              <a:t>) portal </a:t>
            </a:r>
            <a:r>
              <a:rPr lang="en-CA" sz="1600" dirty="0"/>
              <a:t>and other sources as appropriate.</a:t>
            </a:r>
            <a:endParaRPr lang="en-CA" sz="1600" dirty="0" smtClean="0"/>
          </a:p>
        </p:txBody>
      </p:sp>
      <p:sp>
        <p:nvSpPr>
          <p:cNvPr id="5" name="Content Placeholder 4"/>
          <p:cNvSpPr>
            <a:spLocks noGrp="1"/>
          </p:cNvSpPr>
          <p:nvPr>
            <p:ph sz="quarter" idx="4"/>
          </p:nvPr>
        </p:nvSpPr>
        <p:spPr>
          <a:xfrm>
            <a:off x="4716016" y="2852936"/>
            <a:ext cx="4041775" cy="3763963"/>
          </a:xfrm>
        </p:spPr>
        <p:txBody>
          <a:bodyPr/>
          <a:lstStyle/>
          <a:p>
            <a:r>
              <a:rPr lang="en-CA" dirty="0"/>
              <a:t>6.2.3.1</a:t>
            </a:r>
          </a:p>
          <a:p>
            <a:r>
              <a:rPr lang="en-CA" dirty="0"/>
              <a:t>6.2.3.2</a:t>
            </a:r>
          </a:p>
          <a:p>
            <a:r>
              <a:rPr lang="en-CA" dirty="0"/>
              <a:t>6.2.3.3</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226140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Search for Grey Literature</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28</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92D050"/>
                </a:solidFill>
                <a:effectLst>
                  <a:outerShdw blurRad="38100" dist="38100" dir="2700000" algn="tl">
                    <a:srgbClr val="000000">
                      <a:alpha val="43137"/>
                    </a:srgbClr>
                  </a:outerShdw>
                </a:effectLst>
              </a:rPr>
              <a:t>Desirable</a:t>
            </a:r>
            <a:endParaRPr lang="en-CA" sz="3600" dirty="0">
              <a:solidFill>
                <a:srgbClr val="92D05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pPr>
              <a:buNone/>
            </a:pPr>
            <a:endParaRPr lang="en-CA" sz="1600" dirty="0" smtClean="0">
              <a:effectLst>
                <a:outerShdw blurRad="38100" dist="38100" dir="2700000" algn="tl">
                  <a:srgbClr val="000000">
                    <a:alpha val="43137"/>
                  </a:srgbClr>
                </a:outerShdw>
              </a:effectLst>
            </a:endParaRPr>
          </a:p>
          <a:p>
            <a:r>
              <a:rPr lang="en-CA" sz="1600" dirty="0"/>
              <a:t>Search relevant grey literature sources </a:t>
            </a:r>
            <a:r>
              <a:rPr lang="en-CA" sz="1600" dirty="0" smtClean="0"/>
              <a:t>such as reports, dissertations/theses databases and </a:t>
            </a:r>
            <a:r>
              <a:rPr lang="en-CA" sz="1600" dirty="0"/>
              <a:t>databases of conference abstracts</a:t>
            </a:r>
            <a:endParaRPr lang="en-CA" sz="1600" dirty="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a:t>6.2.1.7</a:t>
            </a:r>
          </a:p>
          <a:p>
            <a:pPr marL="0" indent="0">
              <a:buNone/>
            </a:pPr>
            <a:r>
              <a:rPr lang="en-CA" dirty="0"/>
              <a:t>6.2.1.8</a:t>
            </a:r>
          </a:p>
          <a:p>
            <a:pPr marL="0" indent="0">
              <a:buNone/>
            </a:pPr>
            <a:r>
              <a:rPr lang="en-CA" dirty="0"/>
              <a:t>6.2.2</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40430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Searching </a:t>
            </a:r>
            <a:r>
              <a:rPr lang="en-GB" sz="3600" dirty="0">
                <a:solidFill>
                  <a:schemeClr val="accent3"/>
                </a:solidFill>
              </a:rPr>
              <a:t>within</a:t>
            </a:r>
            <a:br>
              <a:rPr lang="en-GB" sz="3600" dirty="0">
                <a:solidFill>
                  <a:schemeClr val="accent3"/>
                </a:solidFill>
              </a:rPr>
            </a:br>
            <a:r>
              <a:rPr lang="en-GB" sz="3600" dirty="0" smtClean="0">
                <a:solidFill>
                  <a:schemeClr val="accent3"/>
                </a:solidFill>
              </a:rPr>
              <a:t>other </a:t>
            </a:r>
            <a:r>
              <a:rPr lang="en-GB" sz="3600" dirty="0">
                <a:solidFill>
                  <a:schemeClr val="accent3"/>
                </a:solidFill>
              </a:rPr>
              <a:t>reviews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29</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92D050"/>
                </a:solidFill>
                <a:effectLst>
                  <a:outerShdw blurRad="38100" dist="38100" dir="2700000" algn="tl">
                    <a:srgbClr val="000000">
                      <a:alpha val="43137"/>
                    </a:srgbClr>
                  </a:outerShdw>
                </a:effectLst>
              </a:rPr>
              <a:t>Desirable</a:t>
            </a:r>
            <a:endParaRPr lang="en-CA" sz="3600" dirty="0">
              <a:solidFill>
                <a:srgbClr val="92D05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pPr>
              <a:buNone/>
            </a:pPr>
            <a:r>
              <a:rPr lang="en-CA" sz="1600" dirty="0">
                <a:effectLst>
                  <a:outerShdw blurRad="38100" dist="38100" dir="2700000" algn="tl">
                    <a:srgbClr val="000000">
                      <a:alpha val="43137"/>
                    </a:srgbClr>
                  </a:outerShdw>
                </a:effectLst>
              </a:rPr>
              <a:t>Search within previous reviews on </a:t>
            </a:r>
            <a:r>
              <a:rPr lang="en-CA" sz="1600" dirty="0" smtClean="0">
                <a:effectLst>
                  <a:outerShdw blurRad="38100" dist="38100" dir="2700000" algn="tl">
                    <a:srgbClr val="000000">
                      <a:alpha val="43137"/>
                    </a:srgbClr>
                  </a:outerShdw>
                </a:effectLst>
              </a:rPr>
              <a:t>the same topic</a:t>
            </a:r>
            <a:r>
              <a:rPr lang="en-CA" sz="1600" dirty="0">
                <a:effectLst>
                  <a:outerShdw blurRad="38100" dist="38100" dir="2700000" algn="tl">
                    <a:srgbClr val="000000">
                      <a:alpha val="43137"/>
                    </a:srgbClr>
                  </a:outerShdw>
                </a:effectLst>
              </a:rPr>
              <a:t>.</a:t>
            </a:r>
            <a:endParaRPr lang="en-CA" sz="1600" dirty="0" smtClean="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a:t>6.2.2.5</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814375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3528" y="260648"/>
            <a:ext cx="8229600" cy="1143000"/>
          </a:xfrm>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Searching </a:t>
            </a:r>
            <a:r>
              <a:rPr lang="en-GB" sz="3600" dirty="0">
                <a:solidFill>
                  <a:schemeClr val="accent3"/>
                </a:solidFill>
              </a:rPr>
              <a:t>R</a:t>
            </a:r>
            <a:r>
              <a:rPr lang="en-GB" sz="3600" dirty="0" smtClean="0">
                <a:solidFill>
                  <a:schemeClr val="accent3"/>
                </a:solidFill>
              </a:rPr>
              <a:t>eference Lists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30</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smtClean="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r>
              <a:rPr lang="en-CA" sz="1600" dirty="0"/>
              <a:t>Check reference lists in included studies </a:t>
            </a:r>
            <a:r>
              <a:rPr lang="en-CA" sz="1600" dirty="0" smtClean="0"/>
              <a:t>and any </a:t>
            </a:r>
            <a:r>
              <a:rPr lang="en-CA" sz="1600" dirty="0"/>
              <a:t>relevant systematic reviews identified.</a:t>
            </a:r>
            <a:endParaRPr lang="en-CA" sz="1600" dirty="0" smtClean="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a:t>6.2.2.5</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821089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3528" y="260648"/>
            <a:ext cx="8229600" cy="1143000"/>
          </a:xfrm>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Contact Relevant Individuals/Organisations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31</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smtClean="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pPr marL="137160" indent="0">
              <a:buNone/>
            </a:pPr>
            <a:r>
              <a:rPr lang="en-CA" sz="1600" dirty="0"/>
              <a:t>Contact relevant individuals and</a:t>
            </a:r>
          </a:p>
          <a:p>
            <a:pPr marL="137160" indent="0">
              <a:buNone/>
            </a:pPr>
            <a:r>
              <a:rPr lang="en-CA" sz="1600" dirty="0"/>
              <a:t>organisations for information about</a:t>
            </a:r>
          </a:p>
          <a:p>
            <a:pPr marL="137160" indent="0">
              <a:buNone/>
            </a:pPr>
            <a:r>
              <a:rPr lang="en-CA" sz="1600" dirty="0"/>
              <a:t>unpublished </a:t>
            </a:r>
            <a:r>
              <a:rPr lang="en-CA" sz="1600" dirty="0" smtClean="0"/>
              <a:t>r </a:t>
            </a:r>
            <a:r>
              <a:rPr lang="en-CA" sz="1600" dirty="0"/>
              <a:t>ongoing studies</a:t>
            </a:r>
            <a:r>
              <a:rPr lang="en-CA" sz="1600" dirty="0" smtClean="0"/>
              <a:t>.</a:t>
            </a:r>
            <a:endParaRPr lang="en-CA" sz="1600" dirty="0" smtClean="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a:t>6.2.3</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284839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512" y="260648"/>
            <a:ext cx="8229600" cy="1143000"/>
          </a:xfrm>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Construct Strategies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32, 33</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smtClean="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pPr marL="137160" indent="0">
              <a:buNone/>
            </a:pPr>
            <a:r>
              <a:rPr lang="en-CA" sz="1600" dirty="0" smtClean="0"/>
              <a:t>Use </a:t>
            </a:r>
            <a:r>
              <a:rPr lang="en-CA" sz="1600" dirty="0" err="1" smtClean="0"/>
              <a:t>MeSH</a:t>
            </a:r>
            <a:r>
              <a:rPr lang="en-CA" sz="1600" dirty="0" smtClean="0"/>
              <a:t> and other controlled vocabulary as appropriate. </a:t>
            </a:r>
          </a:p>
          <a:p>
            <a:pPr marL="137160" indent="0">
              <a:buNone/>
            </a:pPr>
            <a:r>
              <a:rPr lang="en-CA" sz="1600" dirty="0" smtClean="0">
                <a:effectLst>
                  <a:outerShdw blurRad="38100" dist="38100" dir="2700000" algn="tl">
                    <a:srgbClr val="000000">
                      <a:alpha val="43137"/>
                    </a:srgbClr>
                  </a:outerShdw>
                </a:effectLst>
              </a:rPr>
              <a:t>Use PICO to help devise a strategy, but typically do not search on outcomes [MF]</a:t>
            </a: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a:t>6.4.2</a:t>
            </a:r>
          </a:p>
          <a:p>
            <a:pPr marL="0" indent="0">
              <a:buNone/>
            </a:pPr>
            <a:r>
              <a:rPr lang="en-CA" dirty="0" smtClean="0"/>
              <a:t>6.4.4</a:t>
            </a:r>
            <a:endParaRPr lang="en-CA" dirty="0"/>
          </a:p>
          <a:p>
            <a:pPr marL="0" indent="0">
              <a:buNone/>
            </a:pPr>
            <a:r>
              <a:rPr lang="en-CA" dirty="0" smtClean="0"/>
              <a:t>6.4.5</a:t>
            </a:r>
          </a:p>
          <a:p>
            <a:pPr marL="0" indent="0">
              <a:buNone/>
            </a:pPr>
            <a:r>
              <a:rPr lang="en-CA" dirty="0" smtClean="0"/>
              <a:t>6.4.6</a:t>
            </a:r>
            <a:endParaRPr lang="en-CA" dirty="0"/>
          </a:p>
          <a:p>
            <a:pPr marL="0" indent="0">
              <a:buNone/>
            </a:pPr>
            <a:r>
              <a:rPr lang="en-CA" dirty="0" smtClean="0"/>
              <a:t>6.4.7</a:t>
            </a:r>
            <a:endParaRPr lang="en-CA" dirty="0"/>
          </a:p>
          <a:p>
            <a:pPr marL="0" indent="0">
              <a:buNone/>
            </a:pPr>
            <a:r>
              <a:rPr lang="en-CA" dirty="0" smtClean="0"/>
              <a:t>6.4.8</a:t>
            </a:r>
            <a:endParaRPr lang="en-CA" dirty="0"/>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798637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512" y="260648"/>
            <a:ext cx="8229600" cy="1143000"/>
          </a:xfrm>
        </p:spPr>
        <p:txBody>
          <a:bodyPr>
            <a:noAutofit/>
          </a:bodyPr>
          <a:lstStyle/>
          <a:p>
            <a:r>
              <a:rPr lang="en-GB" sz="3600" dirty="0" smtClean="0"/>
              <a:t/>
            </a:r>
            <a:br>
              <a:rPr lang="en-GB" sz="3600" dirty="0" smtClean="0"/>
            </a:br>
            <a:r>
              <a:rPr lang="en-GB" sz="3600" dirty="0"/>
              <a:t/>
            </a:r>
            <a:br>
              <a:rPr lang="en-GB" sz="3600" dirty="0"/>
            </a:br>
            <a:r>
              <a:rPr lang="en-GB" sz="3600" dirty="0" smtClean="0">
                <a:solidFill>
                  <a:schemeClr val="accent3"/>
                </a:solidFill>
              </a:rPr>
              <a:t>Use Filters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34</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92D050"/>
                </a:solidFill>
                <a:effectLst>
                  <a:outerShdw blurRad="38100" dist="38100" dir="2700000" algn="tl">
                    <a:srgbClr val="000000">
                      <a:alpha val="43137"/>
                    </a:srgbClr>
                  </a:outerShdw>
                </a:effectLst>
              </a:rPr>
              <a:t>Desirable</a:t>
            </a:r>
            <a:endParaRPr lang="en-CA" sz="3600" dirty="0">
              <a:solidFill>
                <a:srgbClr val="92D05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smtClean="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r>
              <a:rPr lang="en-CA" sz="1600" dirty="0"/>
              <a:t>Use specially designed and tested </a:t>
            </a:r>
            <a:r>
              <a:rPr lang="en-CA" sz="1600" dirty="0" smtClean="0"/>
              <a:t>search filters </a:t>
            </a:r>
            <a:r>
              <a:rPr lang="en-CA" sz="1600" dirty="0"/>
              <a:t>where appropriate including </a:t>
            </a:r>
            <a:r>
              <a:rPr lang="en-CA" sz="1600" dirty="0" smtClean="0"/>
              <a:t>the Cochrane </a:t>
            </a:r>
            <a:r>
              <a:rPr lang="en-CA" sz="1600" dirty="0"/>
              <a:t>Highly Sensitive </a:t>
            </a:r>
            <a:r>
              <a:rPr lang="en-CA" sz="1600" dirty="0" smtClean="0"/>
              <a:t>Search Strategies </a:t>
            </a:r>
            <a:r>
              <a:rPr lang="en-CA" sz="1600" dirty="0"/>
              <a:t>for identifying randomized trials </a:t>
            </a:r>
            <a:r>
              <a:rPr lang="en-CA" sz="1600" dirty="0" smtClean="0"/>
              <a:t>in MEDLINE. </a:t>
            </a:r>
          </a:p>
          <a:p>
            <a:r>
              <a:rPr lang="en-CA" sz="1600" dirty="0" smtClean="0"/>
              <a:t>DO NOT </a:t>
            </a:r>
            <a:r>
              <a:rPr lang="en-CA" sz="1600" dirty="0"/>
              <a:t>use filters in </a:t>
            </a:r>
            <a:r>
              <a:rPr lang="en-CA" sz="1600" dirty="0" smtClean="0"/>
              <a:t>pre-filtered databases </a:t>
            </a:r>
            <a:r>
              <a:rPr lang="en-CA" sz="1600" dirty="0"/>
              <a:t>e.g. do not use </a:t>
            </a:r>
            <a:r>
              <a:rPr lang="en-CA" sz="1600" dirty="0" smtClean="0"/>
              <a:t>a randomized </a:t>
            </a:r>
            <a:r>
              <a:rPr lang="en-CA" sz="1600" dirty="0"/>
              <a:t>trial filter in CENTRAL or </a:t>
            </a:r>
            <a:r>
              <a:rPr lang="en-CA" sz="1600" dirty="0" smtClean="0"/>
              <a:t>a systematic </a:t>
            </a:r>
            <a:r>
              <a:rPr lang="en-CA" sz="1600" dirty="0"/>
              <a:t>review filter in DARE</a:t>
            </a:r>
            <a:endParaRPr lang="en-CA" sz="1600" dirty="0" smtClean="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normAutofit fontScale="92500" lnSpcReduction="10000"/>
          </a:bodyPr>
          <a:lstStyle/>
          <a:p>
            <a:pPr marL="0" indent="0">
              <a:buNone/>
            </a:pPr>
            <a:r>
              <a:rPr lang="en-CA" dirty="0"/>
              <a:t>6.4.11</a:t>
            </a:r>
          </a:p>
          <a:p>
            <a:pPr marL="0" indent="0">
              <a:buNone/>
            </a:pPr>
            <a:r>
              <a:rPr lang="en-CA" dirty="0"/>
              <a:t>6.4.2</a:t>
            </a:r>
          </a:p>
          <a:p>
            <a:pPr marL="0" indent="0">
              <a:buNone/>
            </a:pPr>
            <a:r>
              <a:rPr lang="en-CA" dirty="0"/>
              <a:t>13.3.1.2</a:t>
            </a:r>
          </a:p>
          <a:p>
            <a:pPr marL="0" indent="0">
              <a:buNone/>
            </a:pPr>
            <a:r>
              <a:rPr lang="en-CA" dirty="0"/>
              <a:t>14.5.2</a:t>
            </a:r>
          </a:p>
          <a:p>
            <a:pPr marL="0" indent="0">
              <a:buNone/>
            </a:pPr>
            <a:r>
              <a:rPr lang="en-CA" dirty="0"/>
              <a:t>15.3.1</a:t>
            </a:r>
          </a:p>
          <a:p>
            <a:pPr marL="0" indent="0">
              <a:buNone/>
            </a:pPr>
            <a:r>
              <a:rPr lang="en-CA" dirty="0"/>
              <a:t>17.5</a:t>
            </a:r>
          </a:p>
          <a:p>
            <a:pPr marL="0" indent="0">
              <a:buNone/>
            </a:pPr>
            <a:r>
              <a:rPr lang="en-CA" dirty="0"/>
              <a:t>20.3.2.1</a:t>
            </a:r>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124732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512" y="260648"/>
            <a:ext cx="8229600" cy="1143000"/>
          </a:xfrm>
        </p:spPr>
        <p:txBody>
          <a:bodyPr>
            <a:noAutofit/>
          </a:bodyPr>
          <a:lstStyle/>
          <a:p>
            <a:r>
              <a:rPr lang="en-GB" sz="3600" dirty="0" smtClean="0"/>
              <a:t/>
            </a:r>
            <a:br>
              <a:rPr lang="en-GB" sz="3600" dirty="0" smtClean="0"/>
            </a:br>
            <a:r>
              <a:rPr lang="en-GB" sz="3600" dirty="0"/>
              <a:t/>
            </a:r>
            <a:br>
              <a:rPr lang="en-GB" sz="3600" dirty="0"/>
            </a:br>
            <a:r>
              <a:rPr lang="en-CA" sz="3600" b="0" dirty="0" smtClean="0">
                <a:solidFill>
                  <a:schemeClr val="accent3"/>
                </a:solidFill>
              </a:rPr>
              <a:t>Restricting database searches</a:t>
            </a:r>
            <a:r>
              <a:rPr lang="en-CA" sz="3600" dirty="0" smtClean="0">
                <a:solidFill>
                  <a:schemeClr val="accent3">
                    <a:tint val="90000"/>
                    <a:satMod val="120000"/>
                  </a:schemeClr>
                </a:solidFill>
              </a:rPr>
              <a:t/>
            </a:r>
            <a:br>
              <a:rPr lang="en-CA" sz="3600" dirty="0" smtClean="0">
                <a:solidFill>
                  <a:schemeClr val="accent3">
                    <a:tint val="90000"/>
                    <a:satMod val="120000"/>
                  </a:schemeClr>
                </a:solidFill>
              </a:rPr>
            </a:br>
            <a:r>
              <a:rPr lang="en-CA" sz="3600" dirty="0">
                <a:solidFill>
                  <a:schemeClr val="tx1"/>
                </a:solidFill>
                <a:effectLst>
                  <a:outerShdw blurRad="38100" dist="38100" dir="2700000" algn="tl">
                    <a:srgbClr val="000000">
                      <a:alpha val="43137"/>
                    </a:srgbClr>
                  </a:outerShdw>
                </a:effectLst>
              </a:rPr>
              <a:t>MECIR Standard </a:t>
            </a:r>
            <a:r>
              <a:rPr lang="en-CA" sz="3600" dirty="0" smtClean="0">
                <a:solidFill>
                  <a:schemeClr val="tx1"/>
                </a:solidFill>
                <a:effectLst>
                  <a:outerShdw blurRad="38100" dist="38100" dir="2700000" algn="tl">
                    <a:srgbClr val="000000">
                      <a:alpha val="43137"/>
                    </a:srgbClr>
                  </a:outerShdw>
                </a:effectLst>
              </a:rPr>
              <a:t>35</a:t>
            </a:r>
            <a:br>
              <a:rPr lang="en-CA" sz="3600" dirty="0" smtClean="0">
                <a:solidFill>
                  <a:schemeClr val="tx1"/>
                </a:solidFill>
                <a:effectLst>
                  <a:outerShdw blurRad="38100" dist="38100" dir="2700000" algn="tl">
                    <a:srgbClr val="000000">
                      <a:alpha val="43137"/>
                    </a:srgbClr>
                  </a:outerShdw>
                </a:effectLst>
              </a:rPr>
            </a:br>
            <a:r>
              <a:rPr lang="en-CA" sz="3600" dirty="0" smtClean="0">
                <a:solidFill>
                  <a:srgbClr val="C00000"/>
                </a:solidFill>
                <a:effectLst>
                  <a:outerShdw blurRad="38100" dist="38100" dir="2700000" algn="tl">
                    <a:srgbClr val="000000">
                      <a:alpha val="43137"/>
                    </a:srgbClr>
                  </a:outerShdw>
                </a:effectLst>
              </a:rPr>
              <a:t>Mandatory</a:t>
            </a:r>
            <a:endParaRPr lang="en-CA" sz="36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11560" y="2636912"/>
            <a:ext cx="4040188" cy="750887"/>
          </a:xfrm>
        </p:spPr>
        <p:txBody>
          <a:bodyPr/>
          <a:lstStyle/>
          <a:p>
            <a:r>
              <a:rPr lang="en-CA" dirty="0">
                <a:effectLst>
                  <a:outerShdw blurRad="38100" dist="38100" dir="2700000" algn="tl">
                    <a:srgbClr val="000000">
                      <a:alpha val="43137"/>
                    </a:srgbClr>
                  </a:outerShdw>
                </a:effectLst>
              </a:rPr>
              <a:t>Description:</a:t>
            </a:r>
          </a:p>
          <a:p>
            <a:endParaRPr lang="en-CA" dirty="0"/>
          </a:p>
        </p:txBody>
      </p:sp>
      <p:sp>
        <p:nvSpPr>
          <p:cNvPr id="4" name="Text Placeholder 3"/>
          <p:cNvSpPr>
            <a:spLocks noGrp="1"/>
          </p:cNvSpPr>
          <p:nvPr>
            <p:ph type="body" sz="half" idx="3"/>
          </p:nvPr>
        </p:nvSpPr>
        <p:spPr>
          <a:xfrm>
            <a:off x="4932040" y="2636912"/>
            <a:ext cx="4041775" cy="750887"/>
          </a:xfrm>
        </p:spPr>
        <p:txBody>
          <a:bodyPr/>
          <a:lstStyle/>
          <a:p>
            <a:r>
              <a:rPr lang="en-CA" dirty="0" smtClean="0">
                <a:effectLst>
                  <a:outerShdw blurRad="38100" dist="38100" dir="2700000" algn="tl">
                    <a:srgbClr val="000000">
                      <a:alpha val="43137"/>
                    </a:srgbClr>
                  </a:outerShdw>
                </a:effectLst>
              </a:rPr>
              <a:t>Cochrane Handbook: </a:t>
            </a:r>
          </a:p>
          <a:p>
            <a:endParaRPr lang="en-CA" dirty="0"/>
          </a:p>
        </p:txBody>
      </p:sp>
      <p:sp>
        <p:nvSpPr>
          <p:cNvPr id="7" name="Content Placeholder 6"/>
          <p:cNvSpPr>
            <a:spLocks noGrp="1"/>
          </p:cNvSpPr>
          <p:nvPr>
            <p:ph sz="quarter" idx="2"/>
          </p:nvPr>
        </p:nvSpPr>
        <p:spPr>
          <a:xfrm>
            <a:off x="539552" y="3140968"/>
            <a:ext cx="4040188" cy="3083024"/>
          </a:xfrm>
        </p:spPr>
        <p:txBody>
          <a:bodyPr>
            <a:noAutofit/>
          </a:bodyPr>
          <a:lstStyle/>
          <a:p>
            <a:r>
              <a:rPr lang="en-CA" sz="1600" dirty="0"/>
              <a:t>Justify the use of any restrictions in </a:t>
            </a:r>
            <a:r>
              <a:rPr lang="en-CA" sz="1600" dirty="0" smtClean="0"/>
              <a:t>the search </a:t>
            </a:r>
            <a:r>
              <a:rPr lang="en-CA" sz="1600" dirty="0"/>
              <a:t>strategy on publication </a:t>
            </a:r>
            <a:r>
              <a:rPr lang="en-CA" sz="1600" dirty="0" smtClean="0"/>
              <a:t>date, publication </a:t>
            </a:r>
            <a:r>
              <a:rPr lang="en-CA" sz="1600" dirty="0"/>
              <a:t>format or language.</a:t>
            </a:r>
            <a:endParaRPr lang="en-CA" sz="1600" dirty="0" smtClean="0">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076056" y="3356992"/>
            <a:ext cx="3682752" cy="2794992"/>
          </a:xfrm>
        </p:spPr>
        <p:txBody>
          <a:bodyPr/>
          <a:lstStyle/>
          <a:p>
            <a:pPr marL="0" indent="0">
              <a:buNone/>
            </a:pPr>
            <a:r>
              <a:rPr lang="en-CA" dirty="0" smtClean="0"/>
              <a:t>6.4.9</a:t>
            </a:r>
            <a:endParaRPr lang="en-CA" dirty="0"/>
          </a:p>
        </p:txBody>
      </p:sp>
      <p:sp>
        <p:nvSpPr>
          <p:cNvPr id="2" name="Date Placeholder 1"/>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074936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Documenting Searches</a:t>
            </a:r>
            <a:endParaRPr lang="en-CA" dirty="0"/>
          </a:p>
        </p:txBody>
      </p:sp>
      <p:sp>
        <p:nvSpPr>
          <p:cNvPr id="9" name="Text Placeholder 8"/>
          <p:cNvSpPr>
            <a:spLocks noGrp="1"/>
          </p:cNvSpPr>
          <p:nvPr>
            <p:ph type="body" idx="1"/>
          </p:nvPr>
        </p:nvSpPr>
        <p:spPr>
          <a:xfrm>
            <a:off x="1600200" y="2507786"/>
            <a:ext cx="7086600" cy="3009446"/>
          </a:xfrm>
        </p:spPr>
        <p:txBody>
          <a:bodyPr>
            <a:normAutofit/>
          </a:bodyPr>
          <a:lstStyle/>
          <a:p>
            <a:endParaRPr lang="en-CA" sz="2400" dirty="0" smtClean="0"/>
          </a:p>
          <a:p>
            <a:r>
              <a:rPr lang="en-CA" sz="2400" dirty="0" smtClean="0"/>
              <a:t>Listing databases</a:t>
            </a:r>
          </a:p>
          <a:p>
            <a:endParaRPr lang="en-CA" sz="2400" dirty="0" smtClean="0"/>
          </a:p>
          <a:p>
            <a:r>
              <a:rPr lang="en-CA" sz="2400" dirty="0" smtClean="0"/>
              <a:t>Saving searches “ as run” in </a:t>
            </a:r>
            <a:r>
              <a:rPr lang="en-CA" sz="2400" dirty="0"/>
              <a:t>d</a:t>
            </a:r>
            <a:r>
              <a:rPr lang="en-CA" sz="2400" dirty="0" smtClean="0"/>
              <a:t>atabases</a:t>
            </a:r>
          </a:p>
          <a:p>
            <a:r>
              <a:rPr lang="en-CA" sz="2400" dirty="0" smtClean="0"/>
              <a:t/>
            </a:r>
            <a:br>
              <a:rPr lang="en-CA" sz="2400" dirty="0" smtClean="0"/>
            </a:br>
            <a:r>
              <a:rPr lang="en-CA" sz="2400" dirty="0" smtClean="0"/>
              <a:t>Tracking the number of gross and net results</a:t>
            </a:r>
            <a:endParaRPr lang="en-CA" sz="2400" dirty="0"/>
          </a:p>
        </p:txBody>
      </p:sp>
      <p:sp>
        <p:nvSpPr>
          <p:cNvPr id="7" name="Date Placeholder 6"/>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786433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7620000" cy="1143000"/>
          </a:xfrm>
        </p:spPr>
        <p:txBody>
          <a:bodyPr/>
          <a:lstStyle/>
          <a:p>
            <a:r>
              <a:rPr lang="en-CA" dirty="0" smtClean="0">
                <a:solidFill>
                  <a:schemeClr val="accent3"/>
                </a:solidFill>
              </a:rPr>
              <a:t>Agenda</a:t>
            </a:r>
            <a:endParaRPr lang="en-CA" dirty="0">
              <a:solidFill>
                <a:schemeClr val="accent3"/>
              </a:solidFill>
            </a:endParaRPr>
          </a:p>
        </p:txBody>
      </p:sp>
      <p:sp>
        <p:nvSpPr>
          <p:cNvPr id="3" name="Content Placeholder 2"/>
          <p:cNvSpPr>
            <a:spLocks noGrp="1"/>
          </p:cNvSpPr>
          <p:nvPr>
            <p:ph idx="1"/>
          </p:nvPr>
        </p:nvSpPr>
        <p:spPr/>
        <p:txBody>
          <a:bodyPr/>
          <a:lstStyle/>
          <a:p>
            <a:r>
              <a:rPr lang="en-CA" dirty="0" smtClean="0"/>
              <a:t>Requisite search documentation for Cochrane SRs</a:t>
            </a:r>
          </a:p>
          <a:p>
            <a:r>
              <a:rPr lang="en-CA" dirty="0"/>
              <a:t>R</a:t>
            </a:r>
            <a:r>
              <a:rPr lang="en-CA" dirty="0" smtClean="0"/>
              <a:t>eview of PRISMA </a:t>
            </a:r>
            <a:endParaRPr lang="en-CA" dirty="0"/>
          </a:p>
          <a:p>
            <a:r>
              <a:rPr lang="en-CA" dirty="0" smtClean="0"/>
              <a:t>MECIR Background/Purpose</a:t>
            </a:r>
          </a:p>
          <a:p>
            <a:r>
              <a:rPr lang="en-CA" dirty="0" smtClean="0"/>
              <a:t>Overview--MECIR Standards re Searching</a:t>
            </a:r>
          </a:p>
          <a:p>
            <a:r>
              <a:rPr lang="en-CA" dirty="0" smtClean="0"/>
              <a:t>Strategies to ensure compliance</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470806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CA" dirty="0" smtClean="0"/>
              <a:t>Listing Databases…Accurately</a:t>
            </a:r>
            <a:endParaRPr lang="en-CA" dirty="0"/>
          </a:p>
        </p:txBody>
      </p:sp>
      <p:sp>
        <p:nvSpPr>
          <p:cNvPr id="6" name="Content Placeholder 5"/>
          <p:cNvSpPr>
            <a:spLocks noGrp="1"/>
          </p:cNvSpPr>
          <p:nvPr>
            <p:ph idx="1"/>
          </p:nvPr>
        </p:nvSpPr>
        <p:spPr/>
        <p:txBody>
          <a:bodyPr/>
          <a:lstStyle/>
          <a:p>
            <a:pPr marL="137160" indent="0">
              <a:buNone/>
            </a:pPr>
            <a:endParaRPr lang="en-CA" dirty="0" smtClean="0"/>
          </a:p>
          <a:p>
            <a:r>
              <a:rPr lang="en-CA" dirty="0" smtClean="0"/>
              <a:t>Database</a:t>
            </a:r>
          </a:p>
          <a:p>
            <a:endParaRPr lang="en-CA" dirty="0"/>
          </a:p>
          <a:p>
            <a:r>
              <a:rPr lang="en-CA" dirty="0" smtClean="0"/>
              <a:t>Interface/platform/provider</a:t>
            </a:r>
          </a:p>
          <a:p>
            <a:pPr marL="137160" indent="0">
              <a:buNone/>
            </a:pPr>
            <a:endParaRPr lang="en-CA" dirty="0" smtClean="0"/>
          </a:p>
          <a:p>
            <a:r>
              <a:rPr lang="en-CA" dirty="0" smtClean="0"/>
              <a:t>Date coverage</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514604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23528" y="620688"/>
            <a:ext cx="4040188" cy="750887"/>
          </a:xfrm>
        </p:spPr>
        <p:txBody>
          <a:bodyPr>
            <a:normAutofit/>
          </a:bodyPr>
          <a:lstStyle/>
          <a:p>
            <a:r>
              <a:rPr lang="en-CA" sz="3200" b="1" dirty="0" smtClean="0">
                <a:solidFill>
                  <a:schemeClr val="bg1"/>
                </a:solidFill>
              </a:rPr>
              <a:t>Database</a:t>
            </a:r>
            <a:endParaRPr lang="en-CA" sz="3200" b="1" dirty="0">
              <a:solidFill>
                <a:schemeClr val="bg1"/>
              </a:solidFill>
            </a:endParaRPr>
          </a:p>
        </p:txBody>
      </p:sp>
      <p:sp>
        <p:nvSpPr>
          <p:cNvPr id="8" name="Text Placeholder 7"/>
          <p:cNvSpPr>
            <a:spLocks noGrp="1"/>
          </p:cNvSpPr>
          <p:nvPr>
            <p:ph type="body" sz="half" idx="3"/>
          </p:nvPr>
        </p:nvSpPr>
        <p:spPr>
          <a:xfrm>
            <a:off x="4644008" y="548680"/>
            <a:ext cx="4041775" cy="750887"/>
          </a:xfrm>
        </p:spPr>
        <p:txBody>
          <a:bodyPr>
            <a:normAutofit fontScale="85000" lnSpcReduction="20000"/>
          </a:bodyPr>
          <a:lstStyle/>
          <a:p>
            <a:r>
              <a:rPr lang="en-CA" sz="3200" b="1" dirty="0" smtClean="0">
                <a:solidFill>
                  <a:schemeClr val="bg1"/>
                </a:solidFill>
              </a:rPr>
              <a:t>Platform / Provider</a:t>
            </a:r>
            <a:endParaRPr lang="en-CA" sz="3200" b="1" dirty="0">
              <a:solidFill>
                <a:schemeClr val="bg1"/>
              </a:solidFill>
            </a:endParaRPr>
          </a:p>
        </p:txBody>
      </p:sp>
      <p:sp>
        <p:nvSpPr>
          <p:cNvPr id="6" name="Content Placeholder 5"/>
          <p:cNvSpPr>
            <a:spLocks noGrp="1"/>
          </p:cNvSpPr>
          <p:nvPr>
            <p:ph sz="quarter" idx="2"/>
          </p:nvPr>
        </p:nvSpPr>
        <p:spPr>
          <a:xfrm>
            <a:off x="457200" y="1556792"/>
            <a:ext cx="4040188" cy="4569371"/>
          </a:xfrm>
        </p:spPr>
        <p:txBody>
          <a:bodyPr/>
          <a:lstStyle/>
          <a:p>
            <a:r>
              <a:rPr lang="en-CA" dirty="0" smtClean="0"/>
              <a:t>Medline</a:t>
            </a:r>
          </a:p>
          <a:p>
            <a:pPr marL="137160" indent="0">
              <a:buNone/>
            </a:pPr>
            <a:endParaRPr lang="en-CA" dirty="0" smtClean="0"/>
          </a:p>
          <a:p>
            <a:r>
              <a:rPr lang="en-CA" dirty="0" smtClean="0"/>
              <a:t>EMBASE</a:t>
            </a:r>
          </a:p>
          <a:p>
            <a:pPr marL="137160" indent="0">
              <a:buNone/>
            </a:pPr>
            <a:endParaRPr lang="en-CA" dirty="0" smtClean="0"/>
          </a:p>
          <a:p>
            <a:r>
              <a:rPr lang="en-CA" dirty="0" smtClean="0"/>
              <a:t>Cochrane Library</a:t>
            </a:r>
          </a:p>
          <a:p>
            <a:endParaRPr lang="en-CA" dirty="0" smtClean="0"/>
          </a:p>
          <a:p>
            <a:r>
              <a:rPr lang="en-CA" dirty="0" smtClean="0"/>
              <a:t>CINAHL</a:t>
            </a:r>
          </a:p>
          <a:p>
            <a:pPr marL="137160" indent="0">
              <a:buNone/>
            </a:pPr>
            <a:endParaRPr lang="en-CA" dirty="0"/>
          </a:p>
        </p:txBody>
      </p:sp>
      <p:sp>
        <p:nvSpPr>
          <p:cNvPr id="9" name="Content Placeholder 8"/>
          <p:cNvSpPr>
            <a:spLocks noGrp="1"/>
          </p:cNvSpPr>
          <p:nvPr>
            <p:ph sz="quarter" idx="4"/>
          </p:nvPr>
        </p:nvSpPr>
        <p:spPr>
          <a:xfrm>
            <a:off x="4645025" y="1484784"/>
            <a:ext cx="4041775" cy="4641379"/>
          </a:xfrm>
        </p:spPr>
        <p:txBody>
          <a:bodyPr/>
          <a:lstStyle/>
          <a:p>
            <a:r>
              <a:rPr lang="en-CA" dirty="0" smtClean="0"/>
              <a:t>OVID</a:t>
            </a:r>
          </a:p>
          <a:p>
            <a:endParaRPr lang="en-CA" dirty="0"/>
          </a:p>
          <a:p>
            <a:r>
              <a:rPr lang="en-CA" dirty="0" err="1" smtClean="0"/>
              <a:t>Ebscohost</a:t>
            </a:r>
            <a:endParaRPr lang="en-CA" dirty="0" smtClean="0"/>
          </a:p>
          <a:p>
            <a:pPr marL="137160" indent="0">
              <a:buNone/>
            </a:pPr>
            <a:endParaRPr lang="en-CA" dirty="0"/>
          </a:p>
          <a:p>
            <a:r>
              <a:rPr lang="en-CA" dirty="0" smtClean="0"/>
              <a:t>Wiley</a:t>
            </a:r>
          </a:p>
          <a:p>
            <a:endParaRPr lang="en-CA" dirty="0"/>
          </a:p>
          <a:p>
            <a:r>
              <a:rPr lang="en-CA" dirty="0" err="1" smtClean="0"/>
              <a:t>ProQuest</a:t>
            </a:r>
            <a:endParaRPr lang="en-CA" dirty="0" smtClean="0"/>
          </a:p>
          <a:p>
            <a:pPr marL="137160" indent="0">
              <a:buNone/>
            </a:pPr>
            <a:endParaRPr lang="en-CA" dirty="0" smtClean="0"/>
          </a:p>
          <a:p>
            <a:r>
              <a:rPr lang="en-CA" dirty="0" smtClean="0"/>
              <a:t>Scopus</a:t>
            </a:r>
          </a:p>
        </p:txBody>
      </p:sp>
      <p:sp>
        <p:nvSpPr>
          <p:cNvPr id="4" name="Date Placeholder 3"/>
          <p:cNvSpPr>
            <a:spLocks noGrp="1"/>
          </p:cNvSpPr>
          <p:nvPr>
            <p:ph type="dt" sz="half" idx="10"/>
          </p:nvPr>
        </p:nvSpPr>
        <p:spPr/>
        <p:txBody>
          <a:bodyPr/>
          <a:lstStyle/>
          <a:p>
            <a:r>
              <a:rPr lang="en-US" smtClean="0"/>
              <a:t>06/05/2012</a:t>
            </a:r>
            <a:endParaRPr lang="en-CA"/>
          </a:p>
        </p:txBody>
      </p:sp>
      <p:cxnSp>
        <p:nvCxnSpPr>
          <p:cNvPr id="3" name="Straight Arrow Connector 2"/>
          <p:cNvCxnSpPr/>
          <p:nvPr/>
        </p:nvCxnSpPr>
        <p:spPr>
          <a:xfrm flipV="1">
            <a:off x="2483768" y="1700808"/>
            <a:ext cx="2304256"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83768" y="1772816"/>
            <a:ext cx="2744688" cy="9175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491880" y="3573016"/>
            <a:ext cx="1584176" cy="0"/>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483768" y="2636912"/>
            <a:ext cx="2304256" cy="17281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39752" y="1916832"/>
            <a:ext cx="2736304" cy="24482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483768" y="1772816"/>
            <a:ext cx="2592288" cy="86409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91880" y="1916832"/>
            <a:ext cx="1736576" cy="1584176"/>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483768" y="2690381"/>
            <a:ext cx="2808312" cy="239480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5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TV Show=Database (Medline)</a:t>
            </a:r>
            <a:br>
              <a:rPr lang="en-CA" dirty="0" smtClean="0"/>
            </a:br>
            <a:r>
              <a:rPr lang="en-CA" dirty="0" smtClean="0"/>
              <a:t>Channel = Platform (OVID)</a:t>
            </a:r>
            <a:endParaRPr lang="en-CA" dirty="0"/>
          </a:p>
        </p:txBody>
      </p:sp>
      <p:sp>
        <p:nvSpPr>
          <p:cNvPr id="5" name="Date Placeholder 4"/>
          <p:cNvSpPr>
            <a:spLocks noGrp="1"/>
          </p:cNvSpPr>
          <p:nvPr>
            <p:ph type="dt" sz="half" idx="10"/>
          </p:nvPr>
        </p:nvSpPr>
        <p:spPr/>
        <p:txBody>
          <a:bodyPr/>
          <a:lstStyle/>
          <a:p>
            <a:r>
              <a:rPr lang="en-US" smtClean="0"/>
              <a:t>06/05/2012</a:t>
            </a:r>
            <a:endParaRPr lang="en-CA"/>
          </a:p>
        </p:txBody>
      </p:sp>
      <p:pic>
        <p:nvPicPr>
          <p:cNvPr id="6" name="Content Placeholder 5"/>
          <p:cNvPicPr>
            <a:picLocks noGrp="1"/>
          </p:cNvPicPr>
          <p:nvPr>
            <p:ph sz="half" idx="2"/>
          </p:nvPr>
        </p:nvPicPr>
        <p:blipFill rotWithShape="1">
          <a:blip r:embed="rId3"/>
          <a:srcRect l="1" t="27693" r="76024" b="54051"/>
          <a:stretch/>
        </p:blipFill>
        <p:spPr bwMode="auto">
          <a:xfrm>
            <a:off x="5498287" y="3306738"/>
            <a:ext cx="2338426" cy="1112886"/>
          </a:xfrm>
          <a:prstGeom prst="rect">
            <a:avLst/>
          </a:prstGeom>
          <a:ln>
            <a:noFill/>
          </a:ln>
          <a:extLst>
            <a:ext uri="{53640926-AAD7-44D8-BBD7-CCE9431645EC}">
              <a14:shadowObscured xmlns:a14="http://schemas.microsoft.com/office/drawing/2010/main"/>
            </a:ext>
          </a:extLst>
        </p:spPr>
      </p:pic>
      <p:pic>
        <p:nvPicPr>
          <p:cNvPr id="8" name="Picture 7" descr="ABC">
            <a:hlinkClick r:id="rId4" tgtFrame="_blank"/>
          </p:cNvPr>
          <p:cNvPicPr/>
          <p:nvPr/>
        </p:nvPicPr>
        <p:blipFill>
          <a:blip r:embed="rId5">
            <a:extLst>
              <a:ext uri="{28A0092B-C50C-407E-A947-70E740481C1C}">
                <a14:useLocalDpi xmlns:a14="http://schemas.microsoft.com/office/drawing/2010/main" val="0"/>
              </a:ext>
            </a:extLst>
          </a:blip>
          <a:srcRect/>
          <a:stretch>
            <a:fillRect/>
          </a:stretch>
        </p:blipFill>
        <p:spPr bwMode="auto">
          <a:xfrm>
            <a:off x="5116513" y="1916832"/>
            <a:ext cx="1333500" cy="1127760"/>
          </a:xfrm>
          <a:prstGeom prst="rect">
            <a:avLst/>
          </a:prstGeom>
          <a:noFill/>
          <a:ln>
            <a:noFill/>
          </a:ln>
        </p:spPr>
      </p:pic>
      <p:pic>
        <p:nvPicPr>
          <p:cNvPr id="9" name="Picture 8"/>
          <p:cNvPicPr/>
          <p:nvPr/>
        </p:nvPicPr>
        <p:blipFill rotWithShape="1">
          <a:blip r:embed="rId6"/>
          <a:srcRect l="1026" t="36103" r="93974" b="57539"/>
          <a:stretch/>
        </p:blipFill>
        <p:spPr bwMode="auto">
          <a:xfrm>
            <a:off x="5883910" y="5085184"/>
            <a:ext cx="1132205" cy="899795"/>
          </a:xfrm>
          <a:prstGeom prst="rect">
            <a:avLst/>
          </a:prstGeom>
          <a:ln>
            <a:noFill/>
          </a:ln>
          <a:extLst>
            <a:ext uri="{53640926-AAD7-44D8-BBD7-CCE9431645EC}">
              <a14:shadowObscured xmlns:a14="http://schemas.microsoft.com/office/drawing/2010/main"/>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185" t="50681" r="29312" b="16819"/>
          <a:stretch/>
        </p:blipFill>
        <p:spPr bwMode="auto">
          <a:xfrm>
            <a:off x="0" y="5085184"/>
            <a:ext cx="5649239" cy="165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9"/>
          <p:cNvSpPr>
            <a:spLocks noGrp="1"/>
          </p:cNvSpPr>
          <p:nvPr>
            <p:ph sz="half" idx="1"/>
          </p:nvPr>
        </p:nvSpPr>
        <p:spPr/>
        <p:txBody>
          <a:bodyPr/>
          <a:lstStyle/>
          <a:p>
            <a:endParaRPr lang="en-CA"/>
          </a:p>
        </p:txBody>
      </p:sp>
      <p:pic>
        <p:nvPicPr>
          <p:cNvPr id="2053" name="Picture 5" descr="https://encrypted-tbn3.google.com/images?q=tbn:ANd9GcQcU4CdWhaqq9mCka6hOR2bguEeQf2nEVqlp1-A6xL2-psN8KlI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197302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84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06/05/2012</a:t>
            </a:r>
            <a:endParaRPr lang="en-CA"/>
          </a:p>
        </p:txBody>
      </p:sp>
      <p:pic>
        <p:nvPicPr>
          <p:cNvPr id="9" name="Content Placeholder 8"/>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347864" y="980728"/>
            <a:ext cx="2960687" cy="4787900"/>
          </a:xfrm>
        </p:spPr>
      </p:pic>
      <p:sp>
        <p:nvSpPr>
          <p:cNvPr id="3" name="TextBox 2"/>
          <p:cNvSpPr txBox="1"/>
          <p:nvPr/>
        </p:nvSpPr>
        <p:spPr>
          <a:xfrm>
            <a:off x="827584" y="5805264"/>
            <a:ext cx="6696744" cy="646331"/>
          </a:xfrm>
          <a:prstGeom prst="rect">
            <a:avLst/>
          </a:prstGeom>
          <a:noFill/>
        </p:spPr>
        <p:txBody>
          <a:bodyPr wrap="square" rtlCol="0">
            <a:spAutoFit/>
          </a:bodyPr>
          <a:lstStyle/>
          <a:p>
            <a:r>
              <a:rPr lang="en-CA" dirty="0" smtClean="0"/>
              <a:t>Delivery Channel Makes a Difference to the Search Conducted &amp; Reported</a:t>
            </a:r>
            <a:endParaRPr lang="en-CA" dirty="0"/>
          </a:p>
        </p:txBody>
      </p:sp>
    </p:spTree>
    <p:extLst>
      <p:ext uri="{BB962C8B-B14F-4D97-AF65-F5344CB8AC3E}">
        <p14:creationId xmlns:p14="http://schemas.microsoft.com/office/powerpoint/2010/main" val="30908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06/05/2012</a:t>
            </a:r>
            <a:endParaRPr lang="en-CA"/>
          </a:p>
        </p:txBody>
      </p:sp>
      <p:pic>
        <p:nvPicPr>
          <p:cNvPr id="3" name="Picture 2"/>
          <p:cNvPicPr>
            <a:picLocks noChangeAspect="1"/>
          </p:cNvPicPr>
          <p:nvPr/>
        </p:nvPicPr>
        <p:blipFill rotWithShape="1">
          <a:blip r:embed="rId3"/>
          <a:srcRect t="32820" b="31898"/>
          <a:stretch/>
        </p:blipFill>
        <p:spPr bwMode="auto">
          <a:xfrm>
            <a:off x="539552" y="836712"/>
            <a:ext cx="11591169" cy="255600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a:srcRect t="28103" b="25333"/>
          <a:stretch/>
        </p:blipFill>
        <p:spPr bwMode="auto">
          <a:xfrm>
            <a:off x="251520" y="3212976"/>
            <a:ext cx="10143422" cy="2952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323231" y="2737083"/>
            <a:ext cx="4572000" cy="2554545"/>
          </a:xfrm>
          <a:prstGeom prst="rect">
            <a:avLst/>
          </a:prstGeom>
          <a:solidFill>
            <a:schemeClr val="accent2"/>
          </a:solidFill>
        </p:spPr>
        <p:txBody>
          <a:bodyPr>
            <a:spAutoFit/>
          </a:bodyPr>
          <a:lstStyle/>
          <a:p>
            <a:r>
              <a:rPr lang="en-CA" sz="3200" dirty="0"/>
              <a:t>Interface used for each </a:t>
            </a:r>
            <a:r>
              <a:rPr lang="en-CA" sz="3200" dirty="0" smtClean="0"/>
              <a:t>database </a:t>
            </a:r>
            <a:r>
              <a:rPr lang="en-CA" sz="3200" dirty="0"/>
              <a:t>influences search </a:t>
            </a:r>
            <a:r>
              <a:rPr lang="en-CA" sz="3200" dirty="0" smtClean="0"/>
              <a:t>syntax, choice of terminology and number of results. </a:t>
            </a:r>
            <a:endParaRPr lang="en-CA" sz="3200" dirty="0"/>
          </a:p>
        </p:txBody>
      </p:sp>
    </p:spTree>
    <p:extLst>
      <p:ext uri="{BB962C8B-B14F-4D97-AF65-F5344CB8AC3E}">
        <p14:creationId xmlns:p14="http://schemas.microsoft.com/office/powerpoint/2010/main" val="2720597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Identifying Platforms or Interfaces</a:t>
            </a:r>
            <a:endParaRPr lang="en-CA" dirty="0"/>
          </a:p>
        </p:txBody>
      </p:sp>
      <p:sp>
        <p:nvSpPr>
          <p:cNvPr id="5" name="Text Placeholder 4"/>
          <p:cNvSpPr>
            <a:spLocks noGrp="1"/>
          </p:cNvSpPr>
          <p:nvPr>
            <p:ph type="body" idx="1"/>
          </p:nvPr>
        </p:nvSpPr>
        <p:spPr/>
        <p:txBody>
          <a:bodyPr/>
          <a:lstStyle/>
          <a:p>
            <a:r>
              <a:rPr lang="en-CA" dirty="0" smtClean="0"/>
              <a:t>Sometimes a bit tricky</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40074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sz="2700" dirty="0"/>
              <a:t>The Cochrane Central Register of Controlled Trials (CENTRAL) </a:t>
            </a:r>
            <a:r>
              <a:rPr lang="en-US" sz="2700" dirty="0" smtClean="0"/>
              <a:t>2012, </a:t>
            </a:r>
            <a:r>
              <a:rPr lang="en-US" sz="2700" dirty="0"/>
              <a:t>Issue </a:t>
            </a:r>
            <a:r>
              <a:rPr lang="en-US" sz="2700" dirty="0" smtClean="0"/>
              <a:t>4, </a:t>
            </a:r>
            <a:r>
              <a:rPr lang="en-US" sz="2700" dirty="0"/>
              <a:t>part of the </a:t>
            </a:r>
            <a:r>
              <a:rPr lang="en-US" sz="2700" i="1" dirty="0"/>
              <a:t>T</a:t>
            </a:r>
            <a:r>
              <a:rPr lang="en-GB" sz="2700" i="1" dirty="0"/>
              <a:t>he Cochrane Library. </a:t>
            </a:r>
            <a:r>
              <a:rPr lang="en-GB" sz="2700" u="sng" dirty="0">
                <a:hlinkClick r:id="rId3"/>
              </a:rPr>
              <a:t>www.thecochranelibrary.com</a:t>
            </a:r>
            <a:r>
              <a:rPr lang="en-CA" sz="2700" dirty="0"/>
              <a:t> </a:t>
            </a:r>
            <a:r>
              <a:rPr lang="en-CA" dirty="0"/>
              <a:t/>
            </a:r>
            <a:br>
              <a:rPr lang="en-CA" dirty="0"/>
            </a:br>
            <a:endParaRPr lang="en-CA" dirty="0"/>
          </a:p>
        </p:txBody>
      </p:sp>
      <p:sp>
        <p:nvSpPr>
          <p:cNvPr id="7" name="Date Placeholder 6"/>
          <p:cNvSpPr>
            <a:spLocks noGrp="1"/>
          </p:cNvSpPr>
          <p:nvPr>
            <p:ph type="dt" sz="half" idx="10"/>
          </p:nvPr>
        </p:nvSpPr>
        <p:spPr/>
        <p:txBody>
          <a:bodyPr/>
          <a:lstStyle/>
          <a:p>
            <a:r>
              <a:rPr lang="en-US" smtClean="0"/>
              <a:t>06/05/2012</a:t>
            </a:r>
            <a:endParaRPr lang="en-CA"/>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65" b="9254"/>
          <a:stretch/>
        </p:blipFill>
        <p:spPr bwMode="auto">
          <a:xfrm>
            <a:off x="536267" y="1700808"/>
            <a:ext cx="8128000" cy="445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Arrow 16"/>
          <p:cNvSpPr/>
          <p:nvPr/>
        </p:nvSpPr>
        <p:spPr>
          <a:xfrm>
            <a:off x="2483768" y="5322662"/>
            <a:ext cx="1440000"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p:cNvPicPr>
            <a:picLocks noChangeAspect="1"/>
          </p:cNvPicPr>
          <p:nvPr/>
        </p:nvPicPr>
        <p:blipFill rotWithShape="1">
          <a:blip r:embed="rId5"/>
          <a:srcRect t="67692" r="69872" b="8308"/>
          <a:stretch/>
        </p:blipFill>
        <p:spPr bwMode="auto">
          <a:xfrm>
            <a:off x="3676650" y="2983230"/>
            <a:ext cx="4708868" cy="255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7085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OVID Databases/Sections</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67" t="26684" r="19682" b="16357"/>
          <a:stretch/>
        </p:blipFill>
        <p:spPr bwMode="auto">
          <a:xfrm>
            <a:off x="-199906" y="1285816"/>
            <a:ext cx="7900378" cy="42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5868144" y="3353701"/>
            <a:ext cx="978408" cy="484632"/>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Left Arrow 7"/>
          <p:cNvSpPr/>
          <p:nvPr/>
        </p:nvSpPr>
        <p:spPr>
          <a:xfrm>
            <a:off x="7245498" y="198884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Left Arrow 8"/>
          <p:cNvSpPr/>
          <p:nvPr/>
        </p:nvSpPr>
        <p:spPr>
          <a:xfrm>
            <a:off x="3563888" y="53275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238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CINAHL…who is provider?</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 t="16527" r="-269" b="15534"/>
          <a:stretch/>
        </p:blipFill>
        <p:spPr bwMode="auto">
          <a:xfrm>
            <a:off x="508000" y="2517732"/>
            <a:ext cx="8128000" cy="345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3419872" y="3474716"/>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9841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Investigate…</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4" name="Picture 3"/>
          <p:cNvPicPr>
            <a:picLocks noChangeAspect="1"/>
          </p:cNvPicPr>
          <p:nvPr/>
        </p:nvPicPr>
        <p:blipFill rotWithShape="1">
          <a:blip r:embed="rId3"/>
          <a:srcRect l="21410" t="69949" r="14616" b="12410"/>
          <a:stretch/>
        </p:blipFill>
        <p:spPr bwMode="auto">
          <a:xfrm>
            <a:off x="251520" y="1412776"/>
            <a:ext cx="6266515" cy="1080000"/>
          </a:xfrm>
          <a:prstGeom prst="rect">
            <a:avLst/>
          </a:prstGeom>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486" t="26751" r="21182" b="12952"/>
          <a:stretch/>
        </p:blipFill>
        <p:spPr bwMode="auto">
          <a:xfrm>
            <a:off x="3995936" y="3645024"/>
            <a:ext cx="4822520" cy="306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9733" b="10979"/>
          <a:stretch/>
        </p:blipFill>
        <p:spPr bwMode="auto">
          <a:xfrm>
            <a:off x="251520" y="2780928"/>
            <a:ext cx="8128000" cy="3519814"/>
          </a:xfrm>
          <a:prstGeom prst="rect">
            <a:avLst/>
          </a:prstGeom>
          <a:solidFill>
            <a:schemeClr val="accent1"/>
          </a:solidFill>
          <a:ln>
            <a:noFill/>
          </a:ln>
          <a:effectLst/>
        </p:spPr>
      </p:pic>
      <p:sp>
        <p:nvSpPr>
          <p:cNvPr id="6" name="TextBox 5"/>
          <p:cNvSpPr txBox="1">
            <a:spLocks noChangeAspect="1"/>
          </p:cNvSpPr>
          <p:nvPr/>
        </p:nvSpPr>
        <p:spPr>
          <a:xfrm>
            <a:off x="283868" y="4221088"/>
            <a:ext cx="9144568" cy="707886"/>
          </a:xfrm>
          <a:prstGeom prst="rect">
            <a:avLst/>
          </a:prstGeom>
          <a:solidFill>
            <a:schemeClr val="accent1"/>
          </a:solidFill>
        </p:spPr>
        <p:txBody>
          <a:bodyPr wrap="square" rtlCol="0">
            <a:spAutoFit/>
          </a:bodyPr>
          <a:lstStyle/>
          <a:p>
            <a:r>
              <a:rPr lang="en-CA" sz="2000" dirty="0"/>
              <a:t>Cumulative Index to Nursing and Allied Health Literature </a:t>
            </a:r>
            <a:r>
              <a:rPr lang="en-CA" sz="2000" i="1" dirty="0"/>
              <a:t>CINAHL</a:t>
            </a:r>
            <a:r>
              <a:rPr lang="en-CA" sz="2000" dirty="0"/>
              <a:t>, </a:t>
            </a:r>
            <a:r>
              <a:rPr lang="en-CA" sz="2000" dirty="0" err="1"/>
              <a:t>EbscoHost</a:t>
            </a:r>
            <a:r>
              <a:rPr lang="en-CA" sz="2000" dirty="0"/>
              <a:t> [</a:t>
            </a:r>
            <a:r>
              <a:rPr lang="en-CA" sz="2000" dirty="0" smtClean="0"/>
              <a:t>1981-</a:t>
            </a:r>
            <a:r>
              <a:rPr lang="en-CA" sz="2000" dirty="0"/>
              <a:t>] </a:t>
            </a:r>
          </a:p>
        </p:txBody>
      </p:sp>
      <p:sp>
        <p:nvSpPr>
          <p:cNvPr id="5" name="TextBox 4"/>
          <p:cNvSpPr txBox="1"/>
          <p:nvPr/>
        </p:nvSpPr>
        <p:spPr>
          <a:xfrm>
            <a:off x="6012160" y="1952776"/>
            <a:ext cx="2664296" cy="646331"/>
          </a:xfrm>
          <a:prstGeom prst="rect">
            <a:avLst/>
          </a:prstGeom>
          <a:solidFill>
            <a:schemeClr val="accent2"/>
          </a:solidFill>
        </p:spPr>
        <p:txBody>
          <a:bodyPr wrap="square" rtlCol="0">
            <a:spAutoFit/>
          </a:bodyPr>
          <a:lstStyle/>
          <a:p>
            <a:r>
              <a:rPr lang="en-CA" dirty="0"/>
              <a:t>F</a:t>
            </a:r>
            <a:r>
              <a:rPr lang="en-CA" dirty="0" smtClean="0"/>
              <a:t>ound at bottom of page</a:t>
            </a:r>
            <a:endParaRPr lang="en-CA" dirty="0"/>
          </a:p>
        </p:txBody>
      </p:sp>
      <p:sp>
        <p:nvSpPr>
          <p:cNvPr id="9" name="TextBox 8"/>
          <p:cNvSpPr txBox="1"/>
          <p:nvPr/>
        </p:nvSpPr>
        <p:spPr>
          <a:xfrm>
            <a:off x="5689706" y="2974444"/>
            <a:ext cx="2664296" cy="646331"/>
          </a:xfrm>
          <a:prstGeom prst="rect">
            <a:avLst/>
          </a:prstGeom>
          <a:solidFill>
            <a:schemeClr val="accent2"/>
          </a:solidFill>
        </p:spPr>
        <p:txBody>
          <a:bodyPr wrap="square" rtlCol="0">
            <a:spAutoFit/>
          </a:bodyPr>
          <a:lstStyle/>
          <a:p>
            <a:r>
              <a:rPr lang="en-CA" dirty="0" smtClean="0"/>
              <a:t>Google search finds </a:t>
            </a:r>
            <a:r>
              <a:rPr lang="en-CA" dirty="0" err="1" smtClean="0"/>
              <a:t>EbscoHost</a:t>
            </a:r>
            <a:r>
              <a:rPr lang="en-CA" dirty="0" smtClean="0"/>
              <a:t> Website</a:t>
            </a:r>
            <a:endParaRPr lang="en-CA" dirty="0"/>
          </a:p>
        </p:txBody>
      </p:sp>
    </p:spTree>
    <p:extLst>
      <p:ext uri="{BB962C8B-B14F-4D97-AF65-F5344CB8AC3E}">
        <p14:creationId xmlns:p14="http://schemas.microsoft.com/office/powerpoint/2010/main" val="41332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additive="base">
                                        <p:cTn id="19" dur="500" fill="hold"/>
                                        <p:tgtEl>
                                          <p:spTgt spid="4099"/>
                                        </p:tgtEl>
                                        <p:attrNameLst>
                                          <p:attrName>ppt_x</p:attrName>
                                        </p:attrNameLst>
                                      </p:cBhvr>
                                      <p:tavLst>
                                        <p:tav tm="0">
                                          <p:val>
                                            <p:strVal val="#ppt_x"/>
                                          </p:val>
                                        </p:tav>
                                        <p:tav tm="100000">
                                          <p:val>
                                            <p:strVal val="#ppt_x"/>
                                          </p:val>
                                        </p:tav>
                                      </p:tavLst>
                                    </p:anim>
                                    <p:anim calcmode="lin" valueType="num">
                                      <p:cBhvr additive="base">
                                        <p:cTn id="2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1640" y="404664"/>
            <a:ext cx="7086600" cy="1828800"/>
          </a:xfrm>
        </p:spPr>
        <p:txBody>
          <a:bodyPr/>
          <a:lstStyle/>
          <a:p>
            <a:r>
              <a:rPr lang="en-CA" dirty="0" smtClean="0">
                <a:solidFill>
                  <a:schemeClr val="accent3"/>
                </a:solidFill>
              </a:rPr>
              <a:t>PRISMA</a:t>
            </a:r>
            <a:endParaRPr lang="en-CA" dirty="0">
              <a:solidFill>
                <a:schemeClr val="accent3"/>
              </a:solidFill>
            </a:endParaRPr>
          </a:p>
        </p:txBody>
      </p:sp>
      <p:sp>
        <p:nvSpPr>
          <p:cNvPr id="8" name="Text Placeholder 7"/>
          <p:cNvSpPr>
            <a:spLocks noGrp="1"/>
          </p:cNvSpPr>
          <p:nvPr>
            <p:ph type="body" idx="1"/>
          </p:nvPr>
        </p:nvSpPr>
        <p:spPr/>
        <p:txBody>
          <a:bodyPr>
            <a:normAutofit/>
          </a:bodyPr>
          <a:lstStyle/>
          <a:p>
            <a:r>
              <a:rPr lang="en-CA" dirty="0" smtClean="0"/>
              <a:t>Preferred Reporting Items for Systematic Reviews &amp; Meta-Analyses</a:t>
            </a:r>
          </a:p>
          <a:p>
            <a:r>
              <a:rPr lang="en-CA" dirty="0" smtClean="0">
                <a:hlinkClick r:id="rId2"/>
              </a:rPr>
              <a:t>www.prisma-statement.org</a:t>
            </a:r>
            <a:r>
              <a:rPr lang="en-CA" dirty="0" smtClean="0"/>
              <a:t> </a:t>
            </a:r>
            <a:endParaRPr lang="en-CA" dirty="0"/>
          </a:p>
        </p:txBody>
      </p:sp>
      <p:sp>
        <p:nvSpPr>
          <p:cNvPr id="5" name="Date Placeholder 4"/>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3360123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Web of Science</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828" r="48613" b="9254"/>
          <a:stretch/>
        </p:blipFill>
        <p:spPr bwMode="auto">
          <a:xfrm>
            <a:off x="34763" y="1484784"/>
            <a:ext cx="8043895"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6390" b="11472"/>
          <a:stretch/>
        </p:blipFill>
        <p:spPr bwMode="auto">
          <a:xfrm>
            <a:off x="806857" y="2060848"/>
            <a:ext cx="8128000" cy="315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6390" r="30274" b="11472"/>
          <a:stretch/>
        </p:blipFill>
        <p:spPr bwMode="auto">
          <a:xfrm>
            <a:off x="2123728" y="1772816"/>
            <a:ext cx="8725715"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83768" y="5239755"/>
            <a:ext cx="7704856" cy="369332"/>
          </a:xfrm>
          <a:prstGeom prst="rect">
            <a:avLst/>
          </a:prstGeom>
          <a:solidFill>
            <a:schemeClr val="accent1"/>
          </a:solidFill>
        </p:spPr>
        <p:txBody>
          <a:bodyPr wrap="square" rtlCol="0">
            <a:spAutoFit/>
          </a:bodyPr>
          <a:lstStyle/>
          <a:p>
            <a:r>
              <a:rPr lang="en-US" dirty="0"/>
              <a:t>Web of Science, Citation Indexes, Web of Knowledge [1898-] </a:t>
            </a:r>
            <a:endParaRPr lang="en-CA" dirty="0"/>
          </a:p>
        </p:txBody>
      </p:sp>
    </p:spTree>
    <p:extLst>
      <p:ext uri="{BB962C8B-B14F-4D97-AF65-F5344CB8AC3E}">
        <p14:creationId xmlns:p14="http://schemas.microsoft.com/office/powerpoint/2010/main" val="30923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8828"/>
            <a:ext cx="8229600" cy="1143000"/>
          </a:xfrm>
        </p:spPr>
        <p:txBody>
          <a:bodyPr/>
          <a:lstStyle/>
          <a:p>
            <a:r>
              <a:rPr lang="en-CA" dirty="0" err="1" smtClean="0"/>
              <a:t>ProQuest</a:t>
            </a:r>
            <a:r>
              <a:rPr lang="en-CA" dirty="0" smtClean="0"/>
              <a:t>= Interface not DB</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144" b="7528"/>
          <a:stretch/>
        </p:blipFill>
        <p:spPr bwMode="auto">
          <a:xfrm>
            <a:off x="-161971" y="1556792"/>
            <a:ext cx="10420812"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84717"/>
            <a:ext cx="241176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flipH="1">
            <a:off x="5077234" y="4653136"/>
            <a:ext cx="1863824" cy="12236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5790"/>
          <a:stretch/>
        </p:blipFill>
        <p:spPr bwMode="auto">
          <a:xfrm>
            <a:off x="1945146" y="1582061"/>
            <a:ext cx="8128000" cy="376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3899077" y="1404735"/>
            <a:ext cx="2110069" cy="6743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0829" r="32319" b="20595"/>
          <a:stretch/>
        </p:blipFill>
        <p:spPr bwMode="auto">
          <a:xfrm>
            <a:off x="508000" y="2455099"/>
            <a:ext cx="9710954" cy="43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16016" y="2467623"/>
            <a:ext cx="5264843" cy="1477328"/>
          </a:xfrm>
          <a:prstGeom prst="rect">
            <a:avLst/>
          </a:prstGeom>
          <a:solidFill>
            <a:schemeClr val="accent1"/>
          </a:solidFill>
        </p:spPr>
        <p:txBody>
          <a:bodyPr wrap="square" rtlCol="0">
            <a:spAutoFit/>
          </a:bodyPr>
          <a:lstStyle/>
          <a:p>
            <a:r>
              <a:rPr lang="en-CA" dirty="0" smtClean="0"/>
              <a:t>You may search two databases at once, but be sure to indicate this in search methods. Usually, when searching multiple databases simultaneously, you cannot count on using controlled vocabulary. </a:t>
            </a:r>
            <a:endParaRPr lang="en-CA" dirty="0"/>
          </a:p>
        </p:txBody>
      </p:sp>
    </p:spTree>
    <p:extLst>
      <p:ext uri="{BB962C8B-B14F-4D97-AF65-F5344CB8AC3E}">
        <p14:creationId xmlns:p14="http://schemas.microsoft.com/office/powerpoint/2010/main" val="27591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fade">
                                      <p:cBhvr>
                                        <p:cTn id="14" dur="1000"/>
                                        <p:tgtEl>
                                          <p:spTgt spid="7172"/>
                                        </p:tgtEl>
                                      </p:cBhvr>
                                    </p:animEffect>
                                    <p:anim calcmode="lin" valueType="num">
                                      <p:cBhvr>
                                        <p:cTn id="15" dur="1000" fill="hold"/>
                                        <p:tgtEl>
                                          <p:spTgt spid="7172"/>
                                        </p:tgtEl>
                                        <p:attrNameLst>
                                          <p:attrName>ppt_x</p:attrName>
                                        </p:attrNameLst>
                                      </p:cBhvr>
                                      <p:tavLst>
                                        <p:tav tm="0">
                                          <p:val>
                                            <p:strVal val="#ppt_x"/>
                                          </p:val>
                                        </p:tav>
                                        <p:tav tm="100000">
                                          <p:val>
                                            <p:strVal val="#ppt_x"/>
                                          </p:val>
                                        </p:tav>
                                      </p:tavLst>
                                    </p:anim>
                                    <p:anim calcmode="lin" valueType="num">
                                      <p:cBhvr>
                                        <p:cTn id="16"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PubMed</a:t>
            </a:r>
            <a:endParaRPr lang="en-CA" dirty="0"/>
          </a:p>
        </p:txBody>
      </p:sp>
      <p:sp>
        <p:nvSpPr>
          <p:cNvPr id="4" name="Content Placeholder 3"/>
          <p:cNvSpPr>
            <a:spLocks noGrp="1"/>
          </p:cNvSpPr>
          <p:nvPr>
            <p:ph idx="1"/>
          </p:nvPr>
        </p:nvSpPr>
        <p:spPr/>
        <p:txBody>
          <a:bodyPr/>
          <a:lstStyle/>
          <a:p>
            <a:r>
              <a:rPr lang="en-CA" dirty="0" smtClean="0"/>
              <a:t>No interface name per se…it just is</a:t>
            </a:r>
            <a:r>
              <a:rPr lang="en-CA" dirty="0" smtClean="0">
                <a:sym typeface="Wingdings" pitchFamily="2" charset="2"/>
              </a:rPr>
              <a:t></a:t>
            </a:r>
          </a:p>
          <a:p>
            <a:r>
              <a:rPr lang="en-CA" dirty="0" smtClean="0">
                <a:sym typeface="Wingdings" pitchFamily="2" charset="2"/>
              </a:rPr>
              <a:t>If you are unable to identify an interface name… take a screen shot for the record and check with others. </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573103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Database List for a Review</a:t>
            </a:r>
            <a:endParaRPr lang="en-CA" dirty="0"/>
          </a:p>
        </p:txBody>
      </p:sp>
      <p:sp>
        <p:nvSpPr>
          <p:cNvPr id="6" name="Content Placeholder 5"/>
          <p:cNvSpPr>
            <a:spLocks noGrp="1"/>
          </p:cNvSpPr>
          <p:nvPr>
            <p:ph idx="1"/>
          </p:nvPr>
        </p:nvSpPr>
        <p:spPr/>
        <p:txBody>
          <a:bodyPr>
            <a:noAutofit/>
          </a:bodyPr>
          <a:lstStyle/>
          <a:p>
            <a:r>
              <a:rPr lang="en-US" sz="2400" dirty="0"/>
              <a:t>The Cochrane Central Register of Controlled Trials (CENTRAL) YEAR, Issue X, part of the </a:t>
            </a:r>
            <a:r>
              <a:rPr lang="en-US" sz="2400" i="1" dirty="0"/>
              <a:t>T</a:t>
            </a:r>
            <a:r>
              <a:rPr lang="en-GB" sz="2400" i="1" dirty="0"/>
              <a:t>he Cochrane Library. </a:t>
            </a:r>
            <a:r>
              <a:rPr lang="en-GB" sz="2400" u="sng" dirty="0">
                <a:hlinkClick r:id="rId2"/>
              </a:rPr>
              <a:t>www.thecochranelibrary.com</a:t>
            </a:r>
            <a:r>
              <a:rPr lang="en-CA" sz="2400" dirty="0"/>
              <a:t> </a:t>
            </a:r>
            <a:endParaRPr lang="en-CA" sz="2400" dirty="0" smtClean="0"/>
          </a:p>
          <a:p>
            <a:pPr marL="137160" indent="0">
              <a:buNone/>
            </a:pPr>
            <a:endParaRPr lang="en-CA" sz="2400" dirty="0"/>
          </a:p>
          <a:p>
            <a:r>
              <a:rPr lang="en-CA" sz="2400" dirty="0"/>
              <a:t>Medline, OVID [1948-, In-Process</a:t>
            </a:r>
            <a:r>
              <a:rPr lang="en-CA" sz="2400" dirty="0" smtClean="0"/>
              <a:t>]</a:t>
            </a:r>
          </a:p>
          <a:p>
            <a:endParaRPr lang="en-CA" sz="2400" dirty="0"/>
          </a:p>
          <a:p>
            <a:r>
              <a:rPr lang="en-CA" sz="2400" dirty="0" smtClean="0"/>
              <a:t>EMBASE</a:t>
            </a:r>
            <a:r>
              <a:rPr lang="en-CA" sz="2400" dirty="0"/>
              <a:t>, OVID [1947-</a:t>
            </a:r>
            <a:r>
              <a:rPr lang="en-CA" sz="2400" dirty="0" smtClean="0"/>
              <a:t>]</a:t>
            </a:r>
          </a:p>
          <a:p>
            <a:pPr marL="137160" indent="0">
              <a:buNone/>
            </a:pPr>
            <a:endParaRPr lang="en-CA" sz="2400" dirty="0"/>
          </a:p>
          <a:p>
            <a:r>
              <a:rPr lang="en-CA" sz="2400" dirty="0" smtClean="0"/>
              <a:t>CINAHL (Cumulative </a:t>
            </a:r>
            <a:r>
              <a:rPr lang="en-CA" sz="2400" dirty="0"/>
              <a:t>Index to Nursing and Allied Health </a:t>
            </a:r>
            <a:r>
              <a:rPr lang="en-CA" sz="2400" dirty="0" smtClean="0"/>
              <a:t>Literature), </a:t>
            </a:r>
            <a:r>
              <a:rPr lang="en-CA" sz="2400" dirty="0" err="1"/>
              <a:t>EbscoHost</a:t>
            </a:r>
            <a:r>
              <a:rPr lang="en-CA" sz="2400" dirty="0"/>
              <a:t> [</a:t>
            </a:r>
            <a:r>
              <a:rPr lang="en-CA" sz="2400" dirty="0" smtClean="0"/>
              <a:t>1981-</a:t>
            </a:r>
            <a:r>
              <a:rPr lang="en-CA" sz="2400" dirty="0"/>
              <a:t>] </a:t>
            </a:r>
            <a:endParaRPr lang="en-CA" sz="2400" dirty="0" smtClean="0"/>
          </a:p>
          <a:p>
            <a:pPr marL="137160" indent="0">
              <a:buNone/>
            </a:pPr>
            <a:endParaRPr lang="en-CA" sz="2400" dirty="0"/>
          </a:p>
          <a:p>
            <a:r>
              <a:rPr lang="en-CA" sz="2400" dirty="0" err="1"/>
              <a:t>PsychInfo</a:t>
            </a:r>
            <a:r>
              <a:rPr lang="en-CA" sz="2400" dirty="0"/>
              <a:t>, OVID [1806-</a:t>
            </a:r>
            <a:r>
              <a:rPr lang="en-CA" sz="2400" dirty="0" smtClean="0"/>
              <a:t>]</a:t>
            </a:r>
            <a:endParaRPr lang="en-CA" sz="2400" dirty="0"/>
          </a:p>
        </p:txBody>
      </p:sp>
      <p:sp>
        <p:nvSpPr>
          <p:cNvPr id="5" name="Date Placeholder 4"/>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7300204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Saving Search Strategies </a:t>
            </a:r>
            <a:endParaRPr lang="en-CA" dirty="0"/>
          </a:p>
        </p:txBody>
      </p:sp>
      <p:sp>
        <p:nvSpPr>
          <p:cNvPr id="5" name="Text Placeholder 4"/>
          <p:cNvSpPr>
            <a:spLocks noGrp="1"/>
          </p:cNvSpPr>
          <p:nvPr>
            <p:ph type="body" idx="1"/>
          </p:nvPr>
        </p:nvSpPr>
        <p:spPr/>
        <p:txBody>
          <a:bodyPr>
            <a:normAutofit/>
          </a:bodyPr>
          <a:lstStyle/>
          <a:p>
            <a:r>
              <a:rPr lang="en-CA" sz="3600" dirty="0" smtClean="0"/>
              <a:t>Reproducibility &amp; Transparency</a:t>
            </a:r>
            <a:endParaRPr lang="en-CA" sz="3600" dirty="0"/>
          </a:p>
        </p:txBody>
      </p:sp>
      <p:sp>
        <p:nvSpPr>
          <p:cNvPr id="3" name="Date Placeholder 2"/>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1266244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dirty="0" smtClean="0"/>
              <a:t>Search Strategies Must Show</a:t>
            </a:r>
            <a:endParaRPr lang="en-CA" dirty="0"/>
          </a:p>
        </p:txBody>
      </p:sp>
      <p:sp>
        <p:nvSpPr>
          <p:cNvPr id="6" name="Content Placeholder 5"/>
          <p:cNvSpPr>
            <a:spLocks noGrp="1"/>
          </p:cNvSpPr>
          <p:nvPr>
            <p:ph idx="1"/>
          </p:nvPr>
        </p:nvSpPr>
        <p:spPr/>
        <p:txBody>
          <a:bodyPr>
            <a:normAutofit/>
          </a:bodyPr>
          <a:lstStyle/>
          <a:p>
            <a:pPr>
              <a:buFont typeface="Wingdings" pitchFamily="2" charset="2"/>
              <a:buChar char="Ø"/>
            </a:pPr>
            <a:r>
              <a:rPr lang="en-CA" dirty="0" smtClean="0"/>
              <a:t>the number of results identified by each line of the strategy</a:t>
            </a:r>
          </a:p>
          <a:p>
            <a:pPr>
              <a:buFont typeface="Wingdings" pitchFamily="2" charset="2"/>
              <a:buChar char="Ø"/>
            </a:pPr>
            <a:r>
              <a:rPr lang="en-CA" dirty="0" smtClean="0"/>
              <a:t>how concepts have been combined</a:t>
            </a:r>
          </a:p>
          <a:p>
            <a:pPr>
              <a:buFont typeface="Wingdings" pitchFamily="2" charset="2"/>
              <a:buChar char="Ø"/>
            </a:pPr>
            <a:r>
              <a:rPr lang="en-CA" dirty="0" smtClean="0"/>
              <a:t>filters applied (usually an RCT Filter, but economic or AE filters, if used must be included</a:t>
            </a:r>
          </a:p>
          <a:p>
            <a:pPr>
              <a:buFont typeface="Wingdings" pitchFamily="2" charset="2"/>
              <a:buChar char="Ø"/>
            </a:pPr>
            <a:r>
              <a:rPr lang="en-CA" dirty="0" smtClean="0"/>
              <a:t>limits applied (if any) –human is a common limit</a:t>
            </a:r>
          </a:p>
          <a:p>
            <a:pPr marL="137160" indent="0">
              <a:buNone/>
            </a:pPr>
            <a:endParaRPr lang="en-CA" dirty="0" smtClean="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4046870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 Methods</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State date(s) of search(</a:t>
            </a:r>
            <a:r>
              <a:rPr lang="en-CA" dirty="0" err="1" smtClean="0"/>
              <a:t>es</a:t>
            </a:r>
            <a:r>
              <a:rPr lang="en-CA" dirty="0" smtClean="0"/>
              <a:t>)</a:t>
            </a:r>
          </a:p>
          <a:p>
            <a:pPr lvl="1"/>
            <a:r>
              <a:rPr lang="en-CA" dirty="0" smtClean="0"/>
              <a:t>Searches were run between March 5-12, 2012.  Search dates for each database are provided with the strategy in appendices. </a:t>
            </a:r>
          </a:p>
          <a:p>
            <a:r>
              <a:rPr lang="en-CA" dirty="0" smtClean="0"/>
              <a:t>Explain choice of terms, briefly:</a:t>
            </a:r>
          </a:p>
          <a:p>
            <a:pPr lvl="1"/>
            <a:r>
              <a:rPr lang="en-CA" dirty="0" err="1" smtClean="0"/>
              <a:t>Multimorbidity</a:t>
            </a:r>
            <a:r>
              <a:rPr lang="en-CA" dirty="0" smtClean="0"/>
              <a:t> is a relatively new term in the literature and is not necessarily represented in controlled vocabulary such as </a:t>
            </a:r>
            <a:r>
              <a:rPr lang="en-CA" dirty="0" err="1" smtClean="0"/>
              <a:t>MeSH</a:t>
            </a:r>
            <a:r>
              <a:rPr lang="en-CA" dirty="0" smtClean="0"/>
              <a:t>.  Many studies on </a:t>
            </a:r>
            <a:r>
              <a:rPr lang="en-CA" dirty="0" err="1" smtClean="0"/>
              <a:t>multimorbidity</a:t>
            </a:r>
            <a:r>
              <a:rPr lang="en-CA" dirty="0" smtClean="0"/>
              <a:t> use </a:t>
            </a:r>
            <a:r>
              <a:rPr lang="en-CA" dirty="0" err="1" smtClean="0"/>
              <a:t>MeSH</a:t>
            </a:r>
            <a:r>
              <a:rPr lang="en-CA" dirty="0" smtClean="0"/>
              <a:t> Comorbidity; thus this term is used in our strategies. </a:t>
            </a:r>
          </a:p>
          <a:p>
            <a:r>
              <a:rPr lang="en-CA" dirty="0" smtClean="0"/>
              <a:t>Clearly state, by name, who wrote and ran strategies.</a:t>
            </a:r>
          </a:p>
          <a:p>
            <a:r>
              <a:rPr lang="en-CA" dirty="0" smtClean="0"/>
              <a:t>Search strategies entail intellectual effort and results form the evidence base for an SR. Cochrane does not have explicit criteria regarding authorship, but other organisations routinely include authors of search strategies as authors on SRs etc.  </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465465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Why are these details needed?</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Date run: to illustrate timeliness of search.</a:t>
            </a:r>
          </a:p>
          <a:p>
            <a:r>
              <a:rPr lang="en-CA" dirty="0" smtClean="0"/>
              <a:t>Number of results per line: provides evidence and illustrates authenticity of search; provides bottom line numbers for gross search results.</a:t>
            </a:r>
          </a:p>
          <a:p>
            <a:r>
              <a:rPr lang="en-CA" dirty="0" smtClean="0"/>
              <a:t>Concept combinations: illustrates logic of search</a:t>
            </a:r>
          </a:p>
          <a:p>
            <a:r>
              <a:rPr lang="en-CA" dirty="0" smtClean="0"/>
              <a:t>Filters: if a certain type of literature is sought, e.g. RCTs, the method of identifying them should be transparent and, preferably, validated (to contribute to evidence based practices)</a:t>
            </a:r>
          </a:p>
          <a:p>
            <a:r>
              <a:rPr lang="en-CA" dirty="0" smtClean="0"/>
              <a:t>Limits: such as date, population, e.g. human, child, etc.  Date limits are not encouraged for SRs but if used they must be recorded and justified. </a:t>
            </a:r>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6697139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Search Methods Should Describe</a:t>
            </a:r>
            <a:endParaRPr lang="en-CA" dirty="0"/>
          </a:p>
        </p:txBody>
      </p:sp>
      <p:sp>
        <p:nvSpPr>
          <p:cNvPr id="3" name="Content Placeholder 2"/>
          <p:cNvSpPr>
            <a:spLocks noGrp="1"/>
          </p:cNvSpPr>
          <p:nvPr>
            <p:ph idx="1"/>
          </p:nvPr>
        </p:nvSpPr>
        <p:spPr/>
        <p:txBody>
          <a:bodyPr/>
          <a:lstStyle/>
          <a:p>
            <a:r>
              <a:rPr lang="en-CA" dirty="0" smtClean="0"/>
              <a:t>Date range of database: informs the scope of the search.  E.g. ML In Process or ML 1950- will yield differing results</a:t>
            </a:r>
          </a:p>
          <a:p>
            <a:r>
              <a:rPr lang="en-CA" dirty="0" smtClean="0"/>
              <a:t>Reason for any limits applied. </a:t>
            </a:r>
          </a:p>
          <a:p>
            <a:r>
              <a:rPr lang="en-CA" dirty="0" smtClean="0"/>
              <a:t>Rationale for combinations of terms and choice of terms.  E.g. </a:t>
            </a:r>
            <a:r>
              <a:rPr lang="en-CA" dirty="0" err="1" smtClean="0"/>
              <a:t>Multimorbidity</a:t>
            </a:r>
            <a:r>
              <a:rPr lang="en-CA" dirty="0" smtClean="0"/>
              <a:t> =topic; </a:t>
            </a:r>
            <a:r>
              <a:rPr lang="en-CA" dirty="0" err="1" smtClean="0"/>
              <a:t>MeSH</a:t>
            </a:r>
            <a:r>
              <a:rPr lang="en-CA" dirty="0" smtClean="0"/>
              <a:t> is comorbidity…not quite the same thing but as close as we’ll get. </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575394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Documenting Search “as run”</a:t>
            </a:r>
            <a:endParaRPr lang="en-CA" dirty="0"/>
          </a:p>
        </p:txBody>
      </p:sp>
      <p:sp>
        <p:nvSpPr>
          <p:cNvPr id="3" name="Content Placeholder 2"/>
          <p:cNvSpPr>
            <a:spLocks noGrp="1"/>
          </p:cNvSpPr>
          <p:nvPr>
            <p:ph idx="1"/>
          </p:nvPr>
        </p:nvSpPr>
        <p:spPr/>
        <p:txBody>
          <a:bodyPr/>
          <a:lstStyle/>
          <a:p>
            <a:r>
              <a:rPr lang="en-CA" dirty="0" smtClean="0"/>
              <a:t>Method depends on functionality of interface.</a:t>
            </a:r>
          </a:p>
          <a:p>
            <a:r>
              <a:rPr lang="en-CA" dirty="0" smtClean="0"/>
              <a:t>OVID </a:t>
            </a:r>
            <a:r>
              <a:rPr lang="en-CA" dirty="0"/>
              <a:t>allows you to export the strategy with results/line with search results [EASY]</a:t>
            </a:r>
          </a:p>
          <a:p>
            <a:r>
              <a:rPr lang="en-CA" dirty="0" err="1" smtClean="0"/>
              <a:t>EBSCOHost</a:t>
            </a:r>
            <a:r>
              <a:rPr lang="en-CA" dirty="0" smtClean="0"/>
              <a:t>, Wiley, </a:t>
            </a:r>
            <a:r>
              <a:rPr lang="en-CA" dirty="0" err="1" smtClean="0"/>
              <a:t>Proquest</a:t>
            </a:r>
            <a:r>
              <a:rPr lang="en-CA" dirty="0" smtClean="0"/>
              <a:t>, Web of Knowledge are not so easy. </a:t>
            </a:r>
          </a:p>
          <a:p>
            <a:pPr lvl="1"/>
            <a:r>
              <a:rPr lang="en-CA" dirty="0" smtClean="0"/>
              <a:t>Strategies may be saved, but to document the strategy as run, users must copy and paste or take screen shots.</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80472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06/05/2012</a:t>
            </a:r>
            <a:endParaRPr lang="en-CA"/>
          </a:p>
        </p:txBody>
      </p:sp>
      <p:pic>
        <p:nvPicPr>
          <p:cNvPr id="6" name="Picture 5" descr="PRISMA Flow 2009 Diagram.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7" y="-321029"/>
            <a:ext cx="8612577" cy="86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595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l="35216" t="29042" r="35374" b="8986"/>
          <a:stretch>
            <a:fillRect/>
          </a:stretch>
        </p:blipFill>
        <p:spPr bwMode="auto">
          <a:xfrm>
            <a:off x="179388" y="77788"/>
            <a:ext cx="2390775" cy="31496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p:cNvPicPr>
          <p:nvPr/>
        </p:nvPicPr>
        <p:blipFill>
          <a:blip r:embed="rId3">
            <a:extLst>
              <a:ext uri="{28A0092B-C50C-407E-A947-70E740481C1C}">
                <a14:useLocalDpi xmlns:a14="http://schemas.microsoft.com/office/drawing/2010/main" val="0"/>
              </a:ext>
            </a:extLst>
          </a:blip>
          <a:srcRect l="30072" t="25703" r="28946" b="33672"/>
          <a:stretch>
            <a:fillRect/>
          </a:stretch>
        </p:blipFill>
        <p:spPr bwMode="auto">
          <a:xfrm>
            <a:off x="212725" y="3500438"/>
            <a:ext cx="3332163" cy="206375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p:cNvPicPr>
          <p:nvPr/>
        </p:nvPicPr>
        <p:blipFill>
          <a:blip r:embed="rId4">
            <a:extLst>
              <a:ext uri="{28A0092B-C50C-407E-A947-70E740481C1C}">
                <a14:useLocalDpi xmlns:a14="http://schemas.microsoft.com/office/drawing/2010/main" val="0"/>
              </a:ext>
            </a:extLst>
          </a:blip>
          <a:srcRect l="28786" r="6287" b="17728"/>
          <a:stretch>
            <a:fillRect/>
          </a:stretch>
        </p:blipFill>
        <p:spPr bwMode="auto">
          <a:xfrm>
            <a:off x="3508375" y="1136650"/>
            <a:ext cx="5276850" cy="4179888"/>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06/05/2012</a:t>
            </a:r>
            <a:endParaRPr lang="en-CA"/>
          </a:p>
        </p:txBody>
      </p:sp>
      <p:sp>
        <p:nvSpPr>
          <p:cNvPr id="4" name="TextBox 3"/>
          <p:cNvSpPr txBox="1"/>
          <p:nvPr/>
        </p:nvSpPr>
        <p:spPr>
          <a:xfrm>
            <a:off x="2987824" y="548680"/>
            <a:ext cx="5112568" cy="369332"/>
          </a:xfrm>
          <a:prstGeom prst="rect">
            <a:avLst/>
          </a:prstGeom>
          <a:noFill/>
        </p:spPr>
        <p:txBody>
          <a:bodyPr wrap="square" rtlCol="0">
            <a:spAutoFit/>
          </a:bodyPr>
          <a:lstStyle/>
          <a:p>
            <a:r>
              <a:rPr lang="en-CA" dirty="0" smtClean="0"/>
              <a:t>OVID Save Strategy while Exporting Results</a:t>
            </a:r>
            <a:endParaRPr lang="en-CA" dirty="0"/>
          </a:p>
        </p:txBody>
      </p:sp>
    </p:spTree>
    <p:extLst>
      <p:ext uri="{BB962C8B-B14F-4D97-AF65-F5344CB8AC3E}">
        <p14:creationId xmlns:p14="http://schemas.microsoft.com/office/powerpoint/2010/main" val="69714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06/05/2012</a:t>
            </a:r>
            <a:endParaRPr lang="en-CA"/>
          </a:p>
        </p:txBody>
      </p:sp>
      <p:sp>
        <p:nvSpPr>
          <p:cNvPr id="6" name="Rectangle 5"/>
          <p:cNvSpPr/>
          <p:nvPr/>
        </p:nvSpPr>
        <p:spPr>
          <a:xfrm>
            <a:off x="28667" y="0"/>
            <a:ext cx="8820472" cy="6463308"/>
          </a:xfrm>
          <a:prstGeom prst="rect">
            <a:avLst/>
          </a:prstGeom>
        </p:spPr>
        <p:txBody>
          <a:bodyPr wrap="square">
            <a:spAutoFit/>
          </a:bodyPr>
          <a:lstStyle/>
          <a:p>
            <a:r>
              <a:rPr lang="en-CA" dirty="0"/>
              <a:t>Database: Ovid MEDLINE(R) In-Process &amp; Other Non-Indexed Citations and Ovid MEDLINE(R) &lt;1946 to Present&gt;</a:t>
            </a:r>
          </a:p>
          <a:p>
            <a:r>
              <a:rPr lang="en-CA" dirty="0" smtClean="0"/>
              <a:t>----------------------------------</a:t>
            </a:r>
            <a:endParaRPr lang="en-CA" dirty="0"/>
          </a:p>
          <a:p>
            <a:r>
              <a:rPr lang="en-CA" sz="2000" dirty="0"/>
              <a:t>1     alcohol drinking/ or alcoholism/ or alcoholic intoxication/ (106577)</a:t>
            </a:r>
          </a:p>
          <a:p>
            <a:r>
              <a:rPr lang="en-CA" sz="2000" dirty="0"/>
              <a:t>2     (alcohol$ or drinking).</a:t>
            </a:r>
            <a:r>
              <a:rPr lang="en-CA" sz="2000" dirty="0" err="1"/>
              <a:t>ti</a:t>
            </a:r>
            <a:r>
              <a:rPr lang="en-CA" sz="2000" dirty="0"/>
              <a:t>. (109335)</a:t>
            </a:r>
          </a:p>
          <a:p>
            <a:r>
              <a:rPr lang="en-CA" sz="2000" dirty="0"/>
              <a:t>3     or/1-2 [Alcoholism] (153696)</a:t>
            </a:r>
          </a:p>
          <a:p>
            <a:r>
              <a:rPr lang="en-CA" sz="2000" dirty="0"/>
              <a:t>4     Primary Health Care/ (47396)</a:t>
            </a:r>
          </a:p>
          <a:p>
            <a:r>
              <a:rPr lang="en-CA" sz="2000" dirty="0"/>
              <a:t>5     (primary adj4 (care or healthcare or prevention)).</a:t>
            </a:r>
            <a:r>
              <a:rPr lang="en-CA" sz="2000" dirty="0" err="1"/>
              <a:t>ti,ab</a:t>
            </a:r>
            <a:r>
              <a:rPr lang="en-CA" sz="2000" dirty="0"/>
              <a:t>. (90277)</a:t>
            </a:r>
          </a:p>
          <a:p>
            <a:r>
              <a:rPr lang="en-CA" sz="2000" dirty="0"/>
              <a:t>6     or/4-5 [Primary Care] (107534)</a:t>
            </a:r>
          </a:p>
          <a:p>
            <a:r>
              <a:rPr lang="en-CA" sz="2000" dirty="0"/>
              <a:t>7     Guideline Adherence/ (16335)</a:t>
            </a:r>
          </a:p>
          <a:p>
            <a:r>
              <a:rPr lang="en-CA" sz="2000" dirty="0"/>
              <a:t>8     (guideline? adj3 (</a:t>
            </a:r>
            <a:r>
              <a:rPr lang="en-CA" sz="2000" dirty="0" err="1"/>
              <a:t>adher</a:t>
            </a:r>
            <a:r>
              <a:rPr lang="en-CA" sz="2000" dirty="0"/>
              <a:t>$ or implement$ or application$ or concord$ or using or </a:t>
            </a:r>
            <a:r>
              <a:rPr lang="en-CA" sz="2000" dirty="0" err="1"/>
              <a:t>introduc</a:t>
            </a:r>
            <a:r>
              <a:rPr lang="en-CA" sz="2000" dirty="0"/>
              <a:t>$ or treatment? or screening or </a:t>
            </a:r>
            <a:r>
              <a:rPr lang="en-CA" sz="2000" dirty="0" err="1"/>
              <a:t>diagnos</a:t>
            </a:r>
            <a:r>
              <a:rPr lang="en-CA" sz="2000" dirty="0"/>
              <a:t>$)).</a:t>
            </a:r>
            <a:r>
              <a:rPr lang="en-CA" sz="2000" dirty="0" err="1"/>
              <a:t>ti,ab</a:t>
            </a:r>
            <a:r>
              <a:rPr lang="en-CA" sz="2000" dirty="0"/>
              <a:t>. (25457)</a:t>
            </a:r>
          </a:p>
          <a:p>
            <a:r>
              <a:rPr lang="en-CA" sz="2000" dirty="0"/>
              <a:t>9     or/7-8 [GL Adherence/Implementation] (38966)</a:t>
            </a:r>
          </a:p>
          <a:p>
            <a:r>
              <a:rPr lang="en-CA" sz="2000" dirty="0"/>
              <a:t>10     (randomized controlled trial or controlled clinical trial).pt. or </a:t>
            </a:r>
            <a:r>
              <a:rPr lang="en-CA" sz="2000" dirty="0" err="1"/>
              <a:t>randomized.ab</a:t>
            </a:r>
            <a:r>
              <a:rPr lang="en-CA" sz="2000" dirty="0"/>
              <a:t>. or </a:t>
            </a:r>
            <a:r>
              <a:rPr lang="en-CA" sz="2000" dirty="0" err="1"/>
              <a:t>placebo.ab</a:t>
            </a:r>
            <a:r>
              <a:rPr lang="en-CA" sz="2000" dirty="0"/>
              <a:t>. or clinical trials as topic.sh. or </a:t>
            </a:r>
            <a:r>
              <a:rPr lang="en-CA" sz="2000" dirty="0" err="1"/>
              <a:t>randomly.ab</a:t>
            </a:r>
            <a:r>
              <a:rPr lang="en-CA" sz="2000" dirty="0"/>
              <a:t>. or </a:t>
            </a:r>
            <a:r>
              <a:rPr lang="en-CA" sz="2000" dirty="0" err="1"/>
              <a:t>trial.ti</a:t>
            </a:r>
            <a:r>
              <a:rPr lang="en-CA" sz="2000" dirty="0"/>
              <a:t>. (783257)</a:t>
            </a:r>
          </a:p>
          <a:p>
            <a:r>
              <a:rPr lang="en-CA" sz="2000" dirty="0"/>
              <a:t>11     </a:t>
            </a:r>
            <a:r>
              <a:rPr lang="en-CA" sz="2000" dirty="0" err="1"/>
              <a:t>exp</a:t>
            </a:r>
            <a:r>
              <a:rPr lang="en-CA" sz="2000" dirty="0"/>
              <a:t> animals/ not humans.sh. (3710539)</a:t>
            </a:r>
          </a:p>
          <a:p>
            <a:r>
              <a:rPr lang="en-CA" sz="2000" dirty="0"/>
              <a:t>12     10 not 11 [Cochrane RCT Filter 6.4.d </a:t>
            </a:r>
            <a:r>
              <a:rPr lang="en-CA" sz="2000" dirty="0" err="1"/>
              <a:t>Sens</a:t>
            </a:r>
            <a:r>
              <a:rPr lang="en-CA" sz="2000" dirty="0"/>
              <a:t>/Precision Maximizing] (724300)</a:t>
            </a:r>
          </a:p>
          <a:p>
            <a:r>
              <a:rPr lang="en-CA" sz="2000" dirty="0"/>
              <a:t>13     3 and 6 and 9 [Alcoholism &amp; Prim Care &amp; GL </a:t>
            </a:r>
            <a:r>
              <a:rPr lang="en-CA" sz="2000" dirty="0" err="1"/>
              <a:t>Adher</a:t>
            </a:r>
            <a:r>
              <a:rPr lang="en-CA" sz="2000" dirty="0"/>
              <a:t>--Gross] (18)</a:t>
            </a:r>
          </a:p>
          <a:p>
            <a:r>
              <a:rPr lang="en-CA" sz="2000" dirty="0"/>
              <a:t>14     12 and 13 [RCT Results] (2)</a:t>
            </a:r>
          </a:p>
        </p:txBody>
      </p:sp>
    </p:spTree>
    <p:extLst>
      <p:ext uri="{BB962C8B-B14F-4D97-AF65-F5344CB8AC3E}">
        <p14:creationId xmlns:p14="http://schemas.microsoft.com/office/powerpoint/2010/main" val="20725729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Screen Shot of Strategy</a:t>
            </a:r>
            <a:endParaRPr lang="en-CA" dirty="0"/>
          </a:p>
        </p:txBody>
      </p:sp>
      <p:sp>
        <p:nvSpPr>
          <p:cNvPr id="2" name="Date Placeholder 1"/>
          <p:cNvSpPr>
            <a:spLocks noGrp="1"/>
          </p:cNvSpPr>
          <p:nvPr>
            <p:ph type="dt" sz="half" idx="10"/>
          </p:nvPr>
        </p:nvSpPr>
        <p:spPr/>
        <p:txBody>
          <a:bodyPr/>
          <a:lstStyle/>
          <a:p>
            <a:r>
              <a:rPr lang="en-US" smtClean="0"/>
              <a:t>06/05/2012</a:t>
            </a:r>
            <a:endParaRPr lang="en-CA"/>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954"/>
          <a:stretch/>
        </p:blipFill>
        <p:spPr bwMode="auto">
          <a:xfrm>
            <a:off x="251520" y="1556792"/>
            <a:ext cx="10195200" cy="471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406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dirty="0" smtClean="0"/>
              <a:t>What is missing?</a:t>
            </a:r>
            <a:endParaRPr lang="en-CA" dirty="0"/>
          </a:p>
        </p:txBody>
      </p:sp>
      <p:sp>
        <p:nvSpPr>
          <p:cNvPr id="6" name="Content Placeholder 5"/>
          <p:cNvSpPr>
            <a:spLocks noGrp="1"/>
          </p:cNvSpPr>
          <p:nvPr>
            <p:ph idx="1"/>
          </p:nvPr>
        </p:nvSpPr>
        <p:spPr>
          <a:xfrm>
            <a:off x="457200" y="1196752"/>
            <a:ext cx="8229600" cy="5472608"/>
          </a:xfrm>
        </p:spPr>
        <p:txBody>
          <a:bodyPr>
            <a:noAutofit/>
          </a:bodyPr>
          <a:lstStyle/>
          <a:p>
            <a:pPr marL="137160" indent="0">
              <a:buNone/>
            </a:pPr>
            <a:r>
              <a:rPr lang="en-CA" sz="1600" dirty="0" smtClean="0"/>
              <a:t>Medline (OVID)</a:t>
            </a:r>
          </a:p>
          <a:p>
            <a:pPr marL="137160" indent="0">
              <a:buNone/>
            </a:pPr>
            <a:r>
              <a:rPr lang="en-CA" sz="1600" dirty="0"/>
              <a:t>1. alcohol drinking/</a:t>
            </a:r>
          </a:p>
          <a:p>
            <a:pPr marL="137160" indent="0">
              <a:buNone/>
            </a:pPr>
            <a:r>
              <a:rPr lang="en-CA" sz="1600" dirty="0"/>
              <a:t>2. alcoholism/</a:t>
            </a:r>
          </a:p>
          <a:p>
            <a:pPr marL="137160" indent="0">
              <a:buNone/>
            </a:pPr>
            <a:r>
              <a:rPr lang="en-CA" sz="1600" dirty="0"/>
              <a:t>3. alcoholic intoxication/</a:t>
            </a:r>
          </a:p>
          <a:p>
            <a:pPr marL="137160" indent="0">
              <a:buNone/>
            </a:pPr>
            <a:r>
              <a:rPr lang="en-CA" sz="1600" dirty="0"/>
              <a:t>4. (alcohol$ or drinking).</a:t>
            </a:r>
            <a:r>
              <a:rPr lang="en-CA" sz="1600" dirty="0" err="1"/>
              <a:t>ti</a:t>
            </a:r>
            <a:r>
              <a:rPr lang="en-CA" sz="1600" dirty="0"/>
              <a:t>.</a:t>
            </a:r>
          </a:p>
          <a:p>
            <a:pPr marL="137160" indent="0">
              <a:buNone/>
            </a:pPr>
            <a:r>
              <a:rPr lang="en-CA" sz="1600" dirty="0"/>
              <a:t>5. ((alcohol adj2 ("use" or </a:t>
            </a:r>
            <a:r>
              <a:rPr lang="en-CA" sz="1600" dirty="0" err="1"/>
              <a:t>abus</a:t>
            </a:r>
            <a:r>
              <a:rPr lang="en-CA" sz="1600" dirty="0"/>
              <a:t>$ or addiction? or consumption or </a:t>
            </a:r>
            <a:r>
              <a:rPr lang="en-CA" sz="1600" dirty="0" err="1"/>
              <a:t>depende</a:t>
            </a:r>
            <a:r>
              <a:rPr lang="en-CA" sz="1600" dirty="0"/>
              <a:t>$ or excess$ or </a:t>
            </a:r>
            <a:r>
              <a:rPr lang="en-CA" sz="1600" dirty="0" err="1"/>
              <a:t>misus</a:t>
            </a:r>
            <a:r>
              <a:rPr lang="en-CA" sz="1600" dirty="0"/>
              <a:t>$ or problem? or withdraw$)) or (alcoholic? or alcoholism)).ab.</a:t>
            </a:r>
          </a:p>
          <a:p>
            <a:pPr marL="137160" indent="0">
              <a:buNone/>
            </a:pPr>
            <a:r>
              <a:rPr lang="en-CA" sz="1600" dirty="0"/>
              <a:t>6. or/1-5 [Alcoholism </a:t>
            </a:r>
            <a:r>
              <a:rPr lang="en-CA" sz="1600" dirty="0" err="1"/>
              <a:t>etc</a:t>
            </a:r>
            <a:r>
              <a:rPr lang="en-CA" sz="1600" dirty="0"/>
              <a:t>]</a:t>
            </a:r>
          </a:p>
          <a:p>
            <a:pPr marL="137160" indent="0">
              <a:buNone/>
            </a:pPr>
            <a:r>
              <a:rPr lang="en-CA" sz="1600" dirty="0"/>
              <a:t>7. Primary Health Care/</a:t>
            </a:r>
          </a:p>
          <a:p>
            <a:pPr marL="137160" indent="0">
              <a:buNone/>
            </a:pPr>
            <a:r>
              <a:rPr lang="en-CA" sz="1600" dirty="0"/>
              <a:t>8. General Practice/ or Family practice/ or General Practitioners/ or Physicians, Family/ or Physicians, Primary Care/ or General Practice, Dental/ or Primary Care Nursing/</a:t>
            </a:r>
          </a:p>
          <a:p>
            <a:pPr marL="137160" indent="0">
              <a:buNone/>
            </a:pPr>
            <a:r>
              <a:rPr lang="en-CA" sz="1600" dirty="0"/>
              <a:t>9. (primary adj4 (care or healthcare or prevention)).</a:t>
            </a:r>
            <a:r>
              <a:rPr lang="en-CA" sz="1600" dirty="0" err="1"/>
              <a:t>ti,ab</a:t>
            </a:r>
            <a:r>
              <a:rPr lang="en-CA" sz="1600" dirty="0"/>
              <a:t>.</a:t>
            </a:r>
          </a:p>
          <a:p>
            <a:pPr marL="137160" indent="0">
              <a:buNone/>
            </a:pPr>
            <a:r>
              <a:rPr lang="en-CA" sz="1600" dirty="0"/>
              <a:t>10. ((general or family) adj2 (practice? or practitioner? or physician? or doctor?)).</a:t>
            </a:r>
            <a:r>
              <a:rPr lang="en-CA" sz="1600" dirty="0" err="1"/>
              <a:t>ti,ab</a:t>
            </a:r>
            <a:r>
              <a:rPr lang="en-CA" sz="1600" dirty="0"/>
              <a:t>.</a:t>
            </a:r>
          </a:p>
          <a:p>
            <a:pPr marL="137160" indent="0">
              <a:buNone/>
            </a:pPr>
            <a:r>
              <a:rPr lang="en-CA" sz="1600" dirty="0"/>
              <a:t>11. (routine adj2 (visit? or health care or healthcare)).</a:t>
            </a:r>
            <a:r>
              <a:rPr lang="en-CA" sz="1600" dirty="0" err="1"/>
              <a:t>ti,ab</a:t>
            </a:r>
            <a:r>
              <a:rPr lang="en-CA" sz="1600" dirty="0"/>
              <a:t>.</a:t>
            </a:r>
          </a:p>
          <a:p>
            <a:pPr marL="137160" indent="0">
              <a:buNone/>
            </a:pPr>
            <a:r>
              <a:rPr lang="en-CA" sz="1600" dirty="0"/>
              <a:t>12. (general medical exam$ or health check? or check-up?).</a:t>
            </a:r>
            <a:r>
              <a:rPr lang="en-CA" sz="1600" dirty="0" err="1"/>
              <a:t>ti,ab</a:t>
            </a:r>
            <a:r>
              <a:rPr lang="en-CA" sz="1600" dirty="0"/>
              <a:t>.</a:t>
            </a:r>
          </a:p>
          <a:p>
            <a:pPr marL="137160" indent="0">
              <a:buNone/>
            </a:pPr>
            <a:r>
              <a:rPr lang="en-CA" sz="1600" dirty="0"/>
              <a:t>13. or/7-12[Primary care]</a:t>
            </a:r>
          </a:p>
        </p:txBody>
      </p:sp>
      <p:sp>
        <p:nvSpPr>
          <p:cNvPr id="4" name="Date Placeholder 3"/>
          <p:cNvSpPr>
            <a:spLocks noGrp="1"/>
          </p:cNvSpPr>
          <p:nvPr>
            <p:ph type="dt" sz="half" idx="10"/>
          </p:nvPr>
        </p:nvSpPr>
        <p:spPr/>
        <p:txBody>
          <a:bodyPr/>
          <a:lstStyle/>
          <a:p>
            <a:r>
              <a:rPr lang="en-US" smtClean="0"/>
              <a:t>06/05/2012</a:t>
            </a:r>
            <a:endParaRPr lang="en-CA"/>
          </a:p>
        </p:txBody>
      </p:sp>
      <p:sp>
        <p:nvSpPr>
          <p:cNvPr id="7" name="Oval Callout 6"/>
          <p:cNvSpPr>
            <a:spLocks noChangeAspect="1"/>
          </p:cNvSpPr>
          <p:nvPr/>
        </p:nvSpPr>
        <p:spPr>
          <a:xfrm>
            <a:off x="2061417" y="2571913"/>
            <a:ext cx="2256708" cy="1512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Filters anyone? </a:t>
            </a:r>
            <a:endParaRPr lang="en-CA" dirty="0"/>
          </a:p>
        </p:txBody>
      </p:sp>
      <p:sp>
        <p:nvSpPr>
          <p:cNvPr id="8" name="Oval Callout 7"/>
          <p:cNvSpPr>
            <a:spLocks noChangeAspect="1"/>
          </p:cNvSpPr>
          <p:nvPr/>
        </p:nvSpPr>
        <p:spPr>
          <a:xfrm>
            <a:off x="4788024" y="3155830"/>
            <a:ext cx="2256708" cy="1512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How are concepts combined?</a:t>
            </a:r>
            <a:endParaRPr lang="en-CA" dirty="0"/>
          </a:p>
        </p:txBody>
      </p:sp>
      <p:sp>
        <p:nvSpPr>
          <p:cNvPr id="9" name="Oval Callout 8"/>
          <p:cNvSpPr>
            <a:spLocks noChangeAspect="1"/>
          </p:cNvSpPr>
          <p:nvPr/>
        </p:nvSpPr>
        <p:spPr>
          <a:xfrm>
            <a:off x="4292340" y="1781200"/>
            <a:ext cx="2256708" cy="1512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How many results per line? </a:t>
            </a:r>
            <a:endParaRPr lang="en-CA" dirty="0"/>
          </a:p>
        </p:txBody>
      </p:sp>
      <p:sp>
        <p:nvSpPr>
          <p:cNvPr id="10" name="Oval Callout 9"/>
          <p:cNvSpPr>
            <a:spLocks noChangeAspect="1"/>
          </p:cNvSpPr>
          <p:nvPr/>
        </p:nvSpPr>
        <p:spPr>
          <a:xfrm>
            <a:off x="2213817" y="4667830"/>
            <a:ext cx="2256708" cy="1512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What section of Medline was searched? </a:t>
            </a:r>
            <a:endParaRPr lang="en-CA" dirty="0"/>
          </a:p>
        </p:txBody>
      </p:sp>
    </p:spTree>
    <p:extLst>
      <p:ext uri="{BB962C8B-B14F-4D97-AF65-F5344CB8AC3E}">
        <p14:creationId xmlns:p14="http://schemas.microsoft.com/office/powerpoint/2010/main" val="42390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Hands-on	</a:t>
            </a:r>
            <a:endParaRPr lang="en-CA" dirty="0"/>
          </a:p>
        </p:txBody>
      </p:sp>
      <p:sp>
        <p:nvSpPr>
          <p:cNvPr id="3" name="Content Placeholder 2"/>
          <p:cNvSpPr>
            <a:spLocks noGrp="1"/>
          </p:cNvSpPr>
          <p:nvPr>
            <p:ph idx="1"/>
          </p:nvPr>
        </p:nvSpPr>
        <p:spPr/>
        <p:txBody>
          <a:bodyPr/>
          <a:lstStyle/>
          <a:p>
            <a:r>
              <a:rPr lang="en-CA" dirty="0" smtClean="0"/>
              <a:t>Go to PubMed pubmed.org</a:t>
            </a:r>
          </a:p>
          <a:p>
            <a:r>
              <a:rPr lang="en-CA" dirty="0" smtClean="0"/>
              <a:t>Search a few terms</a:t>
            </a:r>
          </a:p>
          <a:p>
            <a:r>
              <a:rPr lang="en-CA" dirty="0" smtClean="0"/>
              <a:t>Export results, save file</a:t>
            </a:r>
          </a:p>
          <a:p>
            <a:r>
              <a:rPr lang="en-CA" dirty="0" smtClean="0"/>
              <a:t>Save strategy “as run”</a:t>
            </a:r>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0489189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Bottom Line </a:t>
            </a:r>
            <a:endParaRPr lang="en-CA" dirty="0"/>
          </a:p>
        </p:txBody>
      </p:sp>
      <p:sp>
        <p:nvSpPr>
          <p:cNvPr id="3" name="Content Placeholder 2"/>
          <p:cNvSpPr>
            <a:spLocks noGrp="1"/>
          </p:cNvSpPr>
          <p:nvPr>
            <p:ph idx="1"/>
          </p:nvPr>
        </p:nvSpPr>
        <p:spPr/>
        <p:txBody>
          <a:bodyPr/>
          <a:lstStyle/>
          <a:p>
            <a:pPr>
              <a:buFont typeface="Wingdings" pitchFamily="2" charset="2"/>
              <a:buChar char="ü"/>
            </a:pPr>
            <a:r>
              <a:rPr lang="en-CA" dirty="0" smtClean="0"/>
              <a:t>Reader </a:t>
            </a:r>
            <a:r>
              <a:rPr lang="en-CA" dirty="0"/>
              <a:t>should be able to take the strategy , copy it into the database it was written for and get the same </a:t>
            </a:r>
            <a:r>
              <a:rPr lang="en-CA" dirty="0" smtClean="0"/>
              <a:t>results.</a:t>
            </a:r>
          </a:p>
          <a:p>
            <a:pPr marL="137160" indent="0">
              <a:buNone/>
            </a:pPr>
            <a:endParaRPr lang="en-CA" dirty="0" smtClean="0"/>
          </a:p>
          <a:p>
            <a:pPr>
              <a:buFont typeface="Wingdings" pitchFamily="2" charset="2"/>
              <a:buChar char="ü"/>
            </a:pPr>
            <a:r>
              <a:rPr lang="en-CA" dirty="0" smtClean="0"/>
              <a:t>The </a:t>
            </a:r>
            <a:r>
              <a:rPr lang="en-CA" dirty="0"/>
              <a:t>numbers shown in each strategy for each database should jive with gross numbers (before dupe removal) in PRISMA </a:t>
            </a:r>
          </a:p>
          <a:p>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1779665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Techniques</a:t>
            </a:r>
            <a:endParaRPr lang="en-CA" dirty="0"/>
          </a:p>
        </p:txBody>
      </p:sp>
      <p:sp>
        <p:nvSpPr>
          <p:cNvPr id="6" name="Text Placeholder 5"/>
          <p:cNvSpPr>
            <a:spLocks noGrp="1"/>
          </p:cNvSpPr>
          <p:nvPr>
            <p:ph type="body" idx="1"/>
          </p:nvPr>
        </p:nvSpPr>
        <p:spPr/>
        <p:txBody>
          <a:bodyPr>
            <a:normAutofit fontScale="85000" lnSpcReduction="20000"/>
          </a:bodyPr>
          <a:lstStyle/>
          <a:p>
            <a:pPr marL="416052" indent="-342900">
              <a:buFont typeface="Wingdings" pitchFamily="2" charset="2"/>
              <a:buChar char="ü"/>
            </a:pPr>
            <a:r>
              <a:rPr lang="en-CA" dirty="0" smtClean="0"/>
              <a:t>Develop a file management system for your SR</a:t>
            </a:r>
          </a:p>
          <a:p>
            <a:pPr marL="416052" indent="-342900">
              <a:buFont typeface="Wingdings" pitchFamily="2" charset="2"/>
              <a:buChar char="ü"/>
            </a:pPr>
            <a:r>
              <a:rPr lang="en-CA" dirty="0" smtClean="0"/>
              <a:t>Save any search you run; any results you use</a:t>
            </a:r>
          </a:p>
          <a:p>
            <a:pPr marL="416052" indent="-342900">
              <a:buFont typeface="Wingdings" pitchFamily="2" charset="2"/>
              <a:buChar char="ü"/>
            </a:pPr>
            <a:r>
              <a:rPr lang="en-CA" dirty="0" smtClean="0"/>
              <a:t>Create a database for result</a:t>
            </a:r>
          </a:p>
          <a:p>
            <a:pPr marL="1211580" lvl="1" indent="-342900">
              <a:buFont typeface="Wingdings" pitchFamily="2" charset="2"/>
              <a:buChar char="ü"/>
            </a:pPr>
            <a:r>
              <a:rPr lang="en-CA" dirty="0" smtClean="0"/>
              <a:t>Import citations so that title, Journal </a:t>
            </a:r>
            <a:r>
              <a:rPr lang="en-CA" dirty="0" err="1" smtClean="0"/>
              <a:t>etc</a:t>
            </a:r>
            <a:r>
              <a:rPr lang="en-CA" dirty="0" smtClean="0"/>
              <a:t> appear consistently (use the correct Import Filter)</a:t>
            </a:r>
          </a:p>
          <a:p>
            <a:pPr marL="1211580" lvl="1" indent="-342900">
              <a:buFont typeface="Wingdings" pitchFamily="2" charset="2"/>
              <a:buChar char="ü"/>
            </a:pPr>
            <a:r>
              <a:rPr lang="en-CA" dirty="0" smtClean="0"/>
              <a:t>Code results in your database  (Endnote, Reference Manager, etc.) </a:t>
            </a:r>
          </a:p>
          <a:p>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7601871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File Management</a:t>
            </a:r>
            <a:endParaRPr lang="en-CA" dirty="0"/>
          </a:p>
        </p:txBody>
      </p:sp>
      <p:sp>
        <p:nvSpPr>
          <p:cNvPr id="7" name="Content Placeholder 6"/>
          <p:cNvSpPr>
            <a:spLocks noGrp="1"/>
          </p:cNvSpPr>
          <p:nvPr>
            <p:ph idx="1"/>
          </p:nvPr>
        </p:nvSpPr>
        <p:spPr/>
        <p:txBody>
          <a:bodyPr>
            <a:normAutofit fontScale="92500"/>
          </a:bodyPr>
          <a:lstStyle/>
          <a:p>
            <a:r>
              <a:rPr lang="en-US" i="1" dirty="0"/>
              <a:t>Determine at beginning of a project/systematic review</a:t>
            </a:r>
          </a:p>
          <a:p>
            <a:r>
              <a:rPr lang="en-US" i="1" dirty="0"/>
              <a:t>File naming conventions for</a:t>
            </a:r>
          </a:p>
          <a:p>
            <a:pPr lvl="1"/>
            <a:r>
              <a:rPr lang="en-US" sz="1400" i="1" dirty="0"/>
              <a:t>Search strategies</a:t>
            </a:r>
          </a:p>
          <a:p>
            <a:pPr lvl="1"/>
            <a:r>
              <a:rPr lang="en-US" sz="1400" i="1" dirty="0"/>
              <a:t>Search results</a:t>
            </a:r>
          </a:p>
          <a:p>
            <a:pPr lvl="1"/>
            <a:r>
              <a:rPr lang="en-US" sz="1400" i="1" dirty="0"/>
              <a:t>Screening results</a:t>
            </a:r>
          </a:p>
          <a:p>
            <a:r>
              <a:rPr lang="en-US" i="1" dirty="0"/>
              <a:t>Decide on an abbreviated title to represent your review</a:t>
            </a:r>
          </a:p>
          <a:p>
            <a:pPr lvl="1"/>
            <a:r>
              <a:rPr lang="en-US" sz="1400" i="1" dirty="0"/>
              <a:t>Medication review in hospitals might be abbreviated as </a:t>
            </a:r>
            <a:r>
              <a:rPr lang="en-US" sz="1400" i="1" dirty="0" err="1"/>
              <a:t>MedRev</a:t>
            </a:r>
            <a:r>
              <a:rPr lang="en-US" sz="1400" i="1" dirty="0"/>
              <a:t> </a:t>
            </a:r>
          </a:p>
          <a:p>
            <a:pPr lvl="1"/>
            <a:r>
              <a:rPr lang="en-US" sz="1400" i="1" dirty="0"/>
              <a:t>Reduction of antibiotic use in primary care—</a:t>
            </a:r>
            <a:r>
              <a:rPr lang="en-US" sz="1400" i="1" dirty="0" err="1"/>
              <a:t>Antibi</a:t>
            </a:r>
            <a:r>
              <a:rPr lang="en-US" sz="1400" i="1" dirty="0"/>
              <a:t>-PC or </a:t>
            </a:r>
            <a:r>
              <a:rPr lang="en-US" sz="1400" i="1" dirty="0" err="1"/>
              <a:t>RedAntib</a:t>
            </a:r>
            <a:endParaRPr lang="en-US" sz="1400" i="1" dirty="0"/>
          </a:p>
          <a:p>
            <a:r>
              <a:rPr lang="en-US" i="1" dirty="0"/>
              <a:t>Use this abbreviation at the beginning of any and all files you create for your project</a:t>
            </a:r>
          </a:p>
          <a:p>
            <a:r>
              <a:rPr lang="en-US" i="1" dirty="0"/>
              <a:t>Purpose of filename is to clearly define content of file</a:t>
            </a:r>
          </a:p>
          <a:p>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9661506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File &amp; Folder Names</a:t>
            </a:r>
            <a:endParaRPr lang="en-CA" dirty="0"/>
          </a:p>
        </p:txBody>
      </p:sp>
      <p:sp>
        <p:nvSpPr>
          <p:cNvPr id="3" name="Content Placeholder 2"/>
          <p:cNvSpPr>
            <a:spLocks noGrp="1"/>
          </p:cNvSpPr>
          <p:nvPr>
            <p:ph idx="1"/>
          </p:nvPr>
        </p:nvSpPr>
        <p:spPr/>
        <p:txBody>
          <a:bodyPr>
            <a:normAutofit fontScale="70000" lnSpcReduction="20000"/>
          </a:bodyPr>
          <a:lstStyle/>
          <a:p>
            <a:pPr marL="585216" lvl="1" indent="0">
              <a:buNone/>
            </a:pPr>
            <a:r>
              <a:rPr lang="en-US" sz="2000" i="1" dirty="0" smtClean="0"/>
              <a:t>Diabetes </a:t>
            </a:r>
            <a:r>
              <a:rPr lang="en-US" sz="2000" i="1" dirty="0"/>
              <a:t>SR [Top Level folder for the project]</a:t>
            </a:r>
          </a:p>
          <a:p>
            <a:pPr lvl="2"/>
            <a:r>
              <a:rPr lang="en-US" sz="2000" i="1" dirty="0" smtClean="0"/>
              <a:t>Manuscripts</a:t>
            </a:r>
          </a:p>
          <a:p>
            <a:pPr lvl="3"/>
            <a:r>
              <a:rPr lang="en-US" sz="1800" i="1" dirty="0" err="1" smtClean="0"/>
              <a:t>Diabet</a:t>
            </a:r>
            <a:r>
              <a:rPr lang="en-US" sz="1800" i="1" dirty="0"/>
              <a:t> </a:t>
            </a:r>
            <a:r>
              <a:rPr lang="en-US" sz="1800" i="1" dirty="0" smtClean="0"/>
              <a:t>Methods.doc</a:t>
            </a:r>
          </a:p>
          <a:p>
            <a:pPr lvl="3"/>
            <a:r>
              <a:rPr lang="en-US" sz="1800" i="1" dirty="0" err="1" smtClean="0"/>
              <a:t>Diabet</a:t>
            </a:r>
            <a:r>
              <a:rPr lang="en-US" sz="1800" i="1" dirty="0" smtClean="0"/>
              <a:t> Results.doc</a:t>
            </a:r>
          </a:p>
          <a:p>
            <a:pPr lvl="3"/>
            <a:r>
              <a:rPr lang="en-US" sz="1800" i="1" dirty="0" err="1" smtClean="0"/>
              <a:t>Int</a:t>
            </a:r>
            <a:r>
              <a:rPr lang="en-US" sz="1800" i="1" dirty="0" smtClean="0"/>
              <a:t> to </a:t>
            </a:r>
            <a:r>
              <a:rPr lang="en-US" sz="1800" i="1" dirty="0" err="1" smtClean="0"/>
              <a:t>Improv</a:t>
            </a:r>
            <a:r>
              <a:rPr lang="en-US" sz="1800" i="1" dirty="0" smtClean="0"/>
              <a:t> HbA1c-Diabet.rm5</a:t>
            </a:r>
          </a:p>
          <a:p>
            <a:pPr lvl="2"/>
            <a:r>
              <a:rPr lang="en-US" sz="2000" i="1" dirty="0" smtClean="0"/>
              <a:t>Screening</a:t>
            </a:r>
          </a:p>
          <a:p>
            <a:pPr lvl="3"/>
            <a:r>
              <a:rPr lang="en-US" sz="1800" i="1" dirty="0" err="1" smtClean="0"/>
              <a:t>Diabet</a:t>
            </a:r>
            <a:r>
              <a:rPr lang="en-US" sz="1800" i="1" dirty="0" smtClean="0"/>
              <a:t>-Data Extract 1.0.doc</a:t>
            </a:r>
          </a:p>
          <a:p>
            <a:pPr lvl="3"/>
            <a:r>
              <a:rPr lang="en-US" sz="1800" i="1" dirty="0" err="1" smtClean="0"/>
              <a:t>Diabet</a:t>
            </a:r>
            <a:r>
              <a:rPr lang="en-US" sz="1800" i="1" dirty="0" smtClean="0"/>
              <a:t>-Data Extract 1.1.doc</a:t>
            </a:r>
          </a:p>
          <a:p>
            <a:pPr lvl="3"/>
            <a:r>
              <a:rPr lang="en-US" sz="1800" i="1" dirty="0" err="1" smtClean="0"/>
              <a:t>Diabet</a:t>
            </a:r>
            <a:r>
              <a:rPr lang="en-US" sz="1800" i="1" dirty="0" smtClean="0"/>
              <a:t>-Screen Lucy.xls</a:t>
            </a:r>
          </a:p>
          <a:p>
            <a:pPr lvl="3"/>
            <a:r>
              <a:rPr lang="en-US" sz="1800" i="1" dirty="0" err="1" smtClean="0"/>
              <a:t>Diabet</a:t>
            </a:r>
            <a:r>
              <a:rPr lang="en-US" sz="1800" i="1" dirty="0" smtClean="0"/>
              <a:t>-Screen Mic.xls</a:t>
            </a:r>
          </a:p>
          <a:p>
            <a:pPr lvl="2"/>
            <a:r>
              <a:rPr lang="en-US" sz="2000" i="1" dirty="0" smtClean="0"/>
              <a:t>Strategies</a:t>
            </a:r>
            <a:endParaRPr lang="en-US" sz="2000" i="1" dirty="0"/>
          </a:p>
          <a:p>
            <a:pPr lvl="3"/>
            <a:r>
              <a:rPr lang="en-US" i="1" dirty="0" err="1"/>
              <a:t>Diabet</a:t>
            </a:r>
            <a:r>
              <a:rPr lang="en-US" i="1" dirty="0"/>
              <a:t>-ML  </a:t>
            </a:r>
            <a:r>
              <a:rPr lang="en-US" i="1" dirty="0" err="1"/>
              <a:t>Strat</a:t>
            </a:r>
            <a:r>
              <a:rPr lang="en-US" i="1" dirty="0"/>
              <a:t> </a:t>
            </a:r>
            <a:r>
              <a:rPr lang="en-US" i="1" dirty="0" smtClean="0"/>
              <a:t>.txt [strategy </a:t>
            </a:r>
            <a:r>
              <a:rPr lang="en-US" i="1" dirty="0"/>
              <a:t>for Medline]</a:t>
            </a:r>
          </a:p>
          <a:p>
            <a:pPr lvl="3"/>
            <a:r>
              <a:rPr lang="en-US" i="1" dirty="0" err="1"/>
              <a:t>Diabet</a:t>
            </a:r>
            <a:r>
              <a:rPr lang="en-US" i="1" dirty="0"/>
              <a:t>-EM </a:t>
            </a:r>
            <a:r>
              <a:rPr lang="en-US" i="1" dirty="0" smtClean="0"/>
              <a:t>Strat.txt  </a:t>
            </a:r>
            <a:r>
              <a:rPr lang="en-US" i="1" dirty="0"/>
              <a:t>[Strategy for EMBASE]</a:t>
            </a:r>
          </a:p>
          <a:p>
            <a:pPr lvl="3"/>
            <a:r>
              <a:rPr lang="en-US" i="1" dirty="0" err="1"/>
              <a:t>Diabet-Coch</a:t>
            </a:r>
            <a:r>
              <a:rPr lang="en-US" i="1" dirty="0"/>
              <a:t> </a:t>
            </a:r>
            <a:r>
              <a:rPr lang="en-US" i="1" dirty="0" smtClean="0"/>
              <a:t>Strat.txt </a:t>
            </a:r>
            <a:endParaRPr lang="en-US" i="1" dirty="0"/>
          </a:p>
          <a:p>
            <a:pPr lvl="2"/>
            <a:r>
              <a:rPr lang="en-US" sz="2000" i="1" dirty="0"/>
              <a:t>Results</a:t>
            </a:r>
          </a:p>
          <a:p>
            <a:pPr lvl="3"/>
            <a:r>
              <a:rPr lang="en-US" i="1" dirty="0" err="1"/>
              <a:t>Diabet</a:t>
            </a:r>
            <a:r>
              <a:rPr lang="en-US" i="1" dirty="0"/>
              <a:t>-ML 10-2011 (1256).txt</a:t>
            </a:r>
          </a:p>
          <a:p>
            <a:pPr lvl="3"/>
            <a:r>
              <a:rPr lang="en-US" i="1" dirty="0"/>
              <a:t>Diabet-EM-10-2011 (987).txt</a:t>
            </a:r>
          </a:p>
          <a:p>
            <a:pPr lvl="2"/>
            <a:r>
              <a:rPr lang="en-US" sz="2000" i="1" dirty="0"/>
              <a:t>Ref Man</a:t>
            </a:r>
          </a:p>
          <a:p>
            <a:pPr lvl="3"/>
            <a:r>
              <a:rPr lang="en-US" i="1" dirty="0" err="1" smtClean="0"/>
              <a:t>DiabetesSR-MASTER.rmd</a:t>
            </a:r>
            <a:endParaRPr lang="en-US" i="1" dirty="0"/>
          </a:p>
          <a:p>
            <a:pPr lvl="3"/>
            <a:r>
              <a:rPr lang="en-US" i="1" dirty="0" err="1" smtClean="0"/>
              <a:t>DiabetSR-Lucy.rmd</a:t>
            </a:r>
            <a:endParaRPr lang="en-US" i="1" dirty="0" smtClean="0"/>
          </a:p>
          <a:p>
            <a:pPr lvl="3"/>
            <a:r>
              <a:rPr lang="en-US" i="1" dirty="0" err="1" smtClean="0"/>
              <a:t>DiabetSR-Mic.rmd</a:t>
            </a:r>
            <a:endParaRPr lang="en-US" i="1" dirty="0"/>
          </a:p>
          <a:p>
            <a:pPr marL="137160" indent="0">
              <a:buNone/>
            </a:pP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3650649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3200400" cy="6858000"/>
            <a:chOff x="0" y="0"/>
            <a:chExt cx="2016" cy="4320"/>
          </a:xfrm>
        </p:grpSpPr>
        <p:sp>
          <p:nvSpPr>
            <p:cNvPr id="10255" name="Rectangle 2"/>
            <p:cNvSpPr>
              <a:spLocks/>
            </p:cNvSpPr>
            <p:nvPr/>
          </p:nvSpPr>
          <p:spPr bwMode="auto">
            <a:xfrm>
              <a:off x="0" y="0"/>
              <a:ext cx="480" cy="4320"/>
            </a:xfrm>
            <a:prstGeom prst="rect">
              <a:avLst/>
            </a:prstGeom>
            <a:solidFill>
              <a:srgbClr val="6DA7B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0256" name="AutoShape 3"/>
            <p:cNvSpPr>
              <a:spLocks/>
            </p:cNvSpPr>
            <p:nvPr/>
          </p:nvSpPr>
          <p:spPr bwMode="auto">
            <a:xfrm>
              <a:off x="288" y="0"/>
              <a:ext cx="1728" cy="7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0"/>
                  </a:moveTo>
                  <a:lnTo>
                    <a:pt x="21600" y="14106"/>
                  </a:lnTo>
                  <a:lnTo>
                    <a:pt x="4750" y="14165"/>
                  </a:lnTo>
                  <a:lnTo>
                    <a:pt x="4425" y="14106"/>
                  </a:lnTo>
                  <a:lnTo>
                    <a:pt x="3850" y="14371"/>
                  </a:lnTo>
                  <a:cubicBezTo>
                    <a:pt x="3625" y="14635"/>
                    <a:pt x="3288" y="15076"/>
                    <a:pt x="3075" y="15605"/>
                  </a:cubicBezTo>
                  <a:cubicBezTo>
                    <a:pt x="2863" y="16134"/>
                    <a:pt x="2688" y="16869"/>
                    <a:pt x="2575" y="17544"/>
                  </a:cubicBezTo>
                  <a:cubicBezTo>
                    <a:pt x="2463" y="18220"/>
                    <a:pt x="2425" y="18896"/>
                    <a:pt x="2400" y="19572"/>
                  </a:cubicBezTo>
                  <a:lnTo>
                    <a:pt x="2400" y="21600"/>
                  </a:lnTo>
                  <a:lnTo>
                    <a:pt x="0" y="21600"/>
                  </a:lnTo>
                  <a:lnTo>
                    <a:pt x="0" y="14106"/>
                  </a:lnTo>
                  <a:lnTo>
                    <a:pt x="0" y="0"/>
                  </a:lnTo>
                  <a:lnTo>
                    <a:pt x="21600" y="0"/>
                  </a:lnTo>
                  <a:close/>
                  <a:moveTo>
                    <a:pt x="21600" y="0"/>
                  </a:moveTo>
                </a:path>
              </a:pathLst>
            </a:custGeom>
            <a:solidFill>
              <a:srgbClr val="6DA7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grpSp>
      <p:sp>
        <p:nvSpPr>
          <p:cNvPr id="10243" name="Rectangle 4"/>
          <p:cNvSpPr>
            <a:spLocks/>
          </p:cNvSpPr>
          <p:nvPr/>
        </p:nvSpPr>
        <p:spPr bwMode="auto">
          <a:xfrm>
            <a:off x="0" y="0"/>
            <a:ext cx="762000" cy="6858000"/>
          </a:xfrm>
          <a:prstGeom prst="rect">
            <a:avLst/>
          </a:prstGeom>
          <a:solidFill>
            <a:srgbClr val="6DA7B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0244" name="AutoShape 5"/>
          <p:cNvSpPr>
            <a:spLocks/>
          </p:cNvSpPr>
          <p:nvPr/>
        </p:nvSpPr>
        <p:spPr bwMode="auto">
          <a:xfrm>
            <a:off x="457200" y="0"/>
            <a:ext cx="2743200" cy="116681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0 w 21600"/>
              <a:gd name="T19" fmla="*/ 2147483647 h 21600"/>
              <a:gd name="T20" fmla="*/ 0 w 21600"/>
              <a:gd name="T21" fmla="*/ 2147483647 h 21600"/>
              <a:gd name="T22" fmla="*/ 0 w 21600"/>
              <a:gd name="T23" fmla="*/ 0 h 21600"/>
              <a:gd name="T24" fmla="*/ 2147483647 w 21600"/>
              <a:gd name="T25" fmla="*/ 0 h 21600"/>
              <a:gd name="T26" fmla="*/ 2147483647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0"/>
                </a:moveTo>
                <a:lnTo>
                  <a:pt x="21600" y="14106"/>
                </a:lnTo>
                <a:lnTo>
                  <a:pt x="4750" y="14165"/>
                </a:lnTo>
                <a:lnTo>
                  <a:pt x="4425" y="14106"/>
                </a:lnTo>
                <a:lnTo>
                  <a:pt x="3850" y="14371"/>
                </a:lnTo>
                <a:cubicBezTo>
                  <a:pt x="3625" y="14635"/>
                  <a:pt x="3288" y="15076"/>
                  <a:pt x="3075" y="15605"/>
                </a:cubicBezTo>
                <a:cubicBezTo>
                  <a:pt x="2863" y="16134"/>
                  <a:pt x="2688" y="16869"/>
                  <a:pt x="2575" y="17544"/>
                </a:cubicBezTo>
                <a:cubicBezTo>
                  <a:pt x="2463" y="18220"/>
                  <a:pt x="2425" y="18896"/>
                  <a:pt x="2400" y="19572"/>
                </a:cubicBezTo>
                <a:lnTo>
                  <a:pt x="2400" y="21600"/>
                </a:lnTo>
                <a:lnTo>
                  <a:pt x="0" y="21600"/>
                </a:lnTo>
                <a:lnTo>
                  <a:pt x="0" y="14106"/>
                </a:lnTo>
                <a:lnTo>
                  <a:pt x="0" y="0"/>
                </a:lnTo>
                <a:lnTo>
                  <a:pt x="21600" y="0"/>
                </a:lnTo>
                <a:close/>
                <a:moveTo>
                  <a:pt x="21600" y="0"/>
                </a:moveTo>
              </a:path>
            </a:pathLst>
          </a:custGeom>
          <a:solidFill>
            <a:srgbClr val="6DA7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0245" name="AutoShape 6"/>
          <p:cNvSpPr>
            <a:spLocks/>
          </p:cNvSpPr>
          <p:nvPr/>
        </p:nvSpPr>
        <p:spPr bwMode="auto">
          <a:xfrm>
            <a:off x="609600" y="1524000"/>
            <a:ext cx="7010400" cy="317500"/>
          </a:xfrm>
          <a:prstGeom prst="roundRect">
            <a:avLst>
              <a:gd name="adj" fmla="val 0"/>
            </a:avLst>
          </a:prstGeom>
          <a:solidFill>
            <a:srgbClr val="D3812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46" name="AutoShape 7"/>
          <p:cNvSpPr>
            <a:spLocks/>
          </p:cNvSpPr>
          <p:nvPr/>
        </p:nvSpPr>
        <p:spPr bwMode="auto">
          <a:xfrm flipH="1">
            <a:off x="228600" y="1524000"/>
            <a:ext cx="393700" cy="3190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0 h 21600"/>
              <a:gd name="T10" fmla="*/ 2147483647 w 21600"/>
              <a:gd name="T11" fmla="*/ 0 h 21600"/>
              <a:gd name="T12" fmla="*/ 2147483647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10800" y="0"/>
                </a:moveTo>
                <a:cubicBezTo>
                  <a:pt x="16765" y="0"/>
                  <a:pt x="21600" y="4835"/>
                  <a:pt x="21600" y="10800"/>
                </a:cubicBezTo>
                <a:cubicBezTo>
                  <a:pt x="21600" y="16765"/>
                  <a:pt x="16765" y="21600"/>
                  <a:pt x="10800" y="21600"/>
                </a:cubicBezTo>
                <a:lnTo>
                  <a:pt x="0" y="21600"/>
                </a:lnTo>
                <a:lnTo>
                  <a:pt x="0" y="0"/>
                </a:lnTo>
                <a:lnTo>
                  <a:pt x="10800" y="0"/>
                </a:lnTo>
                <a:close/>
                <a:moveTo>
                  <a:pt x="10800" y="0"/>
                </a:moveTo>
              </a:path>
            </a:pathLst>
          </a:custGeom>
          <a:solidFill>
            <a:srgbClr val="D381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CA"/>
          </a:p>
        </p:txBody>
      </p:sp>
      <p:pic>
        <p:nvPicPr>
          <p:cNvPr id="10247"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8488"/>
            <a:ext cx="12954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2"/>
          <p:cNvSpPr>
            <a:spLocks noGrp="1"/>
          </p:cNvSpPr>
          <p:nvPr>
            <p:ph type="title"/>
          </p:nvPr>
        </p:nvSpPr>
        <p:spPr/>
        <p:txBody>
          <a:bodyPr/>
          <a:lstStyle/>
          <a:p>
            <a:r>
              <a:rPr lang="en-CA" smtClean="0"/>
              <a:t>Folder Structure—e.g.</a:t>
            </a:r>
          </a:p>
        </p:txBody>
      </p:sp>
      <p:sp>
        <p:nvSpPr>
          <p:cNvPr id="10249" name="Slide Number Placeholder 1"/>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000">
                <a:solidFill>
                  <a:srgbClr val="003366"/>
                </a:solidFill>
                <a:latin typeface="Arial" pitchFamily="34" charset="0"/>
                <a:ea typeface="ヒラギノ角ゴ ProN W3" charset="-128"/>
                <a:sym typeface="Arial" pitchFamily="34" charset="0"/>
              </a:defRPr>
            </a:lvl1pPr>
            <a:lvl2pPr marL="742950" indent="-285750" eaLnBrk="0" hangingPunct="0">
              <a:defRPr sz="2000">
                <a:solidFill>
                  <a:srgbClr val="003366"/>
                </a:solidFill>
                <a:latin typeface="Arial" pitchFamily="34" charset="0"/>
                <a:ea typeface="ヒラギノ角ゴ ProN W3" charset="-128"/>
                <a:sym typeface="Arial" pitchFamily="34" charset="0"/>
              </a:defRPr>
            </a:lvl2pPr>
            <a:lvl3pPr marL="1143000" indent="-228600" eaLnBrk="0" hangingPunct="0">
              <a:defRPr sz="2000">
                <a:solidFill>
                  <a:srgbClr val="003366"/>
                </a:solidFill>
                <a:latin typeface="Arial" pitchFamily="34" charset="0"/>
                <a:ea typeface="ヒラギノ角ゴ ProN W3" charset="-128"/>
                <a:sym typeface="Arial" pitchFamily="34" charset="0"/>
              </a:defRPr>
            </a:lvl3pPr>
            <a:lvl4pPr marL="1600200" indent="-228600" eaLnBrk="0" hangingPunct="0">
              <a:defRPr sz="2000">
                <a:solidFill>
                  <a:srgbClr val="003366"/>
                </a:solidFill>
                <a:latin typeface="Arial" pitchFamily="34" charset="0"/>
                <a:ea typeface="ヒラギノ角ゴ ProN W3" charset="-128"/>
                <a:sym typeface="Arial" pitchFamily="34" charset="0"/>
              </a:defRPr>
            </a:lvl4pPr>
            <a:lvl5pPr marL="2057400" indent="-228600" eaLnBrk="0" hangingPunct="0">
              <a:defRPr sz="2000">
                <a:solidFill>
                  <a:srgbClr val="003366"/>
                </a:solidFill>
                <a:latin typeface="Arial" pitchFamily="34" charset="0"/>
                <a:ea typeface="ヒラギノ角ゴ ProN W3" charset="-128"/>
                <a:sym typeface="Arial" pitchFamily="34" charset="0"/>
              </a:defRPr>
            </a:lvl5pPr>
            <a:lvl6pPr marL="25146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6pPr>
            <a:lvl7pPr marL="29718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7pPr>
            <a:lvl8pPr marL="34290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8pPr>
            <a:lvl9pPr marL="38862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9pPr>
          </a:lstStyle>
          <a:p>
            <a:pPr eaLnBrk="1" hangingPunct="1"/>
            <a:fld id="{87D245F9-14AA-4246-B195-0646264D9BDC}" type="slidenum">
              <a:rPr lang="en-US" sz="1000" smtClean="0">
                <a:solidFill>
                  <a:srgbClr val="FFFFFF"/>
                </a:solidFill>
                <a:ea typeface="MS PGothic" pitchFamily="34" charset="-128"/>
              </a:rPr>
              <a:pPr eaLnBrk="1" hangingPunct="1"/>
              <a:t>59</a:t>
            </a:fld>
            <a:endParaRPr lang="en-US" sz="1000" smtClean="0">
              <a:solidFill>
                <a:srgbClr val="FFFFFF"/>
              </a:solidFill>
              <a:ea typeface="MS PGothic" pitchFamily="34" charset="-128"/>
            </a:endParaRPr>
          </a:p>
        </p:txBody>
      </p:sp>
      <p:sp>
        <p:nvSpPr>
          <p:cNvPr id="10250" name="Rectangle 11"/>
          <p:cNvSpPr>
            <a:spLocks noGrp="1" noChangeArrowheads="1"/>
          </p:cNvSpPr>
          <p:nvPr>
            <p:ph type="body" idx="4294967295"/>
          </p:nvPr>
        </p:nvSpPr>
        <p:spPr>
          <a:xfrm>
            <a:off x="1443038" y="1776413"/>
            <a:ext cx="7693025" cy="4953000"/>
          </a:xfrm>
        </p:spPr>
        <p:txBody>
          <a:bodyPr rIns="132080"/>
          <a:lstStyle/>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p:txBody>
      </p:sp>
      <p:pic>
        <p:nvPicPr>
          <p:cNvPr id="1025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913" y="115888"/>
            <a:ext cx="762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3"/>
          <p:cNvPicPr>
            <a:picLocks noChangeAspect="1" noChangeArrowheads="1"/>
          </p:cNvPicPr>
          <p:nvPr/>
        </p:nvPicPr>
        <p:blipFill>
          <a:blip r:embed="rId5">
            <a:extLst>
              <a:ext uri="{28A0092B-C50C-407E-A947-70E740481C1C}">
                <a14:useLocalDpi xmlns:a14="http://schemas.microsoft.com/office/drawing/2010/main" val="0"/>
              </a:ext>
            </a:extLst>
          </a:blip>
          <a:srcRect l="25513" r="15385" b="72923"/>
          <a:stretch>
            <a:fillRect/>
          </a:stretch>
        </p:blipFill>
        <p:spPr bwMode="auto">
          <a:xfrm>
            <a:off x="1047750" y="2133600"/>
            <a:ext cx="35131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4"/>
          <p:cNvPicPr>
            <a:picLocks noChangeAspect="1" noChangeArrowheads="1"/>
          </p:cNvPicPr>
          <p:nvPr/>
        </p:nvPicPr>
        <p:blipFill>
          <a:blip r:embed="rId6">
            <a:extLst>
              <a:ext uri="{28A0092B-C50C-407E-A947-70E740481C1C}">
                <a14:useLocalDpi xmlns:a14="http://schemas.microsoft.com/office/drawing/2010/main" val="0"/>
              </a:ext>
            </a:extLst>
          </a:blip>
          <a:srcRect l="25513" r="23334" b="69231"/>
          <a:stretch>
            <a:fillRect/>
          </a:stretch>
        </p:blipFill>
        <p:spPr bwMode="auto">
          <a:xfrm>
            <a:off x="3051175" y="2857500"/>
            <a:ext cx="304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5"/>
          <p:cNvPicPr>
            <a:picLocks noChangeAspect="1" noChangeArrowheads="1"/>
          </p:cNvPicPr>
          <p:nvPr/>
        </p:nvPicPr>
        <p:blipFill>
          <a:blip r:embed="rId7">
            <a:extLst>
              <a:ext uri="{28A0092B-C50C-407E-A947-70E740481C1C}">
                <a14:useLocalDpi xmlns:a14="http://schemas.microsoft.com/office/drawing/2010/main" val="0"/>
              </a:ext>
            </a:extLst>
          </a:blip>
          <a:srcRect l="25385" t="2" r="20769" b="76410"/>
          <a:stretch>
            <a:fillRect/>
          </a:stretch>
        </p:blipFill>
        <p:spPr bwMode="auto">
          <a:xfrm>
            <a:off x="4419600" y="3814763"/>
            <a:ext cx="3200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34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sz="3200" dirty="0">
                <a:hlinkClick r:id="rId2"/>
              </a:rPr>
              <a:t>http://</a:t>
            </a:r>
            <a:r>
              <a:rPr lang="en-CA" sz="3200" dirty="0" smtClean="0">
                <a:hlinkClick r:id="rId2"/>
              </a:rPr>
              <a:t>theta.utoronto.ca/tools/prisma</a:t>
            </a:r>
            <a:r>
              <a:rPr lang="en-CA" sz="3200" dirty="0" smtClean="0"/>
              <a:t> </a:t>
            </a:r>
            <a:endParaRPr lang="en-CA" sz="3200" dirty="0"/>
          </a:p>
        </p:txBody>
      </p:sp>
      <p:sp>
        <p:nvSpPr>
          <p:cNvPr id="2" name="Date Placeholder 1"/>
          <p:cNvSpPr>
            <a:spLocks noGrp="1"/>
          </p:cNvSpPr>
          <p:nvPr>
            <p:ph type="dt" sz="half" idx="10"/>
          </p:nvPr>
        </p:nvSpPr>
        <p:spPr/>
        <p:txBody>
          <a:bodyPr/>
          <a:lstStyle/>
          <a:p>
            <a:r>
              <a:rPr lang="en-US" smtClean="0"/>
              <a:t>06/05/2012</a:t>
            </a:r>
            <a:endParaRPr lang="en-CA"/>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198" b="6048"/>
          <a:stretch/>
        </p:blipFill>
        <p:spPr bwMode="auto">
          <a:xfrm>
            <a:off x="508000" y="2016690"/>
            <a:ext cx="8128000" cy="364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901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
          <p:cNvGrpSpPr>
            <a:grpSpLocks/>
          </p:cNvGrpSpPr>
          <p:nvPr/>
        </p:nvGrpSpPr>
        <p:grpSpPr bwMode="auto">
          <a:xfrm>
            <a:off x="0" y="0"/>
            <a:ext cx="3200400" cy="6858000"/>
            <a:chOff x="0" y="0"/>
            <a:chExt cx="2016" cy="4320"/>
          </a:xfrm>
        </p:grpSpPr>
        <p:sp>
          <p:nvSpPr>
            <p:cNvPr id="11279" name="Rectangle 2"/>
            <p:cNvSpPr>
              <a:spLocks/>
            </p:cNvSpPr>
            <p:nvPr/>
          </p:nvSpPr>
          <p:spPr bwMode="auto">
            <a:xfrm>
              <a:off x="0" y="0"/>
              <a:ext cx="480" cy="4320"/>
            </a:xfrm>
            <a:prstGeom prst="rect">
              <a:avLst/>
            </a:prstGeom>
            <a:solidFill>
              <a:srgbClr val="6DA7B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1280" name="AutoShape 3"/>
            <p:cNvSpPr>
              <a:spLocks/>
            </p:cNvSpPr>
            <p:nvPr/>
          </p:nvSpPr>
          <p:spPr bwMode="auto">
            <a:xfrm>
              <a:off x="288" y="0"/>
              <a:ext cx="1728" cy="7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0"/>
                  </a:moveTo>
                  <a:lnTo>
                    <a:pt x="21600" y="14106"/>
                  </a:lnTo>
                  <a:lnTo>
                    <a:pt x="4750" y="14165"/>
                  </a:lnTo>
                  <a:lnTo>
                    <a:pt x="4425" y="14106"/>
                  </a:lnTo>
                  <a:lnTo>
                    <a:pt x="3850" y="14371"/>
                  </a:lnTo>
                  <a:cubicBezTo>
                    <a:pt x="3625" y="14635"/>
                    <a:pt x="3288" y="15076"/>
                    <a:pt x="3075" y="15605"/>
                  </a:cubicBezTo>
                  <a:cubicBezTo>
                    <a:pt x="2863" y="16134"/>
                    <a:pt x="2688" y="16869"/>
                    <a:pt x="2575" y="17544"/>
                  </a:cubicBezTo>
                  <a:cubicBezTo>
                    <a:pt x="2463" y="18220"/>
                    <a:pt x="2425" y="18896"/>
                    <a:pt x="2400" y="19572"/>
                  </a:cubicBezTo>
                  <a:lnTo>
                    <a:pt x="2400" y="21600"/>
                  </a:lnTo>
                  <a:lnTo>
                    <a:pt x="0" y="21600"/>
                  </a:lnTo>
                  <a:lnTo>
                    <a:pt x="0" y="14106"/>
                  </a:lnTo>
                  <a:lnTo>
                    <a:pt x="0" y="0"/>
                  </a:lnTo>
                  <a:lnTo>
                    <a:pt x="21600" y="0"/>
                  </a:lnTo>
                  <a:close/>
                  <a:moveTo>
                    <a:pt x="21600" y="0"/>
                  </a:moveTo>
                </a:path>
              </a:pathLst>
            </a:custGeom>
            <a:solidFill>
              <a:srgbClr val="6DA7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grpSp>
      <p:sp>
        <p:nvSpPr>
          <p:cNvPr id="11267" name="Rectangle 4"/>
          <p:cNvSpPr>
            <a:spLocks/>
          </p:cNvSpPr>
          <p:nvPr/>
        </p:nvSpPr>
        <p:spPr bwMode="auto">
          <a:xfrm>
            <a:off x="0" y="0"/>
            <a:ext cx="762000" cy="6858000"/>
          </a:xfrm>
          <a:prstGeom prst="rect">
            <a:avLst/>
          </a:prstGeom>
          <a:solidFill>
            <a:srgbClr val="6DA7B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1268" name="AutoShape 5"/>
          <p:cNvSpPr>
            <a:spLocks/>
          </p:cNvSpPr>
          <p:nvPr/>
        </p:nvSpPr>
        <p:spPr bwMode="auto">
          <a:xfrm>
            <a:off x="457200" y="0"/>
            <a:ext cx="2743200" cy="116681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0 w 21600"/>
              <a:gd name="T19" fmla="*/ 2147483647 h 21600"/>
              <a:gd name="T20" fmla="*/ 0 w 21600"/>
              <a:gd name="T21" fmla="*/ 2147483647 h 21600"/>
              <a:gd name="T22" fmla="*/ 0 w 21600"/>
              <a:gd name="T23" fmla="*/ 0 h 21600"/>
              <a:gd name="T24" fmla="*/ 2147483647 w 21600"/>
              <a:gd name="T25" fmla="*/ 0 h 21600"/>
              <a:gd name="T26" fmla="*/ 2147483647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21600" y="0"/>
                </a:moveTo>
                <a:lnTo>
                  <a:pt x="21600" y="14106"/>
                </a:lnTo>
                <a:lnTo>
                  <a:pt x="4750" y="14165"/>
                </a:lnTo>
                <a:lnTo>
                  <a:pt x="4425" y="14106"/>
                </a:lnTo>
                <a:lnTo>
                  <a:pt x="3850" y="14371"/>
                </a:lnTo>
                <a:cubicBezTo>
                  <a:pt x="3625" y="14635"/>
                  <a:pt x="3288" y="15076"/>
                  <a:pt x="3075" y="15605"/>
                </a:cubicBezTo>
                <a:cubicBezTo>
                  <a:pt x="2863" y="16134"/>
                  <a:pt x="2688" y="16869"/>
                  <a:pt x="2575" y="17544"/>
                </a:cubicBezTo>
                <a:cubicBezTo>
                  <a:pt x="2463" y="18220"/>
                  <a:pt x="2425" y="18896"/>
                  <a:pt x="2400" y="19572"/>
                </a:cubicBezTo>
                <a:lnTo>
                  <a:pt x="2400" y="21600"/>
                </a:lnTo>
                <a:lnTo>
                  <a:pt x="0" y="21600"/>
                </a:lnTo>
                <a:lnTo>
                  <a:pt x="0" y="14106"/>
                </a:lnTo>
                <a:lnTo>
                  <a:pt x="0" y="0"/>
                </a:lnTo>
                <a:lnTo>
                  <a:pt x="21600" y="0"/>
                </a:lnTo>
                <a:close/>
                <a:moveTo>
                  <a:pt x="21600" y="0"/>
                </a:moveTo>
              </a:path>
            </a:pathLst>
          </a:custGeom>
          <a:solidFill>
            <a:srgbClr val="6DA7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1269" name="AutoShape 6"/>
          <p:cNvSpPr>
            <a:spLocks/>
          </p:cNvSpPr>
          <p:nvPr/>
        </p:nvSpPr>
        <p:spPr bwMode="auto">
          <a:xfrm>
            <a:off x="609600" y="1524000"/>
            <a:ext cx="7010400" cy="317500"/>
          </a:xfrm>
          <a:prstGeom prst="roundRect">
            <a:avLst>
              <a:gd name="adj" fmla="val 0"/>
            </a:avLst>
          </a:prstGeom>
          <a:solidFill>
            <a:srgbClr val="D3812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270" name="AutoShape 7"/>
          <p:cNvSpPr>
            <a:spLocks/>
          </p:cNvSpPr>
          <p:nvPr/>
        </p:nvSpPr>
        <p:spPr bwMode="auto">
          <a:xfrm flipH="1">
            <a:off x="228600" y="1524000"/>
            <a:ext cx="393700" cy="3190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w 21600"/>
              <a:gd name="T9" fmla="*/ 0 h 21600"/>
              <a:gd name="T10" fmla="*/ 2147483647 w 21600"/>
              <a:gd name="T11" fmla="*/ 0 h 21600"/>
              <a:gd name="T12" fmla="*/ 2147483647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10800" y="0"/>
                </a:moveTo>
                <a:cubicBezTo>
                  <a:pt x="16765" y="0"/>
                  <a:pt x="21600" y="4835"/>
                  <a:pt x="21600" y="10800"/>
                </a:cubicBezTo>
                <a:cubicBezTo>
                  <a:pt x="21600" y="16765"/>
                  <a:pt x="16765" y="21600"/>
                  <a:pt x="10800" y="21600"/>
                </a:cubicBezTo>
                <a:lnTo>
                  <a:pt x="0" y="21600"/>
                </a:lnTo>
                <a:lnTo>
                  <a:pt x="0" y="0"/>
                </a:lnTo>
                <a:lnTo>
                  <a:pt x="10800" y="0"/>
                </a:lnTo>
                <a:close/>
                <a:moveTo>
                  <a:pt x="10800" y="0"/>
                </a:moveTo>
              </a:path>
            </a:pathLst>
          </a:custGeom>
          <a:solidFill>
            <a:srgbClr val="D381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CA"/>
          </a:p>
        </p:txBody>
      </p:sp>
      <p:pic>
        <p:nvPicPr>
          <p:cNvPr id="1127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8488"/>
            <a:ext cx="12954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itle 2"/>
          <p:cNvSpPr>
            <a:spLocks noGrp="1"/>
          </p:cNvSpPr>
          <p:nvPr>
            <p:ph type="title"/>
          </p:nvPr>
        </p:nvSpPr>
        <p:spPr/>
        <p:txBody>
          <a:bodyPr>
            <a:normAutofit fontScale="90000"/>
          </a:bodyPr>
          <a:lstStyle/>
          <a:p>
            <a:r>
              <a:rPr lang="en-CA" dirty="0" smtClean="0"/>
              <a:t>File names—Topic:  Medication Review</a:t>
            </a:r>
          </a:p>
        </p:txBody>
      </p:sp>
      <p:sp>
        <p:nvSpPr>
          <p:cNvPr id="11273" name="Slide Number Placeholder 1"/>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000">
                <a:solidFill>
                  <a:srgbClr val="003366"/>
                </a:solidFill>
                <a:latin typeface="Arial" pitchFamily="34" charset="0"/>
                <a:ea typeface="ヒラギノ角ゴ ProN W3" charset="-128"/>
                <a:sym typeface="Arial" pitchFamily="34" charset="0"/>
              </a:defRPr>
            </a:lvl1pPr>
            <a:lvl2pPr marL="742950" indent="-285750" eaLnBrk="0" hangingPunct="0">
              <a:defRPr sz="2000">
                <a:solidFill>
                  <a:srgbClr val="003366"/>
                </a:solidFill>
                <a:latin typeface="Arial" pitchFamily="34" charset="0"/>
                <a:ea typeface="ヒラギノ角ゴ ProN W3" charset="-128"/>
                <a:sym typeface="Arial" pitchFamily="34" charset="0"/>
              </a:defRPr>
            </a:lvl2pPr>
            <a:lvl3pPr marL="1143000" indent="-228600" eaLnBrk="0" hangingPunct="0">
              <a:defRPr sz="2000">
                <a:solidFill>
                  <a:srgbClr val="003366"/>
                </a:solidFill>
                <a:latin typeface="Arial" pitchFamily="34" charset="0"/>
                <a:ea typeface="ヒラギノ角ゴ ProN W3" charset="-128"/>
                <a:sym typeface="Arial" pitchFamily="34" charset="0"/>
              </a:defRPr>
            </a:lvl3pPr>
            <a:lvl4pPr marL="1600200" indent="-228600" eaLnBrk="0" hangingPunct="0">
              <a:defRPr sz="2000">
                <a:solidFill>
                  <a:srgbClr val="003366"/>
                </a:solidFill>
                <a:latin typeface="Arial" pitchFamily="34" charset="0"/>
                <a:ea typeface="ヒラギノ角ゴ ProN W3" charset="-128"/>
                <a:sym typeface="Arial" pitchFamily="34" charset="0"/>
              </a:defRPr>
            </a:lvl4pPr>
            <a:lvl5pPr marL="2057400" indent="-228600" eaLnBrk="0" hangingPunct="0">
              <a:defRPr sz="2000">
                <a:solidFill>
                  <a:srgbClr val="003366"/>
                </a:solidFill>
                <a:latin typeface="Arial" pitchFamily="34" charset="0"/>
                <a:ea typeface="ヒラギノ角ゴ ProN W3" charset="-128"/>
                <a:sym typeface="Arial" pitchFamily="34" charset="0"/>
              </a:defRPr>
            </a:lvl5pPr>
            <a:lvl6pPr marL="25146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6pPr>
            <a:lvl7pPr marL="29718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7pPr>
            <a:lvl8pPr marL="34290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8pPr>
            <a:lvl9pPr marL="3886200" indent="-228600" eaLnBrk="0" fontAlgn="base" hangingPunct="0">
              <a:spcBef>
                <a:spcPct val="0"/>
              </a:spcBef>
              <a:spcAft>
                <a:spcPct val="0"/>
              </a:spcAft>
              <a:defRPr sz="2000">
                <a:solidFill>
                  <a:srgbClr val="003366"/>
                </a:solidFill>
                <a:latin typeface="Arial" pitchFamily="34" charset="0"/>
                <a:ea typeface="ヒラギノ角ゴ ProN W3" charset="-128"/>
                <a:sym typeface="Arial" pitchFamily="34" charset="0"/>
              </a:defRPr>
            </a:lvl9pPr>
          </a:lstStyle>
          <a:p>
            <a:pPr eaLnBrk="1" hangingPunct="1"/>
            <a:fld id="{C71A0682-6E1E-479B-8A10-B1AB91A365BA}" type="slidenum">
              <a:rPr lang="en-US" sz="1000" smtClean="0">
                <a:solidFill>
                  <a:srgbClr val="FFFFFF"/>
                </a:solidFill>
                <a:ea typeface="MS PGothic" pitchFamily="34" charset="-128"/>
              </a:rPr>
              <a:pPr eaLnBrk="1" hangingPunct="1"/>
              <a:t>60</a:t>
            </a:fld>
            <a:endParaRPr lang="en-US" sz="1000" smtClean="0">
              <a:solidFill>
                <a:srgbClr val="FFFFFF"/>
              </a:solidFill>
              <a:ea typeface="MS PGothic" pitchFamily="34" charset="-128"/>
            </a:endParaRPr>
          </a:p>
        </p:txBody>
      </p:sp>
      <p:sp>
        <p:nvSpPr>
          <p:cNvPr id="11274" name="Rectangle 11"/>
          <p:cNvSpPr>
            <a:spLocks noGrp="1" noChangeArrowheads="1"/>
          </p:cNvSpPr>
          <p:nvPr>
            <p:ph type="body" idx="4294967295"/>
          </p:nvPr>
        </p:nvSpPr>
        <p:spPr>
          <a:xfrm>
            <a:off x="1450975" y="1905000"/>
            <a:ext cx="7693025" cy="4953000"/>
          </a:xfrm>
        </p:spPr>
        <p:txBody>
          <a:bodyPr rIns="132080"/>
          <a:lstStyle/>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a:p>
            <a:pPr marL="39688" indent="0" eaLnBrk="1" hangingPunct="1">
              <a:buFont typeface="Wingdings" pitchFamily="2" charset="2"/>
              <a:buNone/>
            </a:pPr>
            <a:endParaRPr lang="en-US" smtClean="0"/>
          </a:p>
        </p:txBody>
      </p:sp>
      <p:pic>
        <p:nvPicPr>
          <p:cNvPr id="11275"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913" y="115888"/>
            <a:ext cx="762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p:cNvPicPr>
            <a:picLocks noChangeAspect="1" noChangeArrowheads="1"/>
          </p:cNvPicPr>
          <p:nvPr/>
        </p:nvPicPr>
        <p:blipFill>
          <a:blip r:embed="rId5">
            <a:extLst>
              <a:ext uri="{28A0092B-C50C-407E-A947-70E740481C1C}">
                <a14:useLocalDpi xmlns:a14="http://schemas.microsoft.com/office/drawing/2010/main" val="0"/>
              </a:ext>
            </a:extLst>
          </a:blip>
          <a:srcRect l="25385" t="2" r="20769" b="76410"/>
          <a:stretch>
            <a:fillRect/>
          </a:stretch>
        </p:blipFill>
        <p:spPr bwMode="auto">
          <a:xfrm>
            <a:off x="660400" y="2060575"/>
            <a:ext cx="3200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6"/>
          <p:cNvPicPr>
            <a:picLocks noChangeAspect="1" noChangeArrowheads="1"/>
          </p:cNvPicPr>
          <p:nvPr/>
        </p:nvPicPr>
        <p:blipFill>
          <a:blip r:embed="rId6">
            <a:extLst>
              <a:ext uri="{28A0092B-C50C-407E-A947-70E740481C1C}">
                <a14:useLocalDpi xmlns:a14="http://schemas.microsoft.com/office/drawing/2010/main" val="0"/>
              </a:ext>
            </a:extLst>
          </a:blip>
          <a:srcRect l="26282" r="11153" b="71077"/>
          <a:stretch>
            <a:fillRect/>
          </a:stretch>
        </p:blipFill>
        <p:spPr bwMode="auto">
          <a:xfrm>
            <a:off x="2713038" y="2892425"/>
            <a:ext cx="37179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7"/>
          <p:cNvPicPr>
            <a:picLocks noChangeAspect="1" noChangeArrowheads="1"/>
          </p:cNvPicPr>
          <p:nvPr/>
        </p:nvPicPr>
        <p:blipFill>
          <a:blip r:embed="rId7">
            <a:extLst>
              <a:ext uri="{28A0092B-C50C-407E-A947-70E740481C1C}">
                <a14:useLocalDpi xmlns:a14="http://schemas.microsoft.com/office/drawing/2010/main" val="0"/>
              </a:ext>
            </a:extLst>
          </a:blip>
          <a:srcRect l="25899" r="10768" b="76990"/>
          <a:stretch>
            <a:fillRect/>
          </a:stretch>
        </p:blipFill>
        <p:spPr bwMode="auto">
          <a:xfrm>
            <a:off x="3275013" y="3965575"/>
            <a:ext cx="376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771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 Data Sheet </a:t>
            </a:r>
            <a:r>
              <a:rPr lang="en-CA" dirty="0" err="1" smtClean="0"/>
              <a:t>e.g</a:t>
            </a:r>
            <a:r>
              <a:rPr lang="en-CA" dirty="0" smtClean="0"/>
              <a:t> 1</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4" name="Picture 1" descr="Results tabl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1350"/>
            <a:ext cx="91440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8352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 Data Sheet e.g. 2</a:t>
            </a:r>
            <a:endParaRPr lang="en-CA" dirty="0"/>
          </a:p>
        </p:txBody>
      </p:sp>
      <p:sp>
        <p:nvSpPr>
          <p:cNvPr id="4" name="Content Placeholder 3"/>
          <p:cNvSpPr>
            <a:spLocks noGrp="1"/>
          </p:cNvSpPr>
          <p:nvPr>
            <p:ph idx="1"/>
          </p:nvPr>
        </p:nvSpPr>
        <p:spPr/>
        <p:txBody>
          <a:bodyPr/>
          <a:lstStyle/>
          <a:p>
            <a:r>
              <a:rPr lang="en-CA" dirty="0" smtClean="0">
                <a:hlinkClick r:id="rId2" action="ppaction://hlinkfile"/>
              </a:rPr>
              <a:t>Saving </a:t>
            </a:r>
            <a:r>
              <a:rPr lang="en-CA" dirty="0" err="1" smtClean="0">
                <a:hlinkClick r:id="rId2" action="ppaction://hlinkfile"/>
              </a:rPr>
              <a:t>Strats</a:t>
            </a:r>
            <a:r>
              <a:rPr lang="en-CA" dirty="0" smtClean="0">
                <a:hlinkClick r:id="rId2" action="ppaction://hlinkfile"/>
              </a:rPr>
              <a:t>\</a:t>
            </a:r>
            <a:r>
              <a:rPr lang="en-CA" dirty="0" err="1" smtClean="0">
                <a:hlinkClick r:id="rId2" action="ppaction://hlinkfile"/>
              </a:rPr>
              <a:t>Edu</a:t>
            </a:r>
            <a:r>
              <a:rPr lang="en-CA" dirty="0" smtClean="0">
                <a:hlinkClick r:id="rId2" action="ppaction://hlinkfile"/>
              </a:rPr>
              <a:t> Printed Material Search Data 1.2.pdf</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766" b="8220"/>
          <a:stretch/>
        </p:blipFill>
        <p:spPr bwMode="auto">
          <a:xfrm>
            <a:off x="486363" y="2755726"/>
            <a:ext cx="8128000" cy="360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352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CA" dirty="0" smtClean="0"/>
              <a:t>Your Database of Results: Import using an appropriate filter</a:t>
            </a:r>
            <a:endParaRPr lang="en-CA" dirty="0"/>
          </a:p>
        </p:txBody>
      </p:sp>
      <p:sp>
        <p:nvSpPr>
          <p:cNvPr id="2" name="Date Placeholder 1"/>
          <p:cNvSpPr>
            <a:spLocks noGrp="1"/>
          </p:cNvSpPr>
          <p:nvPr>
            <p:ph type="dt" sz="half" idx="10"/>
          </p:nvPr>
        </p:nvSpPr>
        <p:spPr/>
        <p:txBody>
          <a:bodyPr/>
          <a:lstStyle/>
          <a:p>
            <a:r>
              <a:rPr lang="en-US" smtClean="0"/>
              <a:t>06/05/2012</a:t>
            </a:r>
            <a:endParaRPr lang="en-CA"/>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69105"/>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6289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CA" dirty="0" smtClean="0"/>
              <a:t>Add Search Info When Importing Search Results </a:t>
            </a:r>
          </a:p>
        </p:txBody>
      </p:sp>
      <p:sp>
        <p:nvSpPr>
          <p:cNvPr id="2" name="Date Placeholder 1"/>
          <p:cNvSpPr>
            <a:spLocks noGrp="1"/>
          </p:cNvSpPr>
          <p:nvPr>
            <p:ph type="dt" sz="half" idx="10"/>
          </p:nvPr>
        </p:nvSpPr>
        <p:spPr/>
        <p:txBody>
          <a:bodyPr/>
          <a:lstStyle/>
          <a:p>
            <a:r>
              <a:rPr lang="en-US" smtClean="0"/>
              <a:t>06/05/2012</a:t>
            </a:r>
            <a:endParaRPr lang="en-CA"/>
          </a:p>
        </p:txBody>
      </p:sp>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00213"/>
            <a:ext cx="8128000" cy="5080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2"/>
          <p:cNvPicPr>
            <a:picLocks noChangeAspect="1"/>
          </p:cNvPicPr>
          <p:nvPr/>
        </p:nvPicPr>
        <p:blipFill>
          <a:blip r:embed="rId4">
            <a:extLst>
              <a:ext uri="{28A0092B-C50C-407E-A947-70E740481C1C}">
                <a14:useLocalDpi xmlns:a14="http://schemas.microsoft.com/office/drawing/2010/main" val="0"/>
              </a:ext>
            </a:extLst>
          </a:blip>
          <a:srcRect l="5077" t="3215" r="76404" b="56631"/>
          <a:stretch>
            <a:fillRect/>
          </a:stretch>
        </p:blipFill>
        <p:spPr bwMode="auto">
          <a:xfrm>
            <a:off x="2916238" y="1966913"/>
            <a:ext cx="1504950" cy="2039937"/>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4"/>
          <p:cNvPicPr>
            <a:picLocks noChangeAspect="1"/>
          </p:cNvPicPr>
          <p:nvPr/>
        </p:nvPicPr>
        <p:blipFill>
          <a:blip r:embed="rId5">
            <a:extLst>
              <a:ext uri="{28A0092B-C50C-407E-A947-70E740481C1C}">
                <a14:useLocalDpi xmlns:a14="http://schemas.microsoft.com/office/drawing/2010/main" val="0"/>
              </a:ext>
            </a:extLst>
          </a:blip>
          <a:srcRect l="27846" t="15981" r="28883" b="34019"/>
          <a:stretch>
            <a:fillRect/>
          </a:stretch>
        </p:blipFill>
        <p:spPr bwMode="auto">
          <a:xfrm>
            <a:off x="4643438" y="3357563"/>
            <a:ext cx="3517900" cy="2540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77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Grey Literature</a:t>
            </a:r>
            <a:endParaRPr lang="en-CA" dirty="0"/>
          </a:p>
        </p:txBody>
      </p:sp>
      <p:sp>
        <p:nvSpPr>
          <p:cNvPr id="4" name="Content Placeholder 3"/>
          <p:cNvSpPr>
            <a:spLocks noGrp="1"/>
          </p:cNvSpPr>
          <p:nvPr>
            <p:ph idx="1"/>
          </p:nvPr>
        </p:nvSpPr>
        <p:spPr/>
        <p:txBody>
          <a:bodyPr/>
          <a:lstStyle/>
          <a:p>
            <a:r>
              <a:rPr lang="en-CA" dirty="0" smtClean="0"/>
              <a:t>Material not aggregated and available through a ‘single’ interface; difficult to find. </a:t>
            </a:r>
          </a:p>
          <a:p>
            <a:r>
              <a:rPr lang="en-CA" dirty="0" smtClean="0"/>
              <a:t>Documenting can be a lot of work.</a:t>
            </a:r>
          </a:p>
          <a:p>
            <a:r>
              <a:rPr lang="en-CA" dirty="0" smtClean="0">
                <a:hlinkClick r:id="rId2"/>
              </a:rPr>
              <a:t>http</a:t>
            </a:r>
            <a:r>
              <a:rPr lang="en-CA" dirty="0">
                <a:hlinkClick r:id="rId2"/>
              </a:rPr>
              <a:t>://</a:t>
            </a:r>
            <a:r>
              <a:rPr lang="en-CA" dirty="0" smtClean="0">
                <a:hlinkClick r:id="rId2"/>
              </a:rPr>
              <a:t>cadth.ca/resources/grey-matters</a:t>
            </a:r>
            <a:r>
              <a:rPr lang="en-CA" dirty="0" smtClean="0"/>
              <a:t> Provides sites and suggests method to document the search process used at each site. </a:t>
            </a:r>
          </a:p>
          <a:p>
            <a:r>
              <a:rPr lang="en-CA" dirty="0" smtClean="0"/>
              <a:t>Example: </a:t>
            </a:r>
            <a:r>
              <a:rPr lang="en-CA" dirty="0" smtClean="0">
                <a:hlinkClick r:id="rId3" action="ppaction://hlinkfile"/>
              </a:rPr>
              <a:t>Saving </a:t>
            </a:r>
            <a:r>
              <a:rPr lang="en-CA" dirty="0" err="1" smtClean="0">
                <a:hlinkClick r:id="rId3" action="ppaction://hlinkfile"/>
              </a:rPr>
              <a:t>Strats</a:t>
            </a:r>
            <a:r>
              <a:rPr lang="en-CA" dirty="0" smtClean="0">
                <a:hlinkClick r:id="rId3" action="ppaction://hlinkfile"/>
              </a:rPr>
              <a:t>\Malaria Nets-Gray Lit ALL-2011.doc</a:t>
            </a:r>
            <a:endParaRPr lang="en-CA" dirty="0"/>
          </a:p>
        </p:txBody>
      </p:sp>
      <p:sp>
        <p:nvSpPr>
          <p:cNvPr id="3" name="Date Placeholder 2"/>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41541851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Trial Registers</a:t>
            </a:r>
            <a:endParaRPr lang="en-CA" dirty="0"/>
          </a:p>
        </p:txBody>
      </p:sp>
      <p:sp>
        <p:nvSpPr>
          <p:cNvPr id="3" name="Content Placeholder 2"/>
          <p:cNvSpPr>
            <a:spLocks noGrp="1"/>
          </p:cNvSpPr>
          <p:nvPr>
            <p:ph idx="1"/>
          </p:nvPr>
        </p:nvSpPr>
        <p:spPr/>
        <p:txBody>
          <a:bodyPr/>
          <a:lstStyle/>
          <a:p>
            <a:r>
              <a:rPr lang="en-CA" dirty="0" smtClean="0">
                <a:hlinkClick r:id="rId2"/>
              </a:rPr>
              <a:t>Current Controlled Trials</a:t>
            </a:r>
          </a:p>
          <a:p>
            <a:pPr marL="137160" indent="0">
              <a:buNone/>
            </a:pPr>
            <a:r>
              <a:rPr lang="en-CA" dirty="0" smtClean="0">
                <a:hlinkClick r:id="rId2"/>
              </a:rPr>
              <a:t>http</a:t>
            </a:r>
            <a:r>
              <a:rPr lang="en-CA" dirty="0">
                <a:hlinkClick r:id="rId2"/>
              </a:rPr>
              <a:t>://www.controlled-trials.com</a:t>
            </a:r>
            <a:r>
              <a:rPr lang="en-CA" dirty="0" smtClean="0">
                <a:hlinkClick r:id="rId2"/>
              </a:rPr>
              <a:t>/</a:t>
            </a:r>
            <a:endParaRPr lang="en-CA" dirty="0" smtClean="0"/>
          </a:p>
          <a:p>
            <a:r>
              <a:rPr lang="en-CA" dirty="0" smtClean="0"/>
              <a:t>WHO International Clinical Trials Registry Platform</a:t>
            </a:r>
          </a:p>
          <a:p>
            <a:pPr marL="137160" indent="0">
              <a:buNone/>
            </a:pPr>
            <a:r>
              <a:rPr lang="en-CA" dirty="0">
                <a:hlinkClick r:id="rId3"/>
              </a:rPr>
              <a:t>http://www.who.int/ictrp/en</a:t>
            </a:r>
            <a:r>
              <a:rPr lang="en-CA" dirty="0" smtClean="0">
                <a:hlinkClick r:id="rId3"/>
              </a:rPr>
              <a:t>/</a:t>
            </a:r>
            <a:r>
              <a:rPr lang="en-CA" dirty="0" smtClean="0"/>
              <a:t> </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5789829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Summing up</a:t>
            </a:r>
            <a:endParaRPr lang="en-CA" dirty="0"/>
          </a:p>
        </p:txBody>
      </p:sp>
      <p:sp>
        <p:nvSpPr>
          <p:cNvPr id="3" name="Content Placeholder 2"/>
          <p:cNvSpPr>
            <a:spLocks noGrp="1"/>
          </p:cNvSpPr>
          <p:nvPr>
            <p:ph idx="1"/>
          </p:nvPr>
        </p:nvSpPr>
        <p:spPr/>
        <p:txBody>
          <a:bodyPr/>
          <a:lstStyle/>
          <a:p>
            <a:r>
              <a:rPr lang="en-CA" dirty="0" smtClean="0"/>
              <a:t>MECIR describes standards and expectations for methodological aspects of SRs, including searching. </a:t>
            </a:r>
          </a:p>
          <a:p>
            <a:r>
              <a:rPr lang="en-CA" dirty="0" smtClean="0"/>
              <a:t>Key : capture searches run and document dates, number of results, in an ongoing basis.</a:t>
            </a:r>
          </a:p>
          <a:p>
            <a:r>
              <a:rPr lang="en-CA" dirty="0" smtClean="0"/>
              <a:t>Save documents, screen captures, results files using naming conventions which will keep like materials together. Plan ahead </a:t>
            </a:r>
            <a:r>
              <a:rPr lang="en-CA" smtClean="0"/>
              <a:t>for this. </a:t>
            </a:r>
          </a:p>
          <a:p>
            <a:endParaRPr lang="en-CA"/>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19350010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a:t>
            </a:r>
            <a:endParaRPr lang="en-CA" dirty="0"/>
          </a:p>
        </p:txBody>
      </p:sp>
      <p:sp>
        <p:nvSpPr>
          <p:cNvPr id="3" name="Text Placeholder 2"/>
          <p:cNvSpPr>
            <a:spLocks noGrp="1"/>
          </p:cNvSpPr>
          <p:nvPr>
            <p:ph type="body" idx="1"/>
          </p:nvPr>
        </p:nvSpPr>
        <p:spPr>
          <a:xfrm>
            <a:off x="1600200" y="2507786"/>
            <a:ext cx="7086600" cy="3009446"/>
          </a:xfrm>
        </p:spPr>
        <p:txBody>
          <a:bodyPr>
            <a:normAutofit/>
          </a:bodyPr>
          <a:lstStyle/>
          <a:p>
            <a:r>
              <a:rPr lang="en-CA" dirty="0" smtClean="0">
                <a:hlinkClick r:id="rId2"/>
              </a:rPr>
              <a:t>mfiander@ohri.ca</a:t>
            </a:r>
            <a:endParaRPr lang="en-CA" dirty="0" smtClean="0"/>
          </a:p>
          <a:p>
            <a:endParaRPr lang="en-CA" dirty="0"/>
          </a:p>
          <a:p>
            <a:r>
              <a:rPr lang="en-CA" dirty="0" smtClean="0"/>
              <a:t>Cochrane EPOC  (Effective Practice &amp; Organisation of Care) Group</a:t>
            </a:r>
          </a:p>
          <a:p>
            <a:r>
              <a:rPr lang="en-CA" dirty="0" smtClean="0"/>
              <a:t>Centre for Practice Changing Research</a:t>
            </a:r>
          </a:p>
          <a:p>
            <a:r>
              <a:rPr lang="en-CA" dirty="0" smtClean="0"/>
              <a:t>OHRI (Ottawa Hospital Research Institute)</a:t>
            </a:r>
          </a:p>
          <a:p>
            <a:r>
              <a:rPr lang="en-CA" dirty="0" smtClean="0"/>
              <a:t>Ottawa, ON</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27348188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Exporting Examples</a:t>
            </a:r>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sp>
        <p:nvSpPr>
          <p:cNvPr id="5" name="Subtitle 4"/>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2542589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accent3"/>
                </a:solidFill>
              </a:rPr>
              <a:t>MECIR</a:t>
            </a:r>
            <a:endParaRPr lang="en-CA" dirty="0">
              <a:solidFill>
                <a:schemeClr val="accent3"/>
              </a:solidFill>
            </a:endParaRPr>
          </a:p>
        </p:txBody>
      </p:sp>
      <p:sp>
        <p:nvSpPr>
          <p:cNvPr id="6" name="Text Placeholder 5"/>
          <p:cNvSpPr>
            <a:spLocks noGrp="1"/>
          </p:cNvSpPr>
          <p:nvPr>
            <p:ph type="body" idx="1"/>
          </p:nvPr>
        </p:nvSpPr>
        <p:spPr/>
        <p:txBody>
          <a:bodyPr>
            <a:normAutofit/>
          </a:bodyPr>
          <a:lstStyle/>
          <a:p>
            <a:r>
              <a:rPr lang="en-CA" sz="2400" b="1" dirty="0" smtClean="0"/>
              <a:t>Methodological Expectations </a:t>
            </a:r>
            <a:r>
              <a:rPr lang="en-GB" sz="2400" b="1" dirty="0"/>
              <a:t>for the reporting of </a:t>
            </a:r>
            <a:r>
              <a:rPr lang="en-GB" sz="2400" b="1" dirty="0" smtClean="0"/>
              <a:t>new Cochrane </a:t>
            </a:r>
            <a:r>
              <a:rPr lang="en-GB" sz="2400" b="1" dirty="0"/>
              <a:t>Intervention Reviews</a:t>
            </a:r>
            <a:endParaRPr lang="en-CA" sz="2400" b="1" dirty="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7928324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06/05/2012</a:t>
            </a:r>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89000"/>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041400"/>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17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CA" dirty="0" smtClean="0"/>
              <a:t>OVID: How To</a:t>
            </a:r>
          </a:p>
        </p:txBody>
      </p:sp>
      <p:sp>
        <p:nvSpPr>
          <p:cNvPr id="14339" name="Content Placeholder 2"/>
          <p:cNvSpPr>
            <a:spLocks noGrp="1"/>
          </p:cNvSpPr>
          <p:nvPr>
            <p:ph idx="1"/>
          </p:nvPr>
        </p:nvSpPr>
        <p:spPr/>
        <p:txBody>
          <a:bodyPr/>
          <a:lstStyle/>
          <a:p>
            <a:endParaRPr lang="en-CA" smtClean="0"/>
          </a:p>
        </p:txBody>
      </p:sp>
      <p:sp>
        <p:nvSpPr>
          <p:cNvPr id="2" name="Date Placeholder 1"/>
          <p:cNvSpPr>
            <a:spLocks noGrp="1"/>
          </p:cNvSpPr>
          <p:nvPr>
            <p:ph type="dt" sz="half" idx="10"/>
          </p:nvPr>
        </p:nvSpPr>
        <p:spPr/>
        <p:txBody>
          <a:bodyPr/>
          <a:lstStyle/>
          <a:p>
            <a:r>
              <a:rPr lang="en-US" smtClean="0"/>
              <a:t>06/05/2012</a:t>
            </a:r>
            <a:endParaRPr lang="en-CA"/>
          </a:p>
        </p:txBody>
      </p:sp>
      <p:pic>
        <p:nvPicPr>
          <p:cNvPr id="14341" name="Picture 3"/>
          <p:cNvPicPr>
            <a:picLocks noChangeAspect="1"/>
          </p:cNvPicPr>
          <p:nvPr/>
        </p:nvPicPr>
        <p:blipFill>
          <a:blip r:embed="rId2">
            <a:extLst>
              <a:ext uri="{28A0092B-C50C-407E-A947-70E740481C1C}">
                <a14:useLocalDpi xmlns:a14="http://schemas.microsoft.com/office/drawing/2010/main" val="0"/>
              </a:ext>
            </a:extLst>
          </a:blip>
          <a:srcRect l="11429" t="26472" r="12553" b="11301"/>
          <a:stretch>
            <a:fillRect/>
          </a:stretch>
        </p:blipFill>
        <p:spPr bwMode="auto">
          <a:xfrm>
            <a:off x="2195513" y="1452981"/>
            <a:ext cx="6178550" cy="31623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4"/>
          <p:cNvPicPr>
            <a:picLocks noChangeAspect="1"/>
          </p:cNvPicPr>
          <p:nvPr/>
        </p:nvPicPr>
        <p:blipFill>
          <a:blip r:embed="rId3">
            <a:extLst>
              <a:ext uri="{28A0092B-C50C-407E-A947-70E740481C1C}">
                <a14:useLocalDpi xmlns:a14="http://schemas.microsoft.com/office/drawing/2010/main" val="0"/>
              </a:ext>
            </a:extLst>
          </a:blip>
          <a:srcRect l="10947" t="50000" r="12231" b="9500"/>
          <a:stretch>
            <a:fillRect/>
          </a:stretch>
        </p:blipFill>
        <p:spPr bwMode="auto">
          <a:xfrm>
            <a:off x="0" y="4086225"/>
            <a:ext cx="6243638" cy="20574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Oval 4"/>
          <p:cNvSpPr>
            <a:spLocks noChangeArrowheads="1"/>
          </p:cNvSpPr>
          <p:nvPr/>
        </p:nvSpPr>
        <p:spPr bwMode="auto">
          <a:xfrm>
            <a:off x="3779838" y="4086225"/>
            <a:ext cx="914400" cy="26828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4344" name="Oval 9"/>
          <p:cNvSpPr>
            <a:spLocks noChangeArrowheads="1"/>
          </p:cNvSpPr>
          <p:nvPr/>
        </p:nvSpPr>
        <p:spPr bwMode="auto">
          <a:xfrm>
            <a:off x="0" y="4646613"/>
            <a:ext cx="1403350" cy="3175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4345" name="Oval 10"/>
          <p:cNvSpPr>
            <a:spLocks noChangeArrowheads="1"/>
          </p:cNvSpPr>
          <p:nvPr/>
        </p:nvSpPr>
        <p:spPr bwMode="auto">
          <a:xfrm>
            <a:off x="1162050" y="4086225"/>
            <a:ext cx="1393825" cy="3079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4346" name="Oval 11"/>
          <p:cNvSpPr>
            <a:spLocks noChangeArrowheads="1"/>
          </p:cNvSpPr>
          <p:nvPr/>
        </p:nvSpPr>
        <p:spPr bwMode="auto">
          <a:xfrm>
            <a:off x="6096000" y="4332288"/>
            <a:ext cx="914400" cy="2667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pic>
        <p:nvPicPr>
          <p:cNvPr id="12" name="Picture 2"/>
          <p:cNvPicPr>
            <a:picLocks noChangeAspect="1"/>
          </p:cNvPicPr>
          <p:nvPr/>
        </p:nvPicPr>
        <p:blipFill>
          <a:blip r:embed="rId4">
            <a:extLst>
              <a:ext uri="{28A0092B-C50C-407E-A947-70E740481C1C}">
                <a14:useLocalDpi xmlns:a14="http://schemas.microsoft.com/office/drawing/2010/main" val="0"/>
              </a:ext>
            </a:extLst>
          </a:blip>
          <a:srcRect l="35216" t="29042" r="35374" b="8986"/>
          <a:stretch>
            <a:fillRect/>
          </a:stretch>
        </p:blipFill>
        <p:spPr bwMode="auto">
          <a:xfrm>
            <a:off x="165060" y="71908"/>
            <a:ext cx="4536248" cy="5976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p:cNvPicPr>
          <p:nvPr/>
        </p:nvPicPr>
        <p:blipFill>
          <a:blip r:embed="rId5">
            <a:extLst>
              <a:ext uri="{28A0092B-C50C-407E-A947-70E740481C1C}">
                <a14:useLocalDpi xmlns:a14="http://schemas.microsoft.com/office/drawing/2010/main" val="0"/>
              </a:ext>
            </a:extLst>
          </a:blip>
          <a:srcRect l="30072" t="25703" r="28946" b="33672"/>
          <a:stretch>
            <a:fillRect/>
          </a:stretch>
        </p:blipFill>
        <p:spPr bwMode="auto">
          <a:xfrm>
            <a:off x="3309090" y="1697943"/>
            <a:ext cx="4882593" cy="3024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p:cNvPicPr>
          <p:nvPr/>
        </p:nvPicPr>
        <p:blipFill>
          <a:blip r:embed="rId6">
            <a:extLst>
              <a:ext uri="{28A0092B-C50C-407E-A947-70E740481C1C}">
                <a14:useLocalDpi xmlns:a14="http://schemas.microsoft.com/office/drawing/2010/main" val="0"/>
              </a:ext>
            </a:extLst>
          </a:blip>
          <a:srcRect l="28786" r="6287" b="17728"/>
          <a:stretch>
            <a:fillRect/>
          </a:stretch>
        </p:blipFill>
        <p:spPr bwMode="auto">
          <a:xfrm>
            <a:off x="1403350" y="239943"/>
            <a:ext cx="7498893" cy="5940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191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ppt_x"/>
                                          </p:val>
                                        </p:tav>
                                        <p:tav tm="100000">
                                          <p:val>
                                            <p:strVal val="#ppt_x"/>
                                          </p:val>
                                        </p:tav>
                                      </p:tavLst>
                                    </p:anim>
                                    <p:anim calcmode="lin" valueType="num">
                                      <p:cBhvr additive="base">
                                        <p:cTn id="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normAutofit/>
          </a:bodyPr>
          <a:lstStyle/>
          <a:p>
            <a:r>
              <a:rPr lang="en-CA" smtClean="0"/>
              <a:t>Cochrane (Wiley) Export</a:t>
            </a:r>
          </a:p>
        </p:txBody>
      </p:sp>
      <p:sp>
        <p:nvSpPr>
          <p:cNvPr id="2" name="Date Placeholder 1"/>
          <p:cNvSpPr>
            <a:spLocks noGrp="1"/>
          </p:cNvSpPr>
          <p:nvPr>
            <p:ph type="dt" sz="half" idx="10"/>
          </p:nvPr>
        </p:nvSpPr>
        <p:spPr/>
        <p:txBody>
          <a:bodyPr/>
          <a:lstStyle/>
          <a:p>
            <a:r>
              <a:rPr lang="en-US" smtClean="0"/>
              <a:t>06/05/2012</a:t>
            </a:r>
            <a:endParaRPr lang="en-CA"/>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t="26057"/>
          <a:stretch>
            <a:fillRect/>
          </a:stretch>
        </p:blipFill>
        <p:spPr bwMode="auto">
          <a:xfrm>
            <a:off x="9525" y="1773238"/>
            <a:ext cx="8128000" cy="375602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Oval 6"/>
          <p:cNvSpPr>
            <a:spLocks noChangeArrowheads="1"/>
          </p:cNvSpPr>
          <p:nvPr/>
        </p:nvSpPr>
        <p:spPr bwMode="auto">
          <a:xfrm>
            <a:off x="-252413" y="2852738"/>
            <a:ext cx="6875463" cy="1082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pic>
        <p:nvPicPr>
          <p:cNvPr id="16390" name="Picture 4"/>
          <p:cNvPicPr>
            <a:picLocks noChangeAspect="1"/>
          </p:cNvPicPr>
          <p:nvPr/>
        </p:nvPicPr>
        <p:blipFill>
          <a:blip r:embed="rId3">
            <a:extLst>
              <a:ext uri="{28A0092B-C50C-407E-A947-70E740481C1C}">
                <a14:useLocalDpi xmlns:a14="http://schemas.microsoft.com/office/drawing/2010/main" val="0"/>
              </a:ext>
            </a:extLst>
          </a:blip>
          <a:srcRect t="20042" r="42929" b="43185"/>
          <a:stretch>
            <a:fillRect/>
          </a:stretch>
        </p:blipFill>
        <p:spPr bwMode="auto">
          <a:xfrm>
            <a:off x="4022725" y="4327525"/>
            <a:ext cx="4638675" cy="1868488"/>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19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CA" smtClean="0"/>
              <a:t>CINAHL (Ebsco) Export</a:t>
            </a:r>
          </a:p>
        </p:txBody>
      </p:sp>
      <p:sp>
        <p:nvSpPr>
          <p:cNvPr id="2" name="Date Placeholder 1"/>
          <p:cNvSpPr>
            <a:spLocks noGrp="1"/>
          </p:cNvSpPr>
          <p:nvPr>
            <p:ph type="dt" sz="half" idx="10"/>
          </p:nvPr>
        </p:nvSpPr>
        <p:spPr/>
        <p:txBody>
          <a:bodyPr/>
          <a:lstStyle/>
          <a:p>
            <a:r>
              <a:rPr lang="en-US" smtClean="0"/>
              <a:t>06/05/2012</a:t>
            </a:r>
            <a:endParaRPr lang="en-CA"/>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963" y="1557338"/>
            <a:ext cx="8128000" cy="5080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Oval 6"/>
          <p:cNvSpPr>
            <a:spLocks noChangeArrowheads="1"/>
          </p:cNvSpPr>
          <p:nvPr/>
        </p:nvSpPr>
        <p:spPr bwMode="auto">
          <a:xfrm>
            <a:off x="554038" y="4221163"/>
            <a:ext cx="1231900"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8438" name="Oval 4"/>
          <p:cNvSpPr>
            <a:spLocks noChangeArrowheads="1"/>
          </p:cNvSpPr>
          <p:nvPr/>
        </p:nvSpPr>
        <p:spPr bwMode="auto">
          <a:xfrm>
            <a:off x="5940425" y="3943350"/>
            <a:ext cx="1727200"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pic>
        <p:nvPicPr>
          <p:cNvPr id="18439" name="Picture 4"/>
          <p:cNvPicPr>
            <a:picLocks noChangeAspect="1"/>
          </p:cNvPicPr>
          <p:nvPr/>
        </p:nvPicPr>
        <p:blipFill>
          <a:blip r:embed="rId3">
            <a:extLst>
              <a:ext uri="{28A0092B-C50C-407E-A947-70E740481C1C}">
                <a14:useLocalDpi xmlns:a14="http://schemas.microsoft.com/office/drawing/2010/main" val="0"/>
              </a:ext>
            </a:extLst>
          </a:blip>
          <a:srcRect l="59328" t="26526" r="18816" b="13560"/>
          <a:stretch>
            <a:fillRect/>
          </a:stretch>
        </p:blipFill>
        <p:spPr bwMode="auto">
          <a:xfrm>
            <a:off x="6940550" y="1557338"/>
            <a:ext cx="1776413" cy="3043237"/>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Oval 5"/>
          <p:cNvSpPr>
            <a:spLocks noChangeArrowheads="1"/>
          </p:cNvSpPr>
          <p:nvPr/>
        </p:nvSpPr>
        <p:spPr bwMode="auto">
          <a:xfrm>
            <a:off x="6996113" y="2492375"/>
            <a:ext cx="914400"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Tree>
    <p:extLst>
      <p:ext uri="{BB962C8B-B14F-4D97-AF65-F5344CB8AC3E}">
        <p14:creationId xmlns:p14="http://schemas.microsoft.com/office/powerpoint/2010/main" val="322192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CA" smtClean="0"/>
          </a:p>
        </p:txBody>
      </p:sp>
      <p:sp>
        <p:nvSpPr>
          <p:cNvPr id="2" name="Date Placeholder 1"/>
          <p:cNvSpPr>
            <a:spLocks noGrp="1"/>
          </p:cNvSpPr>
          <p:nvPr>
            <p:ph type="dt" sz="half" idx="10"/>
          </p:nvPr>
        </p:nvSpPr>
        <p:spPr/>
        <p:txBody>
          <a:bodyPr/>
          <a:lstStyle/>
          <a:p>
            <a:r>
              <a:rPr lang="en-US" smtClean="0"/>
              <a:t>06/05/2012</a:t>
            </a:r>
            <a:endParaRPr lang="en-CA"/>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89000"/>
            <a:ext cx="8128000" cy="50800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74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CA" smtClean="0"/>
              <a:t>ISI Web of Science Export</a:t>
            </a:r>
          </a:p>
        </p:txBody>
      </p:sp>
      <p:sp>
        <p:nvSpPr>
          <p:cNvPr id="2" name="Date Placeholder 1"/>
          <p:cNvSpPr>
            <a:spLocks noGrp="1"/>
          </p:cNvSpPr>
          <p:nvPr>
            <p:ph type="dt" sz="half" idx="10"/>
          </p:nvPr>
        </p:nvSpPr>
        <p:spPr/>
        <p:txBody>
          <a:bodyPr/>
          <a:lstStyle/>
          <a:p>
            <a:r>
              <a:rPr lang="en-US" smtClean="0"/>
              <a:t>06/05/2012</a:t>
            </a:r>
            <a:endParaRPr lang="en-CA"/>
          </a:p>
        </p:txBody>
      </p:sp>
      <p:pic>
        <p:nvPicPr>
          <p:cNvPr id="20484" name="Picture 2"/>
          <p:cNvPicPr>
            <a:picLocks noChangeAspect="1"/>
          </p:cNvPicPr>
          <p:nvPr/>
        </p:nvPicPr>
        <p:blipFill>
          <a:blip r:embed="rId3">
            <a:extLst>
              <a:ext uri="{28A0092B-C50C-407E-A947-70E740481C1C}">
                <a14:useLocalDpi xmlns:a14="http://schemas.microsoft.com/office/drawing/2010/main" val="0"/>
              </a:ext>
            </a:extLst>
          </a:blip>
          <a:srcRect t="20300"/>
          <a:stretch>
            <a:fillRect/>
          </a:stretch>
        </p:blipFill>
        <p:spPr bwMode="auto">
          <a:xfrm>
            <a:off x="198438" y="1531938"/>
            <a:ext cx="8128000" cy="4049712"/>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Oval 3"/>
          <p:cNvSpPr>
            <a:spLocks noChangeArrowheads="1"/>
          </p:cNvSpPr>
          <p:nvPr/>
        </p:nvSpPr>
        <p:spPr bwMode="auto">
          <a:xfrm>
            <a:off x="547688" y="3783013"/>
            <a:ext cx="914400"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0486" name="Down Arrow 4"/>
          <p:cNvSpPr>
            <a:spLocks noChangeArrowheads="1"/>
          </p:cNvSpPr>
          <p:nvPr/>
        </p:nvSpPr>
        <p:spPr bwMode="auto">
          <a:xfrm>
            <a:off x="1979613" y="4365625"/>
            <a:ext cx="484187" cy="977900"/>
          </a:xfrm>
          <a:prstGeom prst="downArrow">
            <a:avLst>
              <a:gd name="adj1" fmla="val 50000"/>
              <a:gd name="adj2" fmla="val 50024"/>
            </a:avLst>
          </a:prstGeom>
          <a:solidFill>
            <a:srgbClr val="FF0000"/>
          </a:solidFill>
          <a:ln w="9525" algn="ctr">
            <a:solidFill>
              <a:srgbClr val="FF0000"/>
            </a:solidFill>
            <a:round/>
            <a:headEnd/>
            <a:tailEnd/>
          </a:ln>
        </p:spPr>
        <p:txBody>
          <a:bodyPr/>
          <a:lstStyle/>
          <a:p>
            <a:endParaRPr lang="en-CA"/>
          </a:p>
        </p:txBody>
      </p:sp>
      <p:pic>
        <p:nvPicPr>
          <p:cNvPr id="20487" name="Picture 3"/>
          <p:cNvPicPr>
            <a:picLocks noChangeAspect="1"/>
          </p:cNvPicPr>
          <p:nvPr/>
        </p:nvPicPr>
        <p:blipFill>
          <a:blip r:embed="rId4">
            <a:extLst>
              <a:ext uri="{28A0092B-C50C-407E-A947-70E740481C1C}">
                <a14:useLocalDpi xmlns:a14="http://schemas.microsoft.com/office/drawing/2010/main" val="0"/>
              </a:ext>
            </a:extLst>
          </a:blip>
          <a:srcRect l="3876" t="42157" r="3812" b="34026"/>
          <a:stretch>
            <a:fillRect/>
          </a:stretch>
        </p:blipFill>
        <p:spPr bwMode="auto">
          <a:xfrm>
            <a:off x="1627188" y="5343525"/>
            <a:ext cx="7504112" cy="120967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20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All MECIR Standards Based on</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r>
              <a:rPr lang="en-US" smtClean="0"/>
              <a:t>06/05/2012</a:t>
            </a:r>
            <a:endParaRPr lang="en-CA"/>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42"/>
          <a:stretch/>
        </p:blipFill>
        <p:spPr bwMode="auto">
          <a:xfrm>
            <a:off x="517645" y="2132856"/>
            <a:ext cx="8128000" cy="40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51920" y="1798462"/>
            <a:ext cx="4896544" cy="369332"/>
          </a:xfrm>
          <a:prstGeom prst="rect">
            <a:avLst/>
          </a:prstGeom>
          <a:solidFill>
            <a:schemeClr val="accent2"/>
          </a:solidFill>
        </p:spPr>
        <p:txBody>
          <a:bodyPr wrap="square" rtlCol="0">
            <a:spAutoFit/>
          </a:bodyPr>
          <a:lstStyle/>
          <a:p>
            <a:r>
              <a:rPr lang="en-CA" dirty="0"/>
              <a:t>http://www.cochrane-handbook.org/</a:t>
            </a:r>
          </a:p>
        </p:txBody>
      </p:sp>
    </p:spTree>
    <p:extLst>
      <p:ext uri="{BB962C8B-B14F-4D97-AF65-F5344CB8AC3E}">
        <p14:creationId xmlns:p14="http://schemas.microsoft.com/office/powerpoint/2010/main" val="3354704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MECIR Background</a:t>
            </a:r>
            <a:endParaRPr lang="en-CA" dirty="0"/>
          </a:p>
        </p:txBody>
      </p:sp>
      <p:sp>
        <p:nvSpPr>
          <p:cNvPr id="7" name="Content Placeholder 6"/>
          <p:cNvSpPr>
            <a:spLocks noGrp="1"/>
          </p:cNvSpPr>
          <p:nvPr>
            <p:ph idx="1"/>
          </p:nvPr>
        </p:nvSpPr>
        <p:spPr/>
        <p:txBody>
          <a:bodyPr>
            <a:normAutofit/>
          </a:bodyPr>
          <a:lstStyle/>
          <a:p>
            <a:r>
              <a:rPr lang="en-CA" dirty="0" smtClean="0"/>
              <a:t>Initiated in 2008.</a:t>
            </a:r>
          </a:p>
          <a:p>
            <a:r>
              <a:rPr lang="en-CA" dirty="0" smtClean="0"/>
              <a:t>Co-ordinated </a:t>
            </a:r>
            <a:r>
              <a:rPr lang="en-CA" dirty="0"/>
              <a:t>by a team from the Methods Application and Review Standards (MARS) Working Group and the </a:t>
            </a:r>
            <a:r>
              <a:rPr lang="en-CA" dirty="0" smtClean="0"/>
              <a:t>Cochrane Editorial Unit.</a:t>
            </a:r>
          </a:p>
          <a:p>
            <a:r>
              <a:rPr lang="en-CA" dirty="0" smtClean="0"/>
              <a:t>Six (6) target areas identified; separate working groups convened to address each area.</a:t>
            </a:r>
          </a:p>
          <a:p>
            <a:r>
              <a:rPr lang="en-CA" dirty="0" smtClean="0"/>
              <a:t>Feedback was sought and incorporated:</a:t>
            </a:r>
          </a:p>
          <a:p>
            <a:r>
              <a:rPr lang="en-CA" sz="1800" dirty="0" smtClean="0">
                <a:hlinkClick r:id="rId2"/>
              </a:rPr>
              <a:t>http</a:t>
            </a:r>
            <a:r>
              <a:rPr lang="en-CA" sz="1800" dirty="0">
                <a:hlinkClick r:id="rId2"/>
              </a:rPr>
              <a:t>://www.editorial-unit.cochrane.org/sites/editorial-unit.cochrane.org/files/uploads/Development_of_conduct_%20standards_%20Annex_2_%20consultation_%</a:t>
            </a:r>
            <a:r>
              <a:rPr lang="en-CA" sz="1800" dirty="0" smtClean="0">
                <a:hlinkClick r:id="rId2"/>
              </a:rPr>
              <a:t>20response_0.pdf</a:t>
            </a:r>
            <a:r>
              <a:rPr lang="en-CA" sz="1800" dirty="0" smtClean="0"/>
              <a:t> </a:t>
            </a:r>
          </a:p>
          <a:p>
            <a:endParaRPr lang="en-CA" sz="1800" dirty="0" smtClean="0"/>
          </a:p>
        </p:txBody>
      </p:sp>
      <p:sp>
        <p:nvSpPr>
          <p:cNvPr id="4" name="Date Placeholder 3"/>
          <p:cNvSpPr>
            <a:spLocks noGrp="1"/>
          </p:cNvSpPr>
          <p:nvPr>
            <p:ph type="dt" sz="half" idx="10"/>
          </p:nvPr>
        </p:nvSpPr>
        <p:spPr/>
        <p:txBody>
          <a:bodyPr/>
          <a:lstStyle/>
          <a:p>
            <a:r>
              <a:rPr lang="en-US" smtClean="0"/>
              <a:t>06/05/2012</a:t>
            </a:r>
            <a:endParaRPr lang="en-CA"/>
          </a:p>
        </p:txBody>
      </p:sp>
    </p:spTree>
    <p:extLst>
      <p:ext uri="{BB962C8B-B14F-4D97-AF65-F5344CB8AC3E}">
        <p14:creationId xmlns:p14="http://schemas.microsoft.com/office/powerpoint/2010/main" val="4485876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923</TotalTime>
  <Words>2938</Words>
  <Application>Microsoft Office PowerPoint</Application>
  <PresentationFormat>On-screen Show (4:3)</PresentationFormat>
  <Paragraphs>513</Paragraphs>
  <Slides>75</Slides>
  <Notes>16</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Apex</vt:lpstr>
      <vt:lpstr>Managing Search Strategies &amp; Results</vt:lpstr>
      <vt:lpstr>Sources of Funding/Support</vt:lpstr>
      <vt:lpstr>Agenda</vt:lpstr>
      <vt:lpstr>PRISMA</vt:lpstr>
      <vt:lpstr>PowerPoint Presentation</vt:lpstr>
      <vt:lpstr>http://theta.utoronto.ca/tools/prisma </vt:lpstr>
      <vt:lpstr>MECIR</vt:lpstr>
      <vt:lpstr>All MECIR Standards Based on</vt:lpstr>
      <vt:lpstr>MECIR Background</vt:lpstr>
      <vt:lpstr>Handbook Part 2: 6.6.2.2  Reporting search process </vt:lpstr>
      <vt:lpstr>MECIR aims to…</vt:lpstr>
      <vt:lpstr>MECIR Compliant Search Documentation</vt:lpstr>
      <vt:lpstr>MECIR Categories</vt:lpstr>
      <vt:lpstr>Mandatory  or  Highly Desirable</vt:lpstr>
      <vt:lpstr>PowerPoint Presentation</vt:lpstr>
      <vt:lpstr>Documenting the Search Process  MECIR Standard 36   Mandatory </vt:lpstr>
      <vt:lpstr>Include PRISMA Flow Chart  MECIR Standard 41  Mandatory </vt:lpstr>
      <vt:lpstr>Searching Key Databases  MECIR Standard 24 Mandatory</vt:lpstr>
      <vt:lpstr>Searching ‘Specialised’ Databases MECIR Standard 25 Desirable</vt:lpstr>
      <vt:lpstr>  Searches for “different” types of evidence MECIR Standard 26 Mandatory</vt:lpstr>
      <vt:lpstr>Searching Trial Registers MECIR Standard 27 Mandatory</vt:lpstr>
      <vt:lpstr>  Search for Grey Literature MECIR Standard 28 Desirable</vt:lpstr>
      <vt:lpstr>  Searching within other reviews MECIR Standard 29 Desirable</vt:lpstr>
      <vt:lpstr>  Searching Reference Lists MECIR Standard 30 Mandatory</vt:lpstr>
      <vt:lpstr>  Contact Relevant Individuals/Organisations MECIR Standard 31 Mandatory</vt:lpstr>
      <vt:lpstr>  Construct Strategies MECIR Standard 32, 33 Mandatory</vt:lpstr>
      <vt:lpstr>  Use Filters MECIR Standard 34 Desirable</vt:lpstr>
      <vt:lpstr>  Restricting database searches MECIR Standard 35 Mandatory</vt:lpstr>
      <vt:lpstr>Documenting Searches</vt:lpstr>
      <vt:lpstr>Listing Databases…Accurately</vt:lpstr>
      <vt:lpstr>PowerPoint Presentation</vt:lpstr>
      <vt:lpstr>TV Show=Database (Medline) Channel = Platform (OVID)</vt:lpstr>
      <vt:lpstr>PowerPoint Presentation</vt:lpstr>
      <vt:lpstr>PowerPoint Presentation</vt:lpstr>
      <vt:lpstr>Identifying Platforms or Interfaces</vt:lpstr>
      <vt:lpstr>The Cochrane Central Register of Controlled Trials (CENTRAL) 2012, Issue 4, part of the The Cochrane Library. www.thecochranelibrary.com  </vt:lpstr>
      <vt:lpstr>OVID Databases/Sections</vt:lpstr>
      <vt:lpstr>CINAHL…who is provider?</vt:lpstr>
      <vt:lpstr>Investigate…</vt:lpstr>
      <vt:lpstr>Web of Science</vt:lpstr>
      <vt:lpstr>ProQuest= Interface not DB</vt:lpstr>
      <vt:lpstr>PubMed</vt:lpstr>
      <vt:lpstr>Database List for a Review</vt:lpstr>
      <vt:lpstr>Saving Search Strategies </vt:lpstr>
      <vt:lpstr>Search Strategies Must Show</vt:lpstr>
      <vt:lpstr>Search Methods</vt:lpstr>
      <vt:lpstr>Why are these details needed?</vt:lpstr>
      <vt:lpstr>Search Methods Should Describe</vt:lpstr>
      <vt:lpstr>Documenting Search “as run”</vt:lpstr>
      <vt:lpstr>PowerPoint Presentation</vt:lpstr>
      <vt:lpstr>PowerPoint Presentation</vt:lpstr>
      <vt:lpstr>Screen Shot of Strategy</vt:lpstr>
      <vt:lpstr>What is missing?</vt:lpstr>
      <vt:lpstr>Hands-on </vt:lpstr>
      <vt:lpstr>Bottom Line </vt:lpstr>
      <vt:lpstr>Techniques</vt:lpstr>
      <vt:lpstr>File Management</vt:lpstr>
      <vt:lpstr>File &amp; Folder Names</vt:lpstr>
      <vt:lpstr>Folder Structure—e.g.</vt:lpstr>
      <vt:lpstr>File names—Topic:  Medication Review</vt:lpstr>
      <vt:lpstr>Search Data Sheet e.g 1</vt:lpstr>
      <vt:lpstr>Search Data Sheet e.g. 2</vt:lpstr>
      <vt:lpstr>Your Database of Results: Import using an appropriate filter</vt:lpstr>
      <vt:lpstr>Add Search Info When Importing Search Results </vt:lpstr>
      <vt:lpstr>Grey Literature</vt:lpstr>
      <vt:lpstr>Trial Registers</vt:lpstr>
      <vt:lpstr>Summing up</vt:lpstr>
      <vt:lpstr>Thank you!</vt:lpstr>
      <vt:lpstr>Exporting Examples</vt:lpstr>
      <vt:lpstr>PowerPoint Presentation</vt:lpstr>
      <vt:lpstr>OVID: How To</vt:lpstr>
      <vt:lpstr>Cochrane (Wiley) Export</vt:lpstr>
      <vt:lpstr>CINAHL (Ebsco) Export</vt:lpstr>
      <vt:lpstr>PowerPoint Presentation</vt:lpstr>
      <vt:lpstr>ISI Web of Science Export</vt:lpstr>
    </vt:vector>
  </TitlesOfParts>
  <Company>University of Ottawa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Exporting From Databases</dc:title>
  <dc:creator>Michelle Fiander</dc:creator>
  <cp:lastModifiedBy>Michelle Fiander</cp:lastModifiedBy>
  <cp:revision>76</cp:revision>
  <dcterms:created xsi:type="dcterms:W3CDTF">2011-10-21T19:10:48Z</dcterms:created>
  <dcterms:modified xsi:type="dcterms:W3CDTF">2012-05-09T14:20:24Z</dcterms:modified>
</cp:coreProperties>
</file>