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A2585-1AE8-4987-A21D-698A9B437AD2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9C46E-B739-4FAE-AD4C-33D72D25F0B0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C9F18-6E83-4C2F-AFA9-57ECEC31DAEE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5478D-96BD-4ECE-BED7-EAE22AF37D23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27B58-DFB5-4109-BB09-6C2E29164668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40F18-F698-455B-B07A-0A55D57A6859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DA4EA-A97E-4705-AEE6-912BB41084B9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22645-B444-4CC4-A3D5-8EB0DFF1AC88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93B34-89DF-418E-A9EA-5903FBAEE6FC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D1F9B-D752-4155-9626-6028E4984F70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CC711-D4EF-4DCF-B891-44D0837070B7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b-NO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b-NO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CE4F084-9EB0-4532-BBB1-CE3541277000}" type="slidenum">
              <a:rPr lang="nb-NO"/>
              <a:pPr/>
              <a:t>‹#›</a:t>
            </a:fld>
            <a:endParaRPr lang="nb-NO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/>
              <a:t>Improving how your organisation supports the use of research evidence to inform policymaking</a:t>
            </a:r>
            <a:endParaRPr lang="nb-NO" sz="3600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0238" y="1873250"/>
            <a:ext cx="5343525" cy="4219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4338"/>
            <a:ext cx="8229600" cy="1143000"/>
          </a:xfrm>
        </p:spPr>
        <p:txBody>
          <a:bodyPr/>
          <a:lstStyle/>
          <a:p>
            <a:r>
              <a:rPr lang="en-GB" sz="4000"/>
              <a:t>Strategies that can help to ensure collaboration between policymakers and researchers</a:t>
            </a:r>
            <a:endParaRPr lang="nb-NO" sz="40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27238"/>
            <a:ext cx="8229600" cy="42100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000"/>
              <a:t>Locating those who support the use of research by policymakers within or close to those organisations responsible for policymaking</a:t>
            </a:r>
          </a:p>
          <a:p>
            <a:pPr>
              <a:lnSpc>
                <a:spcPct val="80000"/>
              </a:lnSpc>
            </a:pPr>
            <a:r>
              <a:rPr lang="en-GB" sz="2000"/>
              <a:t>Involving policymakers on an advisory board or steering committee in instances when organisations are located outside government or policymaking organisations </a:t>
            </a:r>
          </a:p>
          <a:p>
            <a:pPr>
              <a:lnSpc>
                <a:spcPct val="80000"/>
              </a:lnSpc>
            </a:pPr>
            <a:r>
              <a:rPr lang="en-GB" sz="2000"/>
              <a:t>Formal agreements linking academic organisations to policymaking organisations</a:t>
            </a:r>
          </a:p>
          <a:p>
            <a:pPr>
              <a:lnSpc>
                <a:spcPct val="80000"/>
              </a:lnSpc>
            </a:pPr>
            <a:r>
              <a:rPr lang="en-GB" sz="2000"/>
              <a:t>Using trusted individuals as ‘knowledge brokers’ to build relationships among researchers and policymakers </a:t>
            </a:r>
          </a:p>
          <a:p>
            <a:pPr>
              <a:lnSpc>
                <a:spcPct val="80000"/>
              </a:lnSpc>
            </a:pPr>
            <a:r>
              <a:rPr lang="en-GB" sz="2000"/>
              <a:t>Involving policymakers in research processes such as the preparation of policy briefs </a:t>
            </a:r>
          </a:p>
          <a:p>
            <a:pPr>
              <a:lnSpc>
                <a:spcPct val="80000"/>
              </a:lnSpc>
            </a:pPr>
            <a:r>
              <a:rPr lang="en-GB" sz="2000"/>
              <a:t>Involving researchers in policy-informing processes such as policy dialogues </a:t>
            </a:r>
          </a:p>
          <a:p>
            <a:pPr>
              <a:lnSpc>
                <a:spcPct val="80000"/>
              </a:lnSpc>
            </a:pPr>
            <a:r>
              <a:rPr lang="en-GB" sz="2000"/>
              <a:t>Skill development programmes for both policymakers and researchers</a:t>
            </a:r>
            <a:endParaRPr lang="nb-NO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  <p:bldP spid="18435" grpId="1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/>
              <a:t>Options for managing</a:t>
            </a:r>
            <a:br>
              <a:rPr lang="nb-NO" sz="4000"/>
            </a:br>
            <a:r>
              <a:rPr lang="nb-NO" sz="4000"/>
              <a:t>conflicts of interest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4259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400"/>
              <a:t>Specific, detailed, structured disclosure forms </a:t>
            </a:r>
          </a:p>
          <a:p>
            <a:pPr>
              <a:lnSpc>
                <a:spcPct val="80000"/>
              </a:lnSpc>
            </a:pPr>
            <a:r>
              <a:rPr lang="en-GB" sz="2400"/>
              <a:t>Explicit criteria to make decisions easier about whether a disclosed interest constitutes a conflict of interest</a:t>
            </a:r>
          </a:p>
          <a:p>
            <a:pPr>
              <a:lnSpc>
                <a:spcPct val="80000"/>
              </a:lnSpc>
            </a:pPr>
            <a:r>
              <a:rPr lang="en-GB" sz="2400"/>
              <a:t>Range of strategies to manage disclosed conflicts of interest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Public disclosure of conflicts associated with each meeting as a minimum prerequisite, through to 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Recusal of conflicted individuals as the most extreme measure</a:t>
            </a:r>
          </a:p>
          <a:p>
            <a:pPr>
              <a:lnSpc>
                <a:spcPct val="80000"/>
              </a:lnSpc>
            </a:pPr>
            <a:r>
              <a:rPr lang="en-GB" sz="2400"/>
              <a:t>Standard policy requiring all financial ties to be made public</a:t>
            </a:r>
          </a:p>
          <a:p>
            <a:pPr>
              <a:lnSpc>
                <a:spcPct val="80000"/>
              </a:lnSpc>
            </a:pPr>
            <a:r>
              <a:rPr lang="en-GB" sz="2400"/>
              <a:t>Standing committee to review all financial disclosure statements and to help ensure that conflict of interest policies are enforced </a:t>
            </a:r>
            <a:endParaRPr lang="nb-NO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uiExpand="1" build="p"/>
      <p:bldP spid="20483" grpId="1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Arrangements to ensure that independence is maintained</a:t>
            </a:r>
            <a:endParaRPr lang="nb-NO" sz="40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4259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400"/>
              <a:t>Financial arrangements that minimise the risk of inappropriate influence on what evidence is summarised, or how it is summarised</a:t>
            </a:r>
          </a:p>
          <a:p>
            <a:pPr>
              <a:lnSpc>
                <a:spcPct val="80000"/>
              </a:lnSpc>
            </a:pPr>
            <a:r>
              <a:rPr lang="en-GB" sz="2400"/>
              <a:t>Management arrangements, including the involvement of independent stakeholders in advisory boards or steering groups</a:t>
            </a:r>
          </a:p>
          <a:p>
            <a:pPr>
              <a:lnSpc>
                <a:spcPct val="80000"/>
              </a:lnSpc>
            </a:pPr>
            <a:r>
              <a:rPr lang="en-GB" sz="2400"/>
              <a:t>Mechanisms for managing disputes such as independent arbitrators or appeal processes, particularly for governmental agencies that fund the work and for industry</a:t>
            </a:r>
          </a:p>
          <a:p>
            <a:pPr>
              <a:lnSpc>
                <a:spcPct val="80000"/>
              </a:lnSpc>
            </a:pPr>
            <a:r>
              <a:rPr lang="en-GB" sz="2400"/>
              <a:t>Ensuring that decision making is transparent in terms of how evidence is accessed, appraised, summarised and publicly reported</a:t>
            </a:r>
            <a:endParaRPr lang="nb-NO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  <p:bldP spid="21507" grpId="1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/>
              <a:t>Use of systematic and transparent methods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Methods should be described in easily accessible documents</a:t>
            </a:r>
          </a:p>
          <a:p>
            <a:pPr>
              <a:lnSpc>
                <a:spcPct val="90000"/>
              </a:lnSpc>
            </a:pPr>
            <a:r>
              <a:rPr lang="en-GB" sz="2800"/>
              <a:t>Although organisational arrangements are likely to vary widely, a great deal of commonality in the methods that are used is likely - no need to reinvent the wheel</a:t>
            </a:r>
          </a:p>
          <a:p>
            <a:pPr>
              <a:lnSpc>
                <a:spcPct val="90000"/>
              </a:lnSpc>
            </a:pPr>
            <a:r>
              <a:rPr lang="en-GB" sz="2800"/>
              <a:t>Systematic and transparent methods are time-consuming – it may sometimes be helpful to use more rapid methods that are “quick but clean enough”</a:t>
            </a:r>
            <a:r>
              <a:rPr lang="nb-NO" sz="2800"/>
              <a:t> 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uiExpand="1" build="p"/>
      <p:bldP spid="22531" grpId="1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Ensuring adequate capacity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400"/>
              <a:t>Collaborate with other organisations, both informally and formally, to learn from their experience in order to avoid the unnecessary duplication of efforts, to draw on their capacity, </a:t>
            </a:r>
            <a:r>
              <a:rPr lang="en-GB" sz="2400" i="1"/>
              <a:t>and</a:t>
            </a:r>
            <a:r>
              <a:rPr lang="en-GB" sz="2400"/>
              <a:t> to help build capacity</a:t>
            </a:r>
          </a:p>
          <a:p>
            <a:pPr>
              <a:lnSpc>
                <a:spcPct val="80000"/>
              </a:lnSpc>
            </a:pPr>
            <a:r>
              <a:rPr lang="en-GB" sz="2400"/>
              <a:t>Build capacity among those working in the organisation through training, making the best use of available staff (numbers are often limited), and actions aimed at retaining skilled staff</a:t>
            </a:r>
          </a:p>
          <a:p>
            <a:pPr>
              <a:lnSpc>
                <a:spcPct val="80000"/>
              </a:lnSpc>
            </a:pPr>
            <a:r>
              <a:rPr lang="en-GB" sz="2400"/>
              <a:t>Start small, have a clear scope, and address important questions in order to ensure that available resources are focused on areas where they are needed most</a:t>
            </a:r>
          </a:p>
          <a:p>
            <a:pPr>
              <a:lnSpc>
                <a:spcPct val="80000"/>
              </a:lnSpc>
            </a:pPr>
            <a:r>
              <a:rPr lang="en-GB" sz="2400"/>
              <a:t>Use more rapid methods that are rigorous but less resource-intensive</a:t>
            </a:r>
            <a:endParaRPr lang="nb-NO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uiExpand="1" build="p"/>
      <p:bldP spid="23555" grpId="1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b-NO"/>
              <a:t>Questions or comments?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en-GB" sz="2400"/>
              <a:t>1. Do your organisational culture and values support the use of research evidence to inform decisions?</a:t>
            </a:r>
            <a:r>
              <a:rPr lang="nb-NO" sz="4000"/>
              <a:t> </a:t>
            </a: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4525" y="1236663"/>
            <a:ext cx="5314950" cy="5000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en-GB" sz="2400"/>
              <a:t>2. Does your organisation do a good job of setting priorities for obtaining research evidence to inform decisions?</a:t>
            </a:r>
            <a:r>
              <a:rPr lang="nb-NO" sz="4000"/>
              <a:t> 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1138" y="1333500"/>
            <a:ext cx="6186487" cy="4878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en-GB" sz="2400"/>
              <a:t>3. Does your organisation do a good job of obtaining research evidence to inform decisions?</a:t>
            </a:r>
            <a:r>
              <a:rPr lang="nb-NO" sz="4000"/>
              <a:t> 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1338263"/>
            <a:ext cx="6176963" cy="487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en-GB" sz="2400"/>
              <a:t>4. Does your organisation do a good job of assessing the quality and applicability of research evidence and interpreting the results to inform priority decisions?</a:t>
            </a:r>
            <a:endParaRPr lang="nb-NO" sz="400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1428750"/>
            <a:ext cx="6337300" cy="47958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en-GB" sz="2400"/>
              <a:t>5. Does your organisation do a good job of using research evidence to inform recommendations and decisions?</a:t>
            </a:r>
            <a:endParaRPr lang="nb-NO" sz="4000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63688" y="1257300"/>
            <a:ext cx="6032500" cy="49482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en-GB" sz="2400"/>
              <a:t>6. Does your organisation do a good job of monitoring and evaluating policies and programmes?</a:t>
            </a:r>
            <a:r>
              <a:rPr lang="nb-NO" sz="4000"/>
              <a:t> 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1438" y="1439863"/>
            <a:ext cx="6470650" cy="4797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en-GB" sz="2400"/>
              <a:t>7. Does your organisation do a good job of supporting continuing professional development that addresses important topics and is evidence-based?</a:t>
            </a:r>
            <a:endParaRPr lang="nb-NO" sz="400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0725" y="1323975"/>
            <a:ext cx="5173663" cy="4913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r>
              <a:rPr lang="en-GB" sz="2800"/>
              <a:t>Lessons learned from the experience of organisations engaged in activities to support evidence-informed health policymaking</a:t>
            </a:r>
            <a:endParaRPr lang="nb-NO" sz="28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5370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/>
              <a:t>Establish strong links between policymakers and researchers, and involve stakeholders in the work undertaken</a:t>
            </a:r>
          </a:p>
          <a:p>
            <a:pPr>
              <a:lnSpc>
                <a:spcPct val="90000"/>
              </a:lnSpc>
            </a:pPr>
            <a:r>
              <a:rPr lang="en-GB" sz="2400"/>
              <a:t>Be independent and manage conflicts of interest among those involved in the work</a:t>
            </a:r>
          </a:p>
          <a:p>
            <a:pPr>
              <a:lnSpc>
                <a:spcPct val="90000"/>
              </a:lnSpc>
            </a:pPr>
            <a:r>
              <a:rPr lang="en-GB" sz="2400"/>
              <a:t>Use appropriate methods and be transparent in the work</a:t>
            </a:r>
          </a:p>
          <a:p>
            <a:pPr>
              <a:lnSpc>
                <a:spcPct val="90000"/>
              </a:lnSpc>
            </a:pPr>
            <a:r>
              <a:rPr lang="en-GB" sz="2400"/>
              <a:t>Collaborate with other organisations</a:t>
            </a:r>
          </a:p>
          <a:p>
            <a:pPr>
              <a:lnSpc>
                <a:spcPct val="90000"/>
              </a:lnSpc>
            </a:pPr>
            <a:r>
              <a:rPr lang="en-GB" sz="2400"/>
              <a:t>Start small, have a clear audience and scope, and address important questions</a:t>
            </a:r>
          </a:p>
          <a:p>
            <a:pPr>
              <a:lnSpc>
                <a:spcPct val="90000"/>
              </a:lnSpc>
            </a:pPr>
            <a:r>
              <a:rPr lang="en-GB" sz="2400"/>
              <a:t>Build capacity among those working in the organisation</a:t>
            </a:r>
          </a:p>
          <a:p>
            <a:pPr>
              <a:lnSpc>
                <a:spcPct val="90000"/>
              </a:lnSpc>
            </a:pPr>
            <a:r>
              <a:rPr lang="en-GB" sz="2400"/>
              <a:t>Be attentive to implementation considerations even if implementation is not a remit</a:t>
            </a:r>
            <a:endParaRPr lang="nb-NO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uiExpand="1" build="p"/>
      <p:bldP spid="19459" grpId="1" uiExpand="1" build="p"/>
    </p:bldLst>
  </p:timing>
</p:sld>
</file>

<file path=ppt/theme/theme1.xml><?xml version="1.0" encoding="utf-8"?>
<a:theme xmlns:a="http://schemas.openxmlformats.org/drawingml/2006/main" name="Background logos">
  <a:themeElements>
    <a:clrScheme name="Background logos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Background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ckground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SURE</Template>
  <TotalTime>85</TotalTime>
  <Words>698</Words>
  <Application>Microsoft Office PowerPoint</Application>
  <PresentationFormat>On-screen Show (4:3)</PresentationFormat>
  <Paragraphs>47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Background logos</vt:lpstr>
      <vt:lpstr>Improving how your organisation supports the use of research evidence to inform policymaking</vt:lpstr>
      <vt:lpstr>1. Do your organisational culture and values support the use of research evidence to inform decisions? </vt:lpstr>
      <vt:lpstr>2. Does your organisation do a good job of setting priorities for obtaining research evidence to inform decisions? </vt:lpstr>
      <vt:lpstr>3. Does your organisation do a good job of obtaining research evidence to inform decisions? </vt:lpstr>
      <vt:lpstr>4. Does your organisation do a good job of assessing the quality and applicability of research evidence and interpreting the results to inform priority decisions?</vt:lpstr>
      <vt:lpstr>5. Does your organisation do a good job of using research evidence to inform recommendations and decisions?</vt:lpstr>
      <vt:lpstr>6. Does your organisation do a good job of monitoring and evaluating policies and programmes? </vt:lpstr>
      <vt:lpstr>7. Does your organisation do a good job of supporting continuing professional development that addresses important topics and is evidence-based?</vt:lpstr>
      <vt:lpstr>Lessons learned from the experience of organisations engaged in activities to support evidence-informed health policymaking</vt:lpstr>
      <vt:lpstr>Strategies that can help to ensure collaboration between policymakers and researchers</vt:lpstr>
      <vt:lpstr>Options for managing conflicts of interest</vt:lpstr>
      <vt:lpstr>Arrangements to ensure that independence is maintained</vt:lpstr>
      <vt:lpstr>Use of systematic and transparent methods</vt:lpstr>
      <vt:lpstr>Ensuring adequate capacity</vt:lpstr>
      <vt:lpstr>Questions or comments?</vt:lpstr>
    </vt:vector>
  </TitlesOfParts>
  <Company>Kunnskapssenteret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how your organisation supports the use of research evidence to inform policymaking</dc:title>
  <dc:creator>K</dc:creator>
  <cp:lastModifiedBy>Andy Oxman</cp:lastModifiedBy>
  <cp:revision>10</cp:revision>
  <dcterms:created xsi:type="dcterms:W3CDTF">2010-04-27T06:39:44Z</dcterms:created>
  <dcterms:modified xsi:type="dcterms:W3CDTF">2011-11-05T14:19:35Z</dcterms:modified>
</cp:coreProperties>
</file>