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4" r:id="rId2"/>
    <p:sldId id="289" r:id="rId3"/>
    <p:sldId id="290" r:id="rId4"/>
    <p:sldId id="291" r:id="rId5"/>
    <p:sldId id="294" r:id="rId6"/>
    <p:sldId id="296" r:id="rId7"/>
    <p:sldId id="292" r:id="rId8"/>
    <p:sldId id="304" r:id="rId9"/>
    <p:sldId id="293" r:id="rId10"/>
    <p:sldId id="295" r:id="rId11"/>
    <p:sldId id="297" r:id="rId12"/>
    <p:sldId id="298" r:id="rId13"/>
    <p:sldId id="299" r:id="rId14"/>
    <p:sldId id="300" r:id="rId15"/>
    <p:sldId id="302" r:id="rId16"/>
    <p:sldId id="301" r:id="rId17"/>
    <p:sldId id="303" r:id="rId18"/>
    <p:sldId id="288" r:id="rId19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12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979A2-FEAF-4869-848B-AC56F6F3239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93070-4E60-445F-B0C5-E15EC464144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ED868-494D-4BEA-AF87-A2416C1EE4F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94C7F-F49A-4831-A5D3-D0AD082279B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1EA4D-F642-4F2E-897E-DE3075CDD00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51AC-0BB0-4981-BFEC-0946FC54E37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1CCC8-33F3-4F37-B7E4-56A28F65321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8ED25-FE95-4457-BE5A-54C7B211340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1DEFE-11DC-4EA1-A11D-87B4C482B74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3AC85-C50A-4703-94FF-C53BA24936D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7D8C4-063A-4357-8BF0-2A0187D17DC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AD8489F-C4E3-4553-B84C-DF741B18B9E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Prioritising topics for policy briefs</a:t>
            </a:r>
            <a:endParaRPr lang="nb-NO" smtClean="0"/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311525"/>
          </a:xfrm>
        </p:spPr>
        <p:txBody>
          <a:bodyPr/>
          <a:lstStyle/>
          <a:p>
            <a:pPr marL="609600" indent="-609600" eaLnBrk="1" hangingPunct="1"/>
            <a:r>
              <a:rPr lang="en-GB" smtClean="0"/>
              <a:t>Why bother?</a:t>
            </a:r>
          </a:p>
          <a:p>
            <a:pPr marL="609600" indent="-609600" eaLnBrk="1" hangingPunct="1"/>
            <a:r>
              <a:rPr lang="en-GB" smtClean="0"/>
              <a:t>What criteria will be used?</a:t>
            </a:r>
          </a:p>
          <a:p>
            <a:pPr marL="609600" indent="-609600" eaLnBrk="1" hangingPunct="1"/>
            <a:r>
              <a:rPr lang="en-GB" smtClean="0"/>
              <a:t>Which topics will be considered?</a:t>
            </a:r>
          </a:p>
          <a:p>
            <a:pPr marL="609600" indent="-609600" eaLnBrk="1" hangingPunct="1"/>
            <a:r>
              <a:rPr lang="en-GB" smtClean="0"/>
              <a:t>Who will participate?</a:t>
            </a:r>
          </a:p>
          <a:p>
            <a:pPr marL="609600" indent="-609600" eaLnBrk="1" hangingPunct="1"/>
            <a:r>
              <a:rPr lang="en-GB" smtClean="0"/>
              <a:t>What process will be used?</a:t>
            </a:r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Questions or comments about criteria for setting priorities?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nb-NO" smtClean="0"/>
              <a:t>Who will participate in setting priorities?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0363"/>
            <a:ext cx="8229600" cy="41036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Likely to be a small group that ideally should include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Policymakers with a broad overview of the health system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Health system researchers with a broad overview of research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Key stakeholders with different perspectives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Others with relevant expertise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May be pragmatic for producers of policy briefs to decide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But having a broader steering group decide may help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Ensure appropriate representation of different perspectives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Protect against the interests of policy brief producers inappropriately influencing decisions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Ensure that policy briefs address important problems and are used to inform decisions</a:t>
            </a:r>
          </a:p>
          <a:p>
            <a:pPr eaLnBrk="1" hangingPunct="1">
              <a:lnSpc>
                <a:spcPct val="90000"/>
              </a:lnSpc>
            </a:pPr>
            <a:endParaRPr lang="nb-NO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  <p:bldP spid="5632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sz="4000" smtClean="0"/>
              <a:t>Questions or comments about who should participate in setting priorities?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What process will be used to set priorities?</a:t>
            </a:r>
            <a:endParaRPr lang="nb-NO" sz="4000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smtClean="0"/>
              <a:t>A systematic and transparent process should be used to ensure that the criteria are appropriately applied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Both the data used and unmeasured factors should be considered explicitly and transparently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Data to inform judgements are often lacking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Unmeasured factors should also be considered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Group processes should ensure full participation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Skilled, knowledgeable and neutral chair or facilitator can help ensure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Participation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Good use of time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Adherence to agreed upon processes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That implicit assumptions and the basis for those assumptions are made explicit</a:t>
            </a:r>
            <a:r>
              <a:rPr lang="nb-NO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  <p:bldP spid="58371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nb-NO" sz="4000" smtClean="0"/>
              <a:t>The process should be fair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To ensure this, four criteria should be met</a:t>
            </a:r>
            <a:endParaRPr lang="nb-NO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Relevance</a:t>
            </a:r>
            <a:r>
              <a:rPr lang="en-GB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Rationales for decisions should rest on reasons (criteria and information) that ‘fair-minded’ people can agree are relevant in the context</a:t>
            </a:r>
            <a:endParaRPr lang="nb-NO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Transparency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Decisions and their rationales should be publicly accessible</a:t>
            </a:r>
            <a:endParaRPr lang="nb-NO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Revisions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Ideally, draft priorities should be open to comment prior to finalising decisions</a:t>
            </a:r>
            <a:endParaRPr lang="nb-NO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Documentation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The process used to set priorities should be documented to ensure adherence to the agreed process and that the first three criteria are met</a:t>
            </a:r>
            <a:endParaRPr lang="nb-NO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  <p:bldP spid="59395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nb-NO" sz="4000" smtClean="0"/>
              <a:t>Worksheet for planning a priority setting process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1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b-NO" sz="2400" b="1" smtClean="0"/>
              <a:t>Who is responsible for the priority-setting process?</a:t>
            </a:r>
          </a:p>
          <a:p>
            <a:pPr eaLnBrk="1" hangingPunct="1">
              <a:lnSpc>
                <a:spcPct val="80000"/>
              </a:lnSpc>
            </a:pPr>
            <a:r>
              <a:rPr lang="nb-NO" sz="2400" b="1" smtClean="0"/>
              <a:t>What criteria will be used to set priorities?</a:t>
            </a:r>
          </a:p>
          <a:p>
            <a:pPr eaLnBrk="1" hangingPunct="1">
              <a:lnSpc>
                <a:spcPct val="80000"/>
              </a:lnSpc>
            </a:pPr>
            <a:r>
              <a:rPr lang="nb-NO" sz="2400" b="1" smtClean="0"/>
              <a:t>Who will participate in setting priorities?</a:t>
            </a:r>
          </a:p>
          <a:p>
            <a:pPr eaLnBrk="1" hangingPunct="1">
              <a:lnSpc>
                <a:spcPct val="80000"/>
              </a:lnSpc>
            </a:pPr>
            <a:r>
              <a:rPr lang="nb-NO" sz="2400" b="1" smtClean="0"/>
              <a:t>What potential priorities have already been identified?</a:t>
            </a:r>
          </a:p>
          <a:p>
            <a:pPr eaLnBrk="1" hangingPunct="1">
              <a:lnSpc>
                <a:spcPct val="80000"/>
              </a:lnSpc>
            </a:pPr>
            <a:r>
              <a:rPr lang="nb-NO" sz="2400" b="1" smtClean="0"/>
              <a:t>Who will be consulted to generate additional potential priorities?</a:t>
            </a:r>
          </a:p>
          <a:p>
            <a:pPr eaLnBrk="1" hangingPunct="1">
              <a:lnSpc>
                <a:spcPct val="80000"/>
              </a:lnSpc>
            </a:pPr>
            <a:r>
              <a:rPr lang="nb-NO" sz="2400" b="1" smtClean="0"/>
              <a:t>Who will be consulted about potential priorities after they are identified?</a:t>
            </a:r>
            <a:endParaRPr lang="en-GB" sz="2400" b="1" smtClean="0"/>
          </a:p>
          <a:p>
            <a:pPr eaLnBrk="1" hangingPunct="1">
              <a:lnSpc>
                <a:spcPct val="80000"/>
              </a:lnSpc>
            </a:pPr>
            <a:r>
              <a:rPr lang="en-GB" sz="2400" b="1" smtClean="0"/>
              <a:t>What if any additional information will be collected to inform decisions about priorities and how?</a:t>
            </a:r>
            <a:endParaRPr lang="nb-NO" sz="2400" b="1" smtClean="0"/>
          </a:p>
          <a:p>
            <a:pPr eaLnBrk="1" hangingPunct="1">
              <a:lnSpc>
                <a:spcPct val="80000"/>
              </a:lnSpc>
            </a:pPr>
            <a:r>
              <a:rPr lang="nb-NO" sz="2400" b="1" smtClean="0"/>
              <a:t>How will potential priorities be ranked?</a:t>
            </a:r>
          </a:p>
          <a:p>
            <a:pPr eaLnBrk="1" hangingPunct="1">
              <a:lnSpc>
                <a:spcPct val="80000"/>
              </a:lnSpc>
            </a:pPr>
            <a:r>
              <a:rPr lang="nb-NO" sz="2400" b="1" smtClean="0"/>
              <a:t>Who will make the final decision regarding priorities?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274637"/>
          </a:xfrm>
        </p:spPr>
        <p:txBody>
          <a:bodyPr/>
          <a:lstStyle/>
          <a:p>
            <a:pPr eaLnBrk="1" hangingPunct="1"/>
            <a:r>
              <a:rPr lang="en-GB" sz="2000" smtClean="0"/>
              <a:t>Worksheet for summarising the basis for prioritising a policy brief</a:t>
            </a:r>
          </a:p>
        </p:txBody>
      </p:sp>
      <p:pic>
        <p:nvPicPr>
          <p:cNvPr id="1638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549275"/>
            <a:ext cx="4565650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863600"/>
          </a:xfrm>
        </p:spPr>
        <p:txBody>
          <a:bodyPr/>
          <a:lstStyle/>
          <a:p>
            <a:pPr eaLnBrk="1" hangingPunct="1"/>
            <a:r>
              <a:rPr lang="en-GB" sz="2800" smtClean="0"/>
              <a:t>Outline for summarising a priority setting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defRPr/>
            </a:pPr>
            <a:r>
              <a:rPr lang="en-US" sz="5900" b="1" dirty="0" smtClean="0"/>
              <a:t>Who was responsible for the priority-setting process?</a:t>
            </a:r>
            <a:endParaRPr lang="nb-NO" sz="5900" dirty="0" smtClean="0"/>
          </a:p>
          <a:p>
            <a:pPr eaLnBrk="1" hangingPunct="1">
              <a:defRPr/>
            </a:pPr>
            <a:r>
              <a:rPr lang="en-US" sz="5900" b="1" dirty="0" smtClean="0"/>
              <a:t>What criteria were used to set priorities?</a:t>
            </a:r>
            <a:endParaRPr lang="nb-NO" sz="5900" dirty="0" smtClean="0"/>
          </a:p>
          <a:p>
            <a:pPr eaLnBrk="1" hangingPunct="1">
              <a:defRPr/>
            </a:pPr>
            <a:r>
              <a:rPr lang="en-US" sz="5900" b="1" dirty="0" smtClean="0"/>
              <a:t>Who participated in setting priorities?</a:t>
            </a:r>
            <a:endParaRPr lang="nb-NO" sz="5900" dirty="0" smtClean="0"/>
          </a:p>
          <a:p>
            <a:pPr eaLnBrk="1" hangingPunct="1">
              <a:defRPr/>
            </a:pPr>
            <a:r>
              <a:rPr lang="en-US" sz="5900" b="1" dirty="0" smtClean="0"/>
              <a:t>Who was consulted to generate potential priorities?</a:t>
            </a:r>
            <a:endParaRPr lang="nb-NO" sz="5900" dirty="0" smtClean="0"/>
          </a:p>
          <a:p>
            <a:pPr eaLnBrk="1" hangingPunct="1">
              <a:defRPr/>
            </a:pPr>
            <a:r>
              <a:rPr lang="en-US" sz="5900" b="1" dirty="0" smtClean="0"/>
              <a:t>Who was consulted about potential priorities after they were identified?</a:t>
            </a:r>
            <a:endParaRPr lang="nb-NO" sz="5900" dirty="0" smtClean="0"/>
          </a:p>
          <a:p>
            <a:pPr eaLnBrk="1" hangingPunct="1">
              <a:defRPr/>
            </a:pPr>
            <a:r>
              <a:rPr lang="en-GB" sz="5900" b="1" dirty="0" smtClean="0"/>
              <a:t>What if any additional information was collected to inform decisions about priorities and how?</a:t>
            </a:r>
            <a:endParaRPr lang="nb-NO" sz="5900" dirty="0" smtClean="0"/>
          </a:p>
          <a:p>
            <a:pPr eaLnBrk="1" hangingPunct="1">
              <a:defRPr/>
            </a:pPr>
            <a:r>
              <a:rPr lang="en-US" sz="5900" b="1" dirty="0" smtClean="0"/>
              <a:t>Who made or will make the final decision regarding priorities?</a:t>
            </a:r>
            <a:endParaRPr lang="nb-NO" sz="5900" dirty="0" smtClean="0"/>
          </a:p>
          <a:p>
            <a:pPr eaLnBrk="1" hangingPunct="1">
              <a:defRPr/>
            </a:pPr>
            <a:r>
              <a:rPr lang="en-US" sz="5900" b="1" dirty="0" smtClean="0"/>
              <a:t>What potential priorities were considered?</a:t>
            </a:r>
            <a:endParaRPr lang="nb-NO" sz="5900" dirty="0" smtClean="0"/>
          </a:p>
          <a:p>
            <a:pPr eaLnBrk="1" hangingPunct="1">
              <a:defRPr/>
            </a:pPr>
            <a:r>
              <a:rPr lang="en-US" sz="5900" b="1" dirty="0" smtClean="0"/>
              <a:t>How were they ranked and what was the basis for their ranking?</a:t>
            </a:r>
            <a:endParaRPr lang="nb-NO" sz="5900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Questions or comments about how priorities should be set?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865188"/>
          </a:xfrm>
        </p:spPr>
        <p:txBody>
          <a:bodyPr/>
          <a:lstStyle/>
          <a:p>
            <a:pPr eaLnBrk="1" hangingPunct="1"/>
            <a:r>
              <a:rPr lang="nb-NO" smtClean="0"/>
              <a:t>Why bother?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3926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Limited resources for producing and using policy briefs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Consequently, only a limited number of policy briefs can be produced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It is necessary to decide which issues to address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Explicit criteria and systematic processes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More likely than implicit criteria and non-systematic processes to ensure well-informed decisions about which issues to prioritise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Challenges to consider when deciding on and applying a priority setting process for policy briefs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Ensuring that the process is both pro-active and reactive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Balancing the need for a rapid and efficient process with the need for a process that is explicit, systematic and fair</a:t>
            </a:r>
            <a:endParaRPr lang="nb-NO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  <p:bldP spid="47107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Priorities should be both proactive and reactive</a:t>
            </a:r>
            <a:endParaRPr lang="nb-NO" sz="400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Proactive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Focusing on long-term goals and strategic planning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Reactive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Can respond to unanticipated events and opportunities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smtClean="0"/>
              <a:t>Two ways of addressing both these needs are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Using criteria that capture both of these needs can help, for 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A criterion that policy briefs should address important problems can help to focus on long-term goals and strategic planning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A criterion that there should be a window of opportunity for change can help to ensure that policy briefs respond to windows of opportunity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Using a process that allows for priorities to be revised or updated over short intervals of time</a:t>
            </a:r>
            <a:endParaRPr lang="nb-NO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  <p:bldP spid="48131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Policy briefs take weeks or months to prepare </a:t>
            </a:r>
            <a:endParaRPr lang="nb-NO" sz="400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smtClean="0"/>
              <a:t>Unlikely to be useful to set priorities for policy briefs years or even many months in advance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At least not without revising or updating them close to the time that a decision will be made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Yet, priority setting processes should occur far enough in advance that there is adequate time to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Collect the information that is needed to set priorities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Involve policymakers and stakeholders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Developing a list of priority issues that can be revised relatively quickly prior to making a decision to prepare a policy brief can help</a:t>
            </a:r>
            <a:endParaRPr lang="nb-NO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  <p:bldP spid="49155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sz="4000" smtClean="0"/>
              <a:t>Questions or comments about the need for setting priorities or the desirability of using explicit criteria and systematic processes?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b="1" smtClean="0"/>
              <a:t>Which topics will be considered</a:t>
            </a:r>
            <a:endParaRPr lang="nb-NO" sz="4000" smtClean="0"/>
          </a:p>
        </p:txBody>
      </p:sp>
      <p:sp>
        <p:nvSpPr>
          <p:cNvPr id="54275" name="Rectangle 3"/>
          <p:cNvSpPr>
            <a:spLocks noChangeArrowheads="1"/>
          </p:cNvSpPr>
          <p:nvPr>
            <p:ph type="body" idx="1"/>
          </p:nvPr>
        </p:nvSpPr>
        <p:spPr>
          <a:xfrm>
            <a:off x="457200" y="1484313"/>
            <a:ext cx="8229600" cy="475297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Priorities should reflect the views of those who will be involved in and affected by the decisions policy briefs will inform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Useful to consult policymakers and stakeholders widely about which topics should be discussed.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 Consultation might include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A call for topics (problems or issues)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An email box or open phone line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Face-to-face or telephone meetings with key informants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An advisory board or a panel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Inviting comments on proposed topics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Interviews, focus groups or surveys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  <p:bldP spid="54275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Which criteria will be used to set priorities?</a:t>
            </a:r>
            <a:endParaRPr lang="nb-NO" sz="400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eaLnBrk="1" hangingPunct="1"/>
            <a:r>
              <a:rPr lang="en-GB" smtClean="0"/>
              <a:t>Is the problem/topic important? </a:t>
            </a:r>
          </a:p>
          <a:p>
            <a:pPr eaLnBrk="1" hangingPunct="1"/>
            <a:r>
              <a:rPr lang="en-GB" smtClean="0"/>
              <a:t>Are viable options available that address the problem/topic and/or strategies for implementing options that may have an important impact on the problem? </a:t>
            </a:r>
          </a:p>
          <a:p>
            <a:pPr eaLnBrk="1" hangingPunct="1"/>
            <a:r>
              <a:rPr lang="en-GB" smtClean="0"/>
              <a:t>Is there an opportunity for change? </a:t>
            </a:r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Is there an opportunity for change?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Have political or other events opened – or could they open – a window of opportunity?</a:t>
            </a:r>
          </a:p>
          <a:p>
            <a:pPr lvl="1"/>
            <a:r>
              <a:rPr lang="en-GB" dirty="0" smtClean="0"/>
              <a:t>If so, a policy brief is more likely to be useful than if change is unlikely</a:t>
            </a:r>
          </a:p>
          <a:p>
            <a:r>
              <a:rPr lang="en-GB" dirty="0" smtClean="0"/>
              <a:t>Is there an identifiable champion for the issue? </a:t>
            </a:r>
          </a:p>
          <a:p>
            <a:pPr lvl="1"/>
            <a:r>
              <a:rPr lang="en-GB" dirty="0" smtClean="0"/>
              <a:t>It is important that an individual or organisation is available to ensure that the outcomes of the policy brief and dialogue are acted upon</a:t>
            </a:r>
          </a:p>
          <a:p>
            <a:pPr lvl="1"/>
            <a:r>
              <a:rPr lang="en-GB" dirty="0" smtClean="0"/>
              <a:t>If not, there is a high risk that nothing will happen</a:t>
            </a:r>
          </a:p>
          <a:p>
            <a:pPr lvl="1"/>
            <a:r>
              <a:rPr lang="en-GB" dirty="0" smtClean="0"/>
              <a:t>Such a champion may be someone in the Ministry of Health or another key stakeholder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Additional considerations </a:t>
            </a:r>
            <a:endParaRPr lang="nb-NO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there important uncertainty about the problem/topic and potential solutions?</a:t>
            </a:r>
          </a:p>
          <a:p>
            <a:pPr eaLnBrk="1" hangingPunct="1"/>
            <a:r>
              <a:rPr lang="en-US" smtClean="0"/>
              <a:t>Is relevant research evidence available? </a:t>
            </a:r>
          </a:p>
          <a:p>
            <a:pPr eaLnBrk="1" hangingPunct="1"/>
            <a:r>
              <a:rPr lang="en-US" smtClean="0"/>
              <a:t>Is there interest in informed deliberation about the problem and potential solutions?</a:t>
            </a:r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theme/theme1.xml><?xml version="1.0" encoding="utf-8"?>
<a:theme xmlns:a="http://schemas.openxmlformats.org/drawingml/2006/main" name="Background logos">
  <a:themeElements>
    <a:clrScheme name="Background logos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ackground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ckground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SURE</Template>
  <TotalTime>1650</TotalTime>
  <Words>1109</Words>
  <Application>Microsoft Office PowerPoint</Application>
  <PresentationFormat>On-screen Show (4:3)</PresentationFormat>
  <Paragraphs>117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Background logos</vt:lpstr>
      <vt:lpstr>Prioritising topics for policy briefs</vt:lpstr>
      <vt:lpstr>Why bother?</vt:lpstr>
      <vt:lpstr>Priorities should be both proactive and reactive</vt:lpstr>
      <vt:lpstr>Policy briefs take weeks or months to prepare </vt:lpstr>
      <vt:lpstr>Questions or comments about the need for setting priorities or the desirability of using explicit criteria and systematic processes?</vt:lpstr>
      <vt:lpstr>Which topics will be considered</vt:lpstr>
      <vt:lpstr>Which criteria will be used to set priorities?</vt:lpstr>
      <vt:lpstr>Is there an opportunity for change?</vt:lpstr>
      <vt:lpstr>Additional considerations </vt:lpstr>
      <vt:lpstr>Questions or comments about criteria for setting priorities?</vt:lpstr>
      <vt:lpstr>Who will participate in setting priorities?</vt:lpstr>
      <vt:lpstr>Questions or comments about who should participate in setting priorities?</vt:lpstr>
      <vt:lpstr>What process will be used to set priorities?</vt:lpstr>
      <vt:lpstr>The process should be fair</vt:lpstr>
      <vt:lpstr>Worksheet for planning a priority setting process</vt:lpstr>
      <vt:lpstr>Worksheet for summarising the basis for prioritising a policy brief</vt:lpstr>
      <vt:lpstr>Outline for summarising a priority setting process</vt:lpstr>
      <vt:lpstr>Questions or comments about how priorities should be set?</vt:lpstr>
    </vt:vector>
  </TitlesOfParts>
  <Company>Kunnskapssenteret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how your organisation supports the use of research evidence to inform policymaking</dc:title>
  <dc:creator>K</dc:creator>
  <cp:lastModifiedBy>Andy Oxman</cp:lastModifiedBy>
  <cp:revision>37</cp:revision>
  <dcterms:created xsi:type="dcterms:W3CDTF">2010-04-27T06:39:44Z</dcterms:created>
  <dcterms:modified xsi:type="dcterms:W3CDTF">2011-11-05T14:32:57Z</dcterms:modified>
</cp:coreProperties>
</file>