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4" r:id="rId2"/>
    <p:sldId id="295" r:id="rId3"/>
    <p:sldId id="289" r:id="rId4"/>
    <p:sldId id="311" r:id="rId5"/>
    <p:sldId id="290" r:id="rId6"/>
    <p:sldId id="310" r:id="rId7"/>
    <p:sldId id="291" r:id="rId8"/>
    <p:sldId id="312" r:id="rId9"/>
    <p:sldId id="292" r:id="rId10"/>
    <p:sldId id="293" r:id="rId11"/>
    <p:sldId id="294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288" r:id="rId27"/>
    <p:sldId id="321" r:id="rId28"/>
    <p:sldId id="334" r:id="rId29"/>
    <p:sldId id="323" r:id="rId30"/>
    <p:sldId id="324" r:id="rId31"/>
    <p:sldId id="325" r:id="rId32"/>
    <p:sldId id="326" r:id="rId33"/>
    <p:sldId id="332" r:id="rId34"/>
    <p:sldId id="333" r:id="rId35"/>
    <p:sldId id="327" r:id="rId36"/>
    <p:sldId id="328" r:id="rId37"/>
    <p:sldId id="329" r:id="rId38"/>
    <p:sldId id="330" r:id="rId39"/>
    <p:sldId id="331" r:id="rId40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0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42711-C784-46D6-9676-56DCE9F527F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33685-72EF-4899-90CB-6AF9F0F8A6C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0CCE0-634E-4B5F-85B0-165A3061DBF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5B41E-D3FF-4972-ADBA-D0B2A27E85F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2C203-DBBC-4506-8F64-8FAC1878DF3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EF49B-E04D-4301-9CBA-91762038B58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C7986-E89A-4D7E-9A29-8F59B98F5A4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78BFD-0998-47A2-BD21-1F1B9CAC521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D84EE-D6C1-4B57-9C5D-2C88648E75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57496-0EEB-48F9-B177-793816510B7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DB76A-22A5-41C2-90C2-C88AD4BCE08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D61F532-D587-4110-A399-A1360F7B94B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Clarifying the problem</a:t>
            </a:r>
            <a:endParaRPr lang="nb-NO" smtClean="0"/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3311525"/>
          </a:xfrm>
        </p:spPr>
        <p:txBody>
          <a:bodyPr/>
          <a:lstStyle/>
          <a:p>
            <a:pPr marL="609600" indent="-609600" eaLnBrk="1" hangingPunct="1"/>
            <a:r>
              <a:rPr lang="en-GB" sz="2800" smtClean="0"/>
              <a:t>What is the problem and how did it come to attention?</a:t>
            </a:r>
          </a:p>
          <a:p>
            <a:pPr marL="609600" indent="-609600" eaLnBrk="1" hangingPunct="1"/>
            <a:r>
              <a:rPr lang="en-GB" sz="2800" smtClean="0"/>
              <a:t>How has the problem been framed (described) and what are the consequences of this?</a:t>
            </a:r>
            <a:endParaRPr lang="nb-NO" sz="2800" smtClean="0"/>
          </a:p>
          <a:p>
            <a:pPr marL="609600" indent="-609600" eaLnBrk="1" hangingPunct="1"/>
            <a:r>
              <a:rPr lang="en-GB" sz="2800" smtClean="0"/>
              <a:t>How big is the problem?</a:t>
            </a:r>
          </a:p>
          <a:p>
            <a:pPr marL="609600" indent="-609600" eaLnBrk="1" hangingPunct="1"/>
            <a:r>
              <a:rPr lang="en-GB" sz="2800" smtClean="0"/>
              <a:t>What is the cause of the problem?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pPr eaLnBrk="1" hangingPunct="1"/>
            <a:r>
              <a:rPr lang="nb-NO" sz="2000" smtClean="0"/>
              <a:t>Constructing a table may help clarify how best to frame the problem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1988" y="692150"/>
            <a:ext cx="52324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Questions or comments about framing the problem?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How big is the problem?</a:t>
            </a:r>
            <a:endParaRPr lang="nb-NO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Different indicators may be relevant to estimating the size of a problem, depending on whether the problem is described in terms of </a:t>
            </a:r>
          </a:p>
          <a:p>
            <a:pPr lvl="1" eaLnBrk="1" hangingPunct="1"/>
            <a:r>
              <a:rPr lang="en-GB" sz="2400" dirty="0" smtClean="0"/>
              <a:t>A risk factor or disease</a:t>
            </a:r>
          </a:p>
          <a:p>
            <a:pPr lvl="1" eaLnBrk="1" hangingPunct="1"/>
            <a:r>
              <a:rPr lang="en-GB" sz="2400" dirty="0" smtClean="0"/>
              <a:t>Coverage, quality of care, cost of care, or equitable access to care</a:t>
            </a:r>
          </a:p>
          <a:p>
            <a:pPr lvl="1" eaLnBrk="1" hangingPunct="1"/>
            <a:r>
              <a:rPr lang="en-GB" sz="2400" dirty="0" smtClean="0"/>
              <a:t>Delivery, financial or governance arrangements </a:t>
            </a:r>
          </a:p>
          <a:p>
            <a:pPr lvl="1" eaLnBrk="1" hangingPunct="1"/>
            <a:r>
              <a:rPr lang="en-GB" sz="2400" dirty="0" smtClean="0"/>
              <a:t>Implementation of agreed policies or programmes </a:t>
            </a:r>
            <a:endParaRPr lang="nb-NO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3200" dirty="0" err="1" smtClean="0"/>
              <a:t>Sources</a:t>
            </a:r>
            <a:r>
              <a:rPr lang="nb-NO" sz="3200" dirty="0" smtClean="0"/>
              <a:t> </a:t>
            </a:r>
            <a:r>
              <a:rPr lang="nb-NO" sz="3200" dirty="0" err="1" smtClean="0"/>
              <a:t>of</a:t>
            </a:r>
            <a:r>
              <a:rPr lang="nb-NO" sz="3200" dirty="0" smtClean="0"/>
              <a:t> data </a:t>
            </a:r>
            <a:r>
              <a:rPr lang="nb-NO" sz="3200" dirty="0" err="1" smtClean="0"/>
              <a:t>on</a:t>
            </a:r>
            <a:r>
              <a:rPr lang="nb-NO" sz="3200" dirty="0" smtClean="0"/>
              <a:t> </a:t>
            </a:r>
            <a:r>
              <a:rPr lang="nb-NO" sz="3200" dirty="0" err="1" smtClean="0"/>
              <a:t>the</a:t>
            </a:r>
            <a:r>
              <a:rPr lang="nb-NO" sz="3200" dirty="0" smtClean="0"/>
              <a:t> </a:t>
            </a:r>
            <a:r>
              <a:rPr lang="nb-NO" sz="3200" dirty="0" err="1" smtClean="0"/>
              <a:t>size</a:t>
            </a:r>
            <a:r>
              <a:rPr lang="nb-NO" sz="3200" dirty="0" smtClean="0"/>
              <a:t> </a:t>
            </a:r>
            <a:r>
              <a:rPr lang="nb-NO" sz="3200" dirty="0" err="1" smtClean="0"/>
              <a:t>of</a:t>
            </a:r>
            <a:r>
              <a:rPr lang="nb-NO" sz="3200" dirty="0" smtClean="0"/>
              <a:t> a problem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6032"/>
            <a:ext cx="8229600" cy="464128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Risk factors and burden of disease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dirty="0" smtClean="0"/>
              <a:t>Epidemiological surveys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dirty="0" smtClean="0"/>
              <a:t>Routinely collected data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Health services utilisation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dirty="0" smtClean="0"/>
              <a:t>Routinely collected data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dirty="0" smtClean="0"/>
              <a:t>Studies of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600" dirty="0" smtClean="0"/>
              <a:t>Access to or utilisation of care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600" dirty="0" smtClean="0"/>
              <a:t>Quality of care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600" dirty="0" smtClean="0"/>
              <a:t>Health care expenditures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600" dirty="0" smtClean="0"/>
              <a:t>Inequities 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Health system arrangements and the implementation of policies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dirty="0" smtClean="0"/>
              <a:t>Highly variable and may be difficult to find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dirty="0" smtClean="0"/>
              <a:t>Sources include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600" dirty="0" smtClean="0"/>
              <a:t>Government documents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600" dirty="0" smtClean="0"/>
              <a:t>Data collected by the government or other agencies on their behalf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600" dirty="0" smtClean="0"/>
              <a:t>Studies that describe or analyse health system arrangements or policy implementation</a:t>
            </a:r>
            <a:endParaRPr lang="nb-NO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6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6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16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6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  <p:bldP spid="7168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Implicit or explicit comparisons are needed to establish how big a problem is</a:t>
            </a:r>
            <a:endParaRPr lang="nb-NO" sz="320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6805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dirty="0" smtClean="0"/>
              <a:t>Explicit comparisons can help clarify the size of the problem. This includes</a:t>
            </a:r>
            <a:endParaRPr lang="en-GB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/>
              <a:t>Comparisons with goals</a:t>
            </a:r>
            <a:r>
              <a:rPr lang="en-GB" sz="24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E.g. the MDGs for maternal or child mortality</a:t>
            </a:r>
            <a:endParaRPr lang="en-GB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/>
              <a:t>Comparisons with other problems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/>
              <a:t>Comparisons over time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E.g. an increase in treatment failures or the prevalence of a disease or risk factor</a:t>
            </a:r>
            <a:endParaRPr lang="en-GB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/>
              <a:t>Comparisons across areas within a country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E.g. variations in access to or utilisation of services</a:t>
            </a:r>
            <a:endParaRPr lang="en-GB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/>
              <a:t>Comparisons with other countries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E.g. differences in mortality or prevalence rates in comparable countries or changes in these over time in those countries</a:t>
            </a:r>
            <a:endParaRPr lang="nb-NO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4000" dirty="0" err="1" smtClean="0"/>
              <a:t>Sources</a:t>
            </a:r>
            <a:r>
              <a:rPr lang="nb-NO" sz="4000" dirty="0" smtClean="0"/>
              <a:t> </a:t>
            </a:r>
            <a:r>
              <a:rPr lang="nb-NO" sz="4000" dirty="0" err="1" smtClean="0"/>
              <a:t>of</a:t>
            </a:r>
            <a:r>
              <a:rPr lang="nb-NO" sz="4000" dirty="0" smtClean="0"/>
              <a:t> </a:t>
            </a:r>
            <a:r>
              <a:rPr lang="nb-NO" sz="4000" dirty="0" err="1" smtClean="0"/>
              <a:t>information</a:t>
            </a:r>
            <a:r>
              <a:rPr lang="nb-NO" sz="4000" dirty="0" smtClean="0"/>
              <a:t> for making </a:t>
            </a:r>
            <a:r>
              <a:rPr lang="nb-NO" sz="4000" dirty="0" err="1" smtClean="0"/>
              <a:t>comparisons</a:t>
            </a:r>
            <a:endParaRPr lang="nb-NO" sz="4000" dirty="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Goals or targets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smtClean="0"/>
              <a:t>Government or international documents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Comparisons over time and across areas within a country (same as for indicators)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smtClean="0"/>
              <a:t>Epidemiological surveys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smtClean="0"/>
              <a:t>Routinely collected data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smtClean="0"/>
              <a:t>Studies of access to or utilisation of care, quality of care, health care expenditures, or inequities 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Comparisons with other countries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smtClean="0"/>
              <a:t>Published studies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smtClean="0"/>
              <a:t>International data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000" dirty="0" smtClean="0"/>
              <a:t>E.g. from WHO, the World Bank, GAVI or the Global Fund</a:t>
            </a:r>
            <a:r>
              <a:rPr lang="nb-NO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  <p:bldP spid="73731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b-NO" sz="4000" smtClean="0"/>
              <a:t>Questions or comments about clarifying the size of the problem?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What is the cause of the problem?</a:t>
            </a:r>
            <a:endParaRPr lang="nb-NO" sz="400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Understanding the cause of a problem can help to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Guide the identification and selection of appropriate options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Frame the problem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Causes of health systems problems are complex and uncertain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Clarifying the cause is unlikely to be a simple linear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It may be important to clarify uncertainty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Strategies include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Using broad or more specific frameworks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Brainstorming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Reviewing relevant research evidence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Interviews with key informants</a:t>
            </a:r>
            <a:endParaRPr lang="nb-NO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  <p:bldP spid="75779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en-GB" sz="2400" smtClean="0"/>
              <a:t>A broad framework for health system problems</a:t>
            </a:r>
            <a:endParaRPr lang="nb-NO" sz="2400" smtClean="0"/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825500"/>
            <a:ext cx="7343775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For example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Although the problem may initially have been described as a problem with, for example, delivery arrangements</a:t>
            </a:r>
          </a:p>
          <a:p>
            <a:pPr lvl="1" eaLnBrk="1" hangingPunct="1"/>
            <a:r>
              <a:rPr lang="en-GB" sz="2400" dirty="0" smtClean="0"/>
              <a:t>E.g. a shortage of health workers in rural areas</a:t>
            </a:r>
          </a:p>
          <a:p>
            <a:pPr eaLnBrk="1" hangingPunct="1"/>
            <a:r>
              <a:rPr lang="en-GB" sz="2800" dirty="0" smtClean="0"/>
              <a:t>The cause of this shortage may have to do with financial or governance arrangements</a:t>
            </a:r>
          </a:p>
          <a:p>
            <a:pPr lvl="1" eaLnBrk="1" hangingPunct="1"/>
            <a:r>
              <a:rPr lang="en-GB" sz="2400" dirty="0" smtClean="0"/>
              <a:t>E.g. how health workers are remunerated</a:t>
            </a:r>
          </a:p>
          <a:p>
            <a:pPr lvl="1" eaLnBrk="1" hangingPunct="1"/>
            <a:r>
              <a:rPr lang="en-GB" sz="2400" dirty="0" smtClean="0"/>
              <a:t>E.g. licensing of different types of health workers to perform specific tasks</a:t>
            </a:r>
            <a:endParaRPr lang="nb-NO" sz="2400" dirty="0" smtClean="0"/>
          </a:p>
          <a:p>
            <a:pPr eaLnBrk="1" hangingPunct="1"/>
            <a:endParaRPr lang="nb-NO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  <p:bldP spid="77827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4000" smtClean="0"/>
              <a:t>Suggested outline for the problem section of a policy brief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eaLnBrk="1" hangingPunct="1"/>
            <a:r>
              <a:rPr lang="en-GB" b="1" smtClean="0"/>
              <a:t>The problem</a:t>
            </a:r>
            <a:endParaRPr lang="en-GB" smtClean="0"/>
          </a:p>
          <a:p>
            <a:pPr lvl="1" eaLnBrk="1" hangingPunct="1"/>
            <a:r>
              <a:rPr lang="en-GB" smtClean="0"/>
              <a:t>Background (What is the problem and how did it come to attention?)</a:t>
            </a:r>
          </a:p>
          <a:p>
            <a:pPr lvl="1" eaLnBrk="1" hangingPunct="1"/>
            <a:r>
              <a:rPr lang="en-GB" smtClean="0"/>
              <a:t>(</a:t>
            </a:r>
            <a:r>
              <a:rPr lang="en-GB" i="1" smtClean="0"/>
              <a:t>Framing of the problem</a:t>
            </a:r>
            <a:r>
              <a:rPr lang="en-GB" smtClean="0"/>
              <a:t>)</a:t>
            </a:r>
            <a:endParaRPr lang="nb-NO" smtClean="0"/>
          </a:p>
          <a:p>
            <a:pPr lvl="1" eaLnBrk="1" hangingPunct="1"/>
            <a:r>
              <a:rPr lang="en-GB" smtClean="0"/>
              <a:t>Size of the problem</a:t>
            </a:r>
          </a:p>
          <a:p>
            <a:pPr lvl="1" eaLnBrk="1" hangingPunct="1"/>
            <a:r>
              <a:rPr lang="en-GB" smtClean="0"/>
              <a:t>Factors underlying the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341313"/>
            <a:ext cx="8964612" cy="1143000"/>
          </a:xfrm>
        </p:spPr>
        <p:txBody>
          <a:bodyPr/>
          <a:lstStyle/>
          <a:p>
            <a:pPr eaLnBrk="1" hangingPunct="1"/>
            <a:r>
              <a:rPr lang="en-GB" sz="3200" smtClean="0"/>
              <a:t>More specific frameworks may facilitate a more detailed consideration of the potential causes of some types of problems</a:t>
            </a:r>
            <a:endParaRPr lang="nb-NO" sz="320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2763"/>
            <a:ext cx="8229600" cy="43100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You can easily search for such frameworks using Google Scholar or </a:t>
            </a:r>
            <a:r>
              <a:rPr lang="en-GB" sz="2400" dirty="0" err="1" smtClean="0"/>
              <a:t>PubMed</a:t>
            </a:r>
            <a:r>
              <a:rPr lang="en-GB" sz="2400" dirty="0" smtClean="0"/>
              <a:t>. Combine the word ‘framework’ with key words describing the problem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Often the most efficient way of finding these frameworks is to talk with people with expertise in the specific area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Other sources of frameworks include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Other policy briefs on closely related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Policy analyses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Systematic reviews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Overviews of systematic reviews</a:t>
            </a:r>
            <a:endParaRPr lang="nb-NO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  <p:bldP spid="78851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nb-NO" sz="4000" smtClean="0"/>
              <a:t>A human resources framework</a:t>
            </a: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908050"/>
            <a:ext cx="511492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nb-NO" sz="4000" smtClean="0"/>
              <a:t>A healthcare financing framework</a:t>
            </a: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881063"/>
            <a:ext cx="6696075" cy="5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Brainstorming or creative thinking is likely to be helpful and may be essential</a:t>
            </a:r>
            <a:endParaRPr lang="nb-NO" sz="3200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1600200"/>
            <a:ext cx="84359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May be done in a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Structured way, using a framework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Unstructured way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Desirable to involve people with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Different perspectives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A broad knowledge of the health system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May be an iterative process, including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Hypothesising about potential causes of the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Looking for information to support or refute hypotheses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Discussing the causes of the problem again</a:t>
            </a:r>
            <a:endParaRPr lang="nb-NO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  <p:bldP spid="83971" grpI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err="1" smtClean="0"/>
              <a:t>Sources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to support or </a:t>
            </a:r>
            <a:r>
              <a:rPr lang="nb-NO" dirty="0" err="1" smtClean="0"/>
              <a:t>refute</a:t>
            </a:r>
            <a:r>
              <a:rPr lang="nb-NO" dirty="0" smtClean="0"/>
              <a:t> </a:t>
            </a:r>
            <a:r>
              <a:rPr lang="nb-NO" dirty="0" err="1" smtClean="0"/>
              <a:t>hypotheses</a:t>
            </a:r>
            <a:endParaRPr lang="nb-NO" dirty="0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Routine health information systems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Studies that have been undertaken within the country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E.g. of the perceptions and attitudes of patients or health workers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Studies that have been undertaken internationally or in other settings with similar problems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Key informants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Through interviewing or discussing the problem with individuals with relevant experience or knowledge</a:t>
            </a:r>
            <a:endParaRPr lang="nb-NO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  <p:bldP spid="84995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Problem clarification can be done too rapidly or in too cursory a way</a:t>
            </a:r>
            <a:endParaRPr lang="nb-NO" sz="4000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Consequences of this can include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A lack of clarity about what the problem is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Focusing on a problem that is not important or not perceived to be important by key stakeholders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Consideration of inappropriate solutions and failing to consider appropriate solutions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A failure to reconsider the problem iteratively as additional information is found can have the same consequences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Discussing a draft of the problem section with stakeholders before preparing the rest of a policy brief can help to ensure that these undesirable consequences are avoided</a:t>
            </a:r>
            <a:endParaRPr lang="nb-NO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  <p:bldP spid="86019" grpI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b-NO" dirty="0" err="1" smtClean="0"/>
              <a:t>Questions</a:t>
            </a:r>
            <a:r>
              <a:rPr lang="nb-NO" dirty="0" smtClean="0"/>
              <a:t> or </a:t>
            </a:r>
            <a:r>
              <a:rPr lang="nb-NO" dirty="0" err="1" smtClean="0"/>
              <a:t>comments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understanding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cause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problem?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50825" y="1857375"/>
            <a:ext cx="8642350" cy="2651125"/>
          </a:xfrm>
        </p:spPr>
        <p:txBody>
          <a:bodyPr/>
          <a:lstStyle/>
          <a:p>
            <a:pPr indent="-457200" algn="l" eaLnBrk="1" hangingPunct="1"/>
            <a:r>
              <a:rPr lang="en-US" sz="2400" smtClean="0"/>
              <a:t> </a:t>
            </a:r>
            <a:r>
              <a:rPr lang="en-US" sz="2800" smtClean="0">
                <a:sym typeface="Wingdings" pitchFamily="2" charset="2"/>
              </a:rPr>
              <a:t> </a:t>
            </a:r>
            <a:r>
              <a:rPr lang="en-US" sz="2800" smtClean="0"/>
              <a:t>How will you find a suitable framework for your 	problem?</a:t>
            </a:r>
            <a:br>
              <a:rPr lang="en-US" sz="2800" smtClean="0"/>
            </a:br>
            <a:r>
              <a:rPr lang="en-US" sz="2800" smtClean="0">
                <a:sym typeface="Wingdings" pitchFamily="2" charset="2"/>
              </a:rPr>
              <a:t>  </a:t>
            </a:r>
            <a:r>
              <a:rPr lang="en-US" sz="2800" smtClean="0"/>
              <a:t>What key factors underlie your problem?</a:t>
            </a:r>
            <a:br>
              <a:rPr lang="en-US" sz="2800" smtClean="0"/>
            </a:br>
            <a:r>
              <a:rPr lang="en-US" sz="2800" smtClean="0">
                <a:sym typeface="Wingdings" pitchFamily="2" charset="2"/>
              </a:rPr>
              <a:t>  </a:t>
            </a:r>
            <a:r>
              <a:rPr lang="en-US" sz="2800" smtClean="0"/>
              <a:t>How will you find evidence regarding those 	factors?</a:t>
            </a:r>
            <a:br>
              <a:rPr lang="en-US" sz="2800" smtClean="0"/>
            </a:br>
            <a:r>
              <a:rPr lang="en-US" sz="2800" smtClean="0">
                <a:sym typeface="Wingdings" pitchFamily="2" charset="2"/>
              </a:rPr>
              <a:t>  </a:t>
            </a:r>
            <a:r>
              <a:rPr lang="en-US" sz="2800" smtClean="0"/>
              <a:t>With whom and how will you consult about 	whether you have clearly described an 	important (and solvable) problem in a way that 	resonates with stakeholders?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frameworks</a:t>
            </a:r>
            <a:endParaRPr lang="en-GB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94" y="1412776"/>
            <a:ext cx="901091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5230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Framework for exploring the problem of the illegal sale of pharmaceuticals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852" y="1331425"/>
            <a:ext cx="6957591" cy="490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What is the problem and how did it come to attention?</a:t>
            </a:r>
            <a:endParaRPr lang="nb-NO" sz="40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98663"/>
            <a:ext cx="8229600" cy="4167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mtClean="0"/>
              <a:t>How was the problem described when the decision to prepare a policy brief was taken?</a:t>
            </a:r>
          </a:p>
          <a:p>
            <a:pPr lvl="1" eaLnBrk="1" hangingPunct="1">
              <a:lnSpc>
                <a:spcPct val="80000"/>
              </a:lnSpc>
            </a:pPr>
            <a:r>
              <a:rPr lang="en-GB" smtClean="0"/>
              <a:t>A description of how the problem came to attention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mtClean="0"/>
              <a:t>The motivation for preparing a policy brief on this particular problem</a:t>
            </a:r>
          </a:p>
          <a:p>
            <a:pPr lvl="1" eaLnBrk="1" hangingPunct="1">
              <a:lnSpc>
                <a:spcPct val="80000"/>
              </a:lnSpc>
            </a:pPr>
            <a:r>
              <a:rPr lang="en-GB" smtClean="0"/>
              <a:t>Subsequent iterations and analysis may lead a better way of framing the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34882"/>
            <a:ext cx="8229600" cy="922114"/>
          </a:xfrm>
        </p:spPr>
        <p:txBody>
          <a:bodyPr/>
          <a:lstStyle/>
          <a:p>
            <a:pPr eaLnBrk="1" hangingPunct="1"/>
            <a:r>
              <a:rPr lang="en-GB" sz="3200" dirty="0" smtClean="0"/>
              <a:t>Framework for exploring the problem of the integration of TB and HIV services</a:t>
            </a:r>
            <a:endParaRPr lang="en-US" sz="3200" dirty="0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5443" y="1346820"/>
            <a:ext cx="5354861" cy="489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828" y="1073304"/>
            <a:ext cx="5616476" cy="579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921990"/>
          </a:xfrm>
        </p:spPr>
        <p:txBody>
          <a:bodyPr/>
          <a:lstStyle/>
          <a:p>
            <a:pPr eaLnBrk="1" hangingPunct="1"/>
            <a:r>
              <a:rPr lang="en-GB" sz="3200" dirty="0" smtClean="0"/>
              <a:t>Framework for exploring the problem of the integration of TB and HIV services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52524"/>
            <a:ext cx="8229600" cy="935708"/>
          </a:xfrm>
        </p:spPr>
        <p:txBody>
          <a:bodyPr/>
          <a:lstStyle/>
          <a:p>
            <a:pPr eaLnBrk="1" hangingPunct="1"/>
            <a:r>
              <a:rPr lang="en-GB" sz="3200" dirty="0" smtClean="0"/>
              <a:t>Framework for exploring the problem of community health worker performance</a:t>
            </a:r>
            <a:endParaRPr lang="en-US" sz="3200" dirty="0" smtClean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2664" y="1131399"/>
            <a:ext cx="5904384" cy="450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539750" y="5589588"/>
            <a:ext cx="8424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Improving health worker performance: </a:t>
            </a:r>
            <a:r>
              <a:rPr lang="en-GB"/>
              <a:t>in search of promising practices. </a:t>
            </a:r>
            <a:r>
              <a:rPr lang="en-US"/>
              <a:t>Marjolein Dieleman and Jan Willem Harnmeijer. WHO 2007.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23528" y="44450"/>
            <a:ext cx="8568952" cy="1152302"/>
          </a:xfrm>
        </p:spPr>
        <p:txBody>
          <a:bodyPr/>
          <a:lstStyle/>
          <a:p>
            <a:pPr eaLnBrk="1" hangingPunct="1"/>
            <a:r>
              <a:rPr lang="en-GB" sz="2400" dirty="0" smtClean="0"/>
              <a:t>Framework for exploring the problems of the underutilisation of antenatal care and low skilled birth attendance</a:t>
            </a:r>
            <a:endParaRPr lang="en-US" sz="2400" dirty="0" smtClean="0"/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611188" y="5724525"/>
            <a:ext cx="8785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Simkhadaet al. Factors affecting the utilization of antenatal care in developing countries: systematic review of the literature. Journal of Advanced Nursing 2008;, 61: 244–260. </a:t>
            </a:r>
            <a:endParaRPr lang="en-US" sz="170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0792" y="1104703"/>
            <a:ext cx="3636773" cy="465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51520" y="44450"/>
            <a:ext cx="8640960" cy="864270"/>
          </a:xfrm>
        </p:spPr>
        <p:txBody>
          <a:bodyPr/>
          <a:lstStyle/>
          <a:p>
            <a:pPr eaLnBrk="1" hangingPunct="1"/>
            <a:r>
              <a:rPr lang="en-GB" sz="2400" dirty="0" smtClean="0"/>
              <a:t>Framework for exploring the problems of the underutilisation of antenatal care and low skilled birth attendance</a:t>
            </a:r>
            <a:endParaRPr lang="en-US" sz="2400" dirty="0" smtClean="0"/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611188" y="5516563"/>
            <a:ext cx="87852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Simkhadaet al. Factors affecting the utilization of antenatal care in developing countries: systematic review of the literature. Journal of Advanced Nursing 2008;, 61: 244–260. </a:t>
            </a:r>
            <a:endParaRPr lang="en-US" sz="170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268413"/>
            <a:ext cx="79502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23528" y="188913"/>
            <a:ext cx="8363272" cy="633412"/>
          </a:xfrm>
        </p:spPr>
        <p:txBody>
          <a:bodyPr/>
          <a:lstStyle/>
          <a:p>
            <a:pPr eaLnBrk="1" hangingPunct="1"/>
            <a:r>
              <a:rPr lang="en-GB" sz="2000" dirty="0" smtClean="0"/>
              <a:t>Framework for exploring the problems of the underutilisation of antenatal care and low skilled birth attendance</a:t>
            </a:r>
            <a:endParaRPr lang="en-US" sz="2000" dirty="0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80" y="1072199"/>
            <a:ext cx="8394898" cy="473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250825" y="5805488"/>
            <a:ext cx="87852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700"/>
              <a:t>A.C. Lee et al. / International Journal of Gynecology and Obstetrics 107 (2009) S65–S88</a:t>
            </a:r>
            <a:endParaRPr lang="en-US" sz="1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79512" y="92764"/>
            <a:ext cx="8784976" cy="504825"/>
          </a:xfrm>
        </p:spPr>
        <p:txBody>
          <a:bodyPr/>
          <a:lstStyle/>
          <a:p>
            <a:pPr eaLnBrk="1" hangingPunct="1"/>
            <a:r>
              <a:rPr lang="en-GB" sz="2300" dirty="0" smtClean="0"/>
              <a:t>Framework for exploring problems related to health insurance coverage</a:t>
            </a:r>
            <a:endParaRPr lang="en-US" sz="2300" dirty="0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6547" y="788497"/>
            <a:ext cx="3456409" cy="492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250825" y="5661025"/>
            <a:ext cx="87852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Q Meng et al. Expanding health insurance coverage </a:t>
            </a:r>
            <a:r>
              <a:rPr lang="en-GB" sz="1600"/>
              <a:t>in vulnerable groups: a systematic </a:t>
            </a:r>
            <a:r>
              <a:rPr lang="en-US" sz="1600"/>
              <a:t>review of options. </a:t>
            </a:r>
            <a:r>
              <a:rPr lang="en-GB" sz="1600"/>
              <a:t>Health Policy and Planning 2010;1–12.</a:t>
            </a:r>
            <a:endParaRPr lang="en-US" sz="1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188912"/>
            <a:ext cx="8229600" cy="935831"/>
          </a:xfrm>
        </p:spPr>
        <p:txBody>
          <a:bodyPr/>
          <a:lstStyle/>
          <a:p>
            <a:pPr eaLnBrk="1" hangingPunct="1"/>
            <a:r>
              <a:rPr lang="en-GB" sz="3200" dirty="0" smtClean="0"/>
              <a:t>Framework for exploring problems related to the management of emergencies</a:t>
            </a:r>
            <a:endParaRPr lang="en-US" sz="3200" dirty="0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557338"/>
            <a:ext cx="8964612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145288"/>
            <a:ext cx="8229600" cy="633413"/>
          </a:xfrm>
        </p:spPr>
        <p:txBody>
          <a:bodyPr/>
          <a:lstStyle/>
          <a:p>
            <a:pPr eaLnBrk="1" hangingPunct="1"/>
            <a:r>
              <a:rPr lang="en-GB" sz="2800" dirty="0" smtClean="0"/>
              <a:t>Framework for exploring problems related to human resources for health</a:t>
            </a:r>
            <a:endParaRPr lang="en-US" sz="2800" dirty="0" smtClean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3427" y="958142"/>
            <a:ext cx="5355555" cy="585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STP versus SURE</a:t>
            </a:r>
            <a:br>
              <a:rPr lang="en-US" smtClean="0"/>
            </a:br>
            <a:r>
              <a:rPr lang="en-US" sz="2400" smtClean="0"/>
              <a:t>Clarifying the problem</a:t>
            </a:r>
            <a:endParaRPr lang="en-US" smtClean="0"/>
          </a:p>
        </p:txBody>
      </p:sp>
      <p:sp>
        <p:nvSpPr>
          <p:cNvPr id="39939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GB" dirty="0" smtClean="0"/>
              <a:t>What is the problem?</a:t>
            </a:r>
          </a:p>
          <a:p>
            <a:pPr eaLnBrk="1" hangingPunct="1">
              <a:defRPr/>
            </a:pPr>
            <a:r>
              <a:rPr lang="en-GB" dirty="0" smtClean="0"/>
              <a:t>How did the problem come to attention and has this process influenced the prospect of it being </a:t>
            </a:r>
            <a:r>
              <a:rPr lang="en-US" dirty="0" smtClean="0"/>
              <a:t>addressed?</a:t>
            </a:r>
          </a:p>
          <a:p>
            <a:pPr eaLnBrk="1" hangingPunct="1">
              <a:defRPr/>
            </a:pPr>
            <a:r>
              <a:rPr lang="en-GB" dirty="0" smtClean="0"/>
              <a:t>What indicators can be used or collected to establish the magnitude of the problem and to measure </a:t>
            </a:r>
            <a:r>
              <a:rPr lang="en-US" dirty="0" smtClean="0"/>
              <a:t>progress in addressing it?</a:t>
            </a:r>
          </a:p>
          <a:p>
            <a:pPr eaLnBrk="1" hangingPunct="1">
              <a:defRPr/>
            </a:pPr>
            <a:r>
              <a:rPr lang="en-GB" dirty="0" smtClean="0"/>
              <a:t>What comparisons can be made to establish the magnitude of the problem and to measure progress in </a:t>
            </a:r>
            <a:r>
              <a:rPr lang="en-US" dirty="0" smtClean="0"/>
              <a:t>addressing it?</a:t>
            </a:r>
          </a:p>
          <a:p>
            <a:pPr eaLnBrk="1" hangingPunct="1">
              <a:defRPr/>
            </a:pPr>
            <a:r>
              <a:rPr lang="en-GB" dirty="0" smtClean="0"/>
              <a:t>How can a problem be framed (or described) in a way that will motivate different groups?</a:t>
            </a:r>
            <a:endParaRPr lang="en-US" dirty="0" smtClean="0"/>
          </a:p>
        </p:txBody>
      </p:sp>
      <p:sp>
        <p:nvSpPr>
          <p:cNvPr id="39941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609600" indent="-609600" eaLnBrk="1" hangingPunct="1">
              <a:defRPr/>
            </a:pPr>
            <a:r>
              <a:rPr lang="en-GB" dirty="0" smtClean="0"/>
              <a:t>What is the problem and how did it come to attention?</a:t>
            </a:r>
          </a:p>
          <a:p>
            <a:pPr marL="609600" indent="-609600" eaLnBrk="1" hangingPunct="1">
              <a:defRPr/>
            </a:pPr>
            <a:r>
              <a:rPr lang="en-GB" dirty="0" smtClean="0"/>
              <a:t>How has the problem been framed (described) and what are the consequences of that?</a:t>
            </a:r>
            <a:endParaRPr lang="nb-NO" dirty="0" smtClean="0"/>
          </a:p>
          <a:p>
            <a:pPr marL="609600" indent="-609600" eaLnBrk="1" hangingPunct="1">
              <a:defRPr/>
            </a:pPr>
            <a:r>
              <a:rPr lang="en-GB" dirty="0" smtClean="0"/>
              <a:t>How big is the problem?</a:t>
            </a:r>
          </a:p>
          <a:p>
            <a:pPr marL="609600" indent="-609600" eaLnBrk="1" hangingPunct="1">
              <a:defRPr/>
            </a:pPr>
            <a:r>
              <a:rPr lang="en-GB" dirty="0" smtClean="0"/>
              <a:t>What is the cause of the problem?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What is the problem and how did it come to attention?</a:t>
            </a:r>
            <a:endParaRPr lang="nb-NO" sz="400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81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smtClean="0"/>
              <a:t>It is not uncommon for health system problems to be unclear when they first come to attention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/>
              <a:t>A solution or a diagnosis rather than a problem may be brought to attention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/>
              <a:t>Before appropriate options can be identified it is necessary to clarify what the problem is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Interactions with policymakers and other stakeholders may be needed to uncover what the problem is before preceding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Alternatively, it may be helpful simply to flag uncertainty about what the problem is and to facilitate subsequent discussion of this</a:t>
            </a:r>
            <a:endParaRPr lang="nb-NO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Knowing how the problem came to attention can both help to clarify what the problem is and the extent to which it warrants attention</a:t>
            </a:r>
            <a:endParaRPr lang="nb-NO" sz="320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276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Ways in which a problem might come to attention include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A specific event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A change in an indicator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A lack of progress towards established goals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Advocacy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Public dissatisfaction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E.g. brought to attention through polls or the mass media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A political consensus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A political event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Pressure from donors or international agencies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A priority setting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Sources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 description of the priority setting process that was used (if any)</a:t>
            </a:r>
          </a:p>
          <a:p>
            <a:pPr eaLnBrk="1" hangingPunct="1"/>
            <a:r>
              <a:rPr lang="en-GB" smtClean="0"/>
              <a:t>Key informants</a:t>
            </a:r>
          </a:p>
          <a:p>
            <a:pPr eaLnBrk="1" hangingPunct="1"/>
            <a:r>
              <a:rPr lang="en-GB" smtClean="0"/>
              <a:t>Policy documents</a:t>
            </a:r>
          </a:p>
          <a:p>
            <a:pPr eaLnBrk="1" hangingPunct="1"/>
            <a:r>
              <a:rPr lang="en-GB" smtClean="0"/>
              <a:t>News reports</a:t>
            </a:r>
            <a:endParaRPr lang="nb-NO" smtClean="0"/>
          </a:p>
          <a:p>
            <a:pPr eaLnBrk="1" hangingPunct="1"/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b-NO" sz="4000" dirty="0" err="1" smtClean="0"/>
              <a:t>Questions</a:t>
            </a:r>
            <a:r>
              <a:rPr lang="nb-NO" sz="4000" dirty="0" smtClean="0"/>
              <a:t> or </a:t>
            </a:r>
            <a:r>
              <a:rPr lang="nb-NO" sz="4000" dirty="0" err="1" smtClean="0"/>
              <a:t>comments</a:t>
            </a:r>
            <a:r>
              <a:rPr lang="nb-NO" sz="4000" dirty="0" smtClean="0"/>
              <a:t> </a:t>
            </a:r>
            <a:r>
              <a:rPr lang="nb-NO" sz="4000" dirty="0" err="1" smtClean="0"/>
              <a:t>about</a:t>
            </a:r>
            <a:r>
              <a:rPr lang="nb-NO" sz="4000" dirty="0" smtClean="0"/>
              <a:t> </a:t>
            </a:r>
            <a:r>
              <a:rPr lang="nb-NO" sz="4000" dirty="0" err="1" smtClean="0"/>
              <a:t>clarifying</a:t>
            </a:r>
            <a:r>
              <a:rPr lang="nb-NO" sz="4000" dirty="0" smtClean="0"/>
              <a:t> </a:t>
            </a:r>
            <a:r>
              <a:rPr lang="nb-NO" sz="4000" dirty="0" err="1" smtClean="0"/>
              <a:t>the</a:t>
            </a:r>
            <a:r>
              <a:rPr lang="nb-NO" sz="4000" dirty="0" smtClean="0"/>
              <a:t> </a:t>
            </a:r>
            <a:r>
              <a:rPr lang="nb-NO" sz="4000" dirty="0" err="1" smtClean="0"/>
              <a:t>background</a:t>
            </a:r>
            <a:r>
              <a:rPr lang="nb-NO" sz="4000" dirty="0" smtClean="0"/>
              <a:t> </a:t>
            </a:r>
            <a:r>
              <a:rPr lang="nb-NO" sz="4000" dirty="0" err="1" smtClean="0"/>
              <a:t>of</a:t>
            </a:r>
            <a:r>
              <a:rPr lang="nb-NO" sz="4000" dirty="0" smtClean="0"/>
              <a:t> </a:t>
            </a:r>
            <a:r>
              <a:rPr lang="nb-NO" sz="4000" dirty="0" err="1" smtClean="0"/>
              <a:t>how</a:t>
            </a:r>
            <a:r>
              <a:rPr lang="nb-NO" sz="4000" dirty="0" smtClean="0"/>
              <a:t> a problem </a:t>
            </a:r>
            <a:r>
              <a:rPr lang="nb-NO" sz="4000" dirty="0" err="1" smtClean="0"/>
              <a:t>came</a:t>
            </a:r>
            <a:r>
              <a:rPr lang="nb-NO" sz="4000" dirty="0" smtClean="0"/>
              <a:t> to </a:t>
            </a:r>
            <a:r>
              <a:rPr lang="nb-NO" sz="4000" dirty="0" err="1" smtClean="0"/>
              <a:t>attention</a:t>
            </a:r>
            <a:r>
              <a:rPr lang="nb-NO" sz="40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Describe in a few sentences how your problem came to attention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lnSpc>
                <a:spcPct val="80000"/>
              </a:lnSpc>
            </a:pPr>
            <a:r>
              <a:rPr lang="en-GB" smtClean="0"/>
              <a:t>How did the problem come to attention?</a:t>
            </a:r>
          </a:p>
          <a:p>
            <a:pPr lvl="1" eaLnBrk="1" hangingPunct="1">
              <a:lnSpc>
                <a:spcPct val="80000"/>
              </a:lnSpc>
            </a:pPr>
            <a:endParaRPr lang="en-GB" smtClean="0"/>
          </a:p>
          <a:p>
            <a:pPr eaLnBrk="1" hangingPunct="1">
              <a:lnSpc>
                <a:spcPct val="80000"/>
              </a:lnSpc>
            </a:pPr>
            <a:r>
              <a:rPr lang="en-GB" smtClean="0"/>
              <a:t>What is the motivation for preparing a policy brief on this particular problem?</a:t>
            </a:r>
          </a:p>
          <a:p>
            <a:pPr lvl="1" eaLnBrk="1" hangingPunct="1">
              <a:lnSpc>
                <a:spcPct val="80000"/>
              </a:lnSpc>
            </a:pPr>
            <a:endParaRPr lang="en-GB" smtClean="0"/>
          </a:p>
          <a:p>
            <a:pPr eaLnBrk="1" hangingPunct="1">
              <a:lnSpc>
                <a:spcPct val="80000"/>
              </a:lnSpc>
            </a:pPr>
            <a:r>
              <a:rPr lang="en-GB" smtClean="0"/>
              <a:t>What initial considerations arose about how the problem is framed?</a:t>
            </a:r>
          </a:p>
          <a:p>
            <a:pPr lvl="1"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How has the problem been framed (described) and what are the consequences of this?</a:t>
            </a:r>
            <a:endParaRPr lang="nb-NO" sz="280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How a problem is framed or described can determine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dirty="0" smtClean="0"/>
              <a:t>What sorts of options are considered to address the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dirty="0" smtClean="0"/>
              <a:t>The extent to which the problem is perceived by stakeholders to warrant attention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It is useful to reflect on different ways of framing the problem in relation to: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How the problem came to attention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Available indicators and comparisons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An analysis of the cause of the problem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Such reflection can help to ensure that the problem is framed in a way that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Resonates with stakeholders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Leads to the identification of appropriate options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This is likely to be an iterative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  <p:bldP spid="66563" grpId="1" build="p"/>
    </p:bldLst>
  </p:timing>
</p:sld>
</file>

<file path=ppt/theme/theme1.xml><?xml version="1.0" encoding="utf-8"?>
<a:theme xmlns:a="http://schemas.openxmlformats.org/drawingml/2006/main" name="Background logos">
  <a:themeElements>
    <a:clrScheme name="Background logos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ackground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ckground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und log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und log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und log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und log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und logo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 logo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 logo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 logo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 logo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 logo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 logo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SURE</Template>
  <TotalTime>2962</TotalTime>
  <Words>1732</Words>
  <Application>Microsoft Office PowerPoint</Application>
  <PresentationFormat>On-screen Show (4:3)</PresentationFormat>
  <Paragraphs>191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Background logos</vt:lpstr>
      <vt:lpstr>Clarifying the problem</vt:lpstr>
      <vt:lpstr>Suggested outline for the problem section of a policy brief</vt:lpstr>
      <vt:lpstr>What is the problem and how did it come to attention?</vt:lpstr>
      <vt:lpstr>What is the problem and how did it come to attention?</vt:lpstr>
      <vt:lpstr>Knowing how the problem came to attention can both help to clarify what the problem is and the extent to which it warrants attention</vt:lpstr>
      <vt:lpstr>Sources</vt:lpstr>
      <vt:lpstr>Questions or comments about clarifying the background of how a problem came to attention?</vt:lpstr>
      <vt:lpstr>Describe in a few sentences how your problem came to attention</vt:lpstr>
      <vt:lpstr>How has the problem been framed (described) and what are the consequences of this?</vt:lpstr>
      <vt:lpstr>Constructing a table may help clarify how best to frame the problem</vt:lpstr>
      <vt:lpstr>Questions or comments about framing the problem?</vt:lpstr>
      <vt:lpstr>How big is the problem?</vt:lpstr>
      <vt:lpstr>Sources of data on the size of a problem</vt:lpstr>
      <vt:lpstr>Implicit or explicit comparisons are needed to establish how big a problem is</vt:lpstr>
      <vt:lpstr>Sources of information for making comparisons</vt:lpstr>
      <vt:lpstr>Questions or comments about clarifying the size of the problem?</vt:lpstr>
      <vt:lpstr>What is the cause of the problem?</vt:lpstr>
      <vt:lpstr>A broad framework for health system problems</vt:lpstr>
      <vt:lpstr>For example</vt:lpstr>
      <vt:lpstr>More specific frameworks may facilitate a more detailed consideration of the potential causes of some types of problems</vt:lpstr>
      <vt:lpstr>A human resources framework</vt:lpstr>
      <vt:lpstr>A healthcare financing framework</vt:lpstr>
      <vt:lpstr>Brainstorming or creative thinking is likely to be helpful and may be essential</vt:lpstr>
      <vt:lpstr>Sources of information to support or refute hypotheses</vt:lpstr>
      <vt:lpstr>Problem clarification can be done too rapidly or in too cursory a way</vt:lpstr>
      <vt:lpstr>Questions or comments about understanding the cause of the problem?</vt:lpstr>
      <vt:lpstr>  How will you find a suitable framework for your  problem?   What key factors underlie your problem?   How will you find evidence regarding those  factors?   With whom and how will you consult about  whether you have clearly described an  important (and solvable) problem in a way that  resonates with stakeholders?</vt:lpstr>
      <vt:lpstr>Examples of frameworks</vt:lpstr>
      <vt:lpstr>Framework for exploring the problem of the illegal sale of pharmaceuticals</vt:lpstr>
      <vt:lpstr>Framework for exploring the problem of the integration of TB and HIV services</vt:lpstr>
      <vt:lpstr>Framework for exploring the problem of the integration of TB and HIV services</vt:lpstr>
      <vt:lpstr>Framework for exploring the problem of community health worker performance</vt:lpstr>
      <vt:lpstr>Framework for exploring the problems of the underutilisation of antenatal care and low skilled birth attendance</vt:lpstr>
      <vt:lpstr>Framework for exploring the problems of the underutilisation of antenatal care and low skilled birth attendance</vt:lpstr>
      <vt:lpstr>Framework for exploring the problems of the underutilisation of antenatal care and low skilled birth attendance</vt:lpstr>
      <vt:lpstr>Framework for exploring problems related to health insurance coverage</vt:lpstr>
      <vt:lpstr>Framework for exploring problems related to the management of emergencies</vt:lpstr>
      <vt:lpstr>Framework for exploring problems related to human resources for health</vt:lpstr>
      <vt:lpstr>STP versus SURE Clarifying the problem</vt:lpstr>
    </vt:vector>
  </TitlesOfParts>
  <Company>Kunnskapssenteret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how your organisation supports the use of research evidence to inform policymaking</dc:title>
  <dc:creator>K</dc:creator>
  <cp:lastModifiedBy>jenny</cp:lastModifiedBy>
  <cp:revision>97</cp:revision>
  <dcterms:created xsi:type="dcterms:W3CDTF">2010-04-27T06:39:44Z</dcterms:created>
  <dcterms:modified xsi:type="dcterms:W3CDTF">2012-01-09T11:37:43Z</dcterms:modified>
</cp:coreProperties>
</file>