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301" r:id="rId2"/>
    <p:sldId id="291" r:id="rId3"/>
    <p:sldId id="292" r:id="rId4"/>
    <p:sldId id="306" r:id="rId5"/>
    <p:sldId id="289" r:id="rId6"/>
    <p:sldId id="293" r:id="rId7"/>
    <p:sldId id="295" r:id="rId8"/>
    <p:sldId id="299" r:id="rId9"/>
    <p:sldId id="296" r:id="rId10"/>
    <p:sldId id="302" r:id="rId11"/>
    <p:sldId id="304" r:id="rId12"/>
    <p:sldId id="303" r:id="rId13"/>
    <p:sldId id="298" r:id="rId14"/>
    <p:sldId id="297" r:id="rId15"/>
    <p:sldId id="305" r:id="rId16"/>
    <p:sldId id="300" r:id="rId17"/>
    <p:sldId id="288" r:id="rId18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0" y="-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8D80A-BE0E-455E-8E1C-3A32D215DDF4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35D550-5E61-4D9C-8E19-8956FE4D7FD6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343A1A-88CF-45BF-9FC4-37D1549CFD7F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9D6FBB-DAC2-41F1-BB44-2DED5ECAE71E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48B340-69C0-4A18-A5CA-C57B68A540CE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6194D-CCD7-4826-8E44-F6E88FC17CEC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41087B-D16F-4986-8872-531F26D20288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CA0DA3-1E96-4681-9F82-4AF5E6CC64A7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F78C6-A4FD-44AE-8A84-6B4B8668DCA6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4D06B3-379B-4151-8298-E3705048AD46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447D7D-ECFC-4CDB-A175-D0BA2E7F3E1E}" type="slidenum">
              <a:rPr lang="nb-NO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b-NO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b-NO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381F5D8-6CA3-4D63-97C8-5A654BEF4BC3}" type="slidenum">
              <a:rPr lang="nb-NO"/>
              <a:pPr/>
              <a:t>‹#›</a:t>
            </a:fld>
            <a:endParaRPr lang="nb-NO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data.worldbank.org/" TargetMode="External"/><Relationship Id="rId2" Type="http://schemas.openxmlformats.org/officeDocument/2006/relationships/hyperlink" Target="http://www.who.int/whosis/whostat/2010/en/index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hrhresourcecenter.org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dosei.who.int/uhtbin/cgisirsi/Mon+May++4+21:00:46+MEST+2009/0/49" TargetMode="External"/><Relationship Id="rId2" Type="http://schemas.openxmlformats.org/officeDocument/2006/relationships/hyperlink" Target="http://www.nlm.nih.gov/nichsr/hedges/search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fro.who.int/hrh-observatory" TargetMode="External"/><Relationship Id="rId4" Type="http://schemas.openxmlformats.org/officeDocument/2006/relationships/hyperlink" Target="http://www.equinetafrica.org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57213"/>
            <a:ext cx="8229600" cy="1143000"/>
          </a:xfrm>
        </p:spPr>
        <p:txBody>
          <a:bodyPr/>
          <a:lstStyle/>
          <a:p>
            <a:r>
              <a:rPr lang="en-GB"/>
              <a:t>Finding and using evidence about local conditions</a:t>
            </a:r>
            <a:r>
              <a:rPr lang="nb-NO" sz="4000"/>
              <a:t> 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9500"/>
            <a:ext cx="8229600" cy="3311525"/>
          </a:xfrm>
        </p:spPr>
        <p:txBody>
          <a:bodyPr/>
          <a:lstStyle/>
          <a:p>
            <a:pPr marL="609600" indent="-609600"/>
            <a:r>
              <a:rPr lang="en-GB" sz="3600"/>
              <a:t>What local evidence is needed?</a:t>
            </a:r>
          </a:p>
          <a:p>
            <a:pPr marL="609600" indent="-609600"/>
            <a:r>
              <a:rPr lang="en-GB" sz="3600"/>
              <a:t>How can it be found?</a:t>
            </a:r>
          </a:p>
          <a:p>
            <a:pPr marL="609600" indent="-609600"/>
            <a:r>
              <a:rPr lang="en-GB" sz="3600"/>
              <a:t>How should its quality be assessed?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Starting points for finding routinely collected data</a:t>
            </a:r>
            <a:endParaRPr lang="nb-NO" sz="400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00200"/>
            <a:ext cx="836295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/>
              <a:t>Health information departments of ministries of health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National statistics offices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Local health authorities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Local research institutions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Non-governmental organisations (NGOs)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Bilateral or multi-lateral agencies, such as WHO country offices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Commercial databases (e.g. </a:t>
            </a:r>
            <a:r>
              <a:rPr lang="en-GB" sz="2800" dirty="0" smtClean="0"/>
              <a:t>for local </a:t>
            </a:r>
            <a:r>
              <a:rPr lang="en-GB" sz="2800" dirty="0"/>
              <a:t>prices for drugs or </a:t>
            </a:r>
            <a:r>
              <a:rPr lang="en-GB" sz="2800" dirty="0" smtClean="0"/>
              <a:t>for drug </a:t>
            </a:r>
            <a:r>
              <a:rPr lang="en-GB" sz="2800" dirty="0"/>
              <a:t>availability)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International databases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b-NO"/>
              <a:t>WHO Statistical Information System (WHOSIS)</a:t>
            </a:r>
            <a:r>
              <a:rPr lang="nb-NO" b="1"/>
              <a:t> </a:t>
            </a:r>
            <a:r>
              <a:rPr lang="nb-NO" sz="2800">
                <a:hlinkClick r:id="rId2"/>
              </a:rPr>
              <a:t>www.who.int/whosis/whostat/2010/en/index.html</a:t>
            </a:r>
            <a:r>
              <a:rPr lang="nb-NO" sz="2800"/>
              <a:t> </a:t>
            </a:r>
          </a:p>
          <a:p>
            <a:r>
              <a:rPr lang="nb-NO"/>
              <a:t>World Bank Data </a:t>
            </a:r>
            <a:r>
              <a:rPr lang="nb-NO" sz="2800">
                <a:hlinkClick r:id="rId3"/>
              </a:rPr>
              <a:t>data.worldbank.org</a:t>
            </a:r>
            <a:r>
              <a:rPr lang="nb-NO"/>
              <a:t> </a:t>
            </a:r>
          </a:p>
          <a:p>
            <a:r>
              <a:rPr lang="en-GB"/>
              <a:t>HRH Global Resource Center </a:t>
            </a:r>
            <a:r>
              <a:rPr lang="en-GB" sz="2800">
                <a:hlinkClick r:id="rId4"/>
              </a:rPr>
              <a:t>www.hrhresourcecenter.org</a:t>
            </a:r>
            <a:endParaRPr lang="en-GB" sz="2800"/>
          </a:p>
          <a:p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nb-NO" sz="4000"/>
              <a:t>Locating relevant studies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000"/>
              <a:t>PubMed </a:t>
            </a:r>
          </a:p>
          <a:p>
            <a:pPr lvl="1">
              <a:lnSpc>
                <a:spcPct val="80000"/>
              </a:lnSpc>
            </a:pPr>
            <a:r>
              <a:rPr lang="en-GB" sz="1800"/>
              <a:t>Can limit searches to a specific country</a:t>
            </a:r>
          </a:p>
          <a:p>
            <a:pPr lvl="1">
              <a:lnSpc>
                <a:spcPct val="80000"/>
              </a:lnSpc>
            </a:pPr>
            <a:r>
              <a:rPr lang="en-GB" sz="1800"/>
              <a:t>Can use hedges</a:t>
            </a:r>
            <a:r>
              <a:rPr lang="en-GB" sz="1800" i="1"/>
              <a:t> (</a:t>
            </a:r>
            <a:r>
              <a:rPr lang="en-GB" sz="1800"/>
              <a:t>validated search strategies) to search for administrative databases studies, community surveys and qualitative studies </a:t>
            </a:r>
          </a:p>
          <a:p>
            <a:pPr lvl="2">
              <a:lnSpc>
                <a:spcPct val="80000"/>
              </a:lnSpc>
            </a:pPr>
            <a:r>
              <a:rPr lang="en-GB" sz="1600"/>
              <a:t> </a:t>
            </a:r>
            <a:r>
              <a:rPr lang="en-GB" sz="1800">
                <a:hlinkClick r:id="rId2"/>
              </a:rPr>
              <a:t>www.nlm.nih.gov/nichsr/hedges/search.html</a:t>
            </a:r>
            <a:endParaRPr lang="en-GB" sz="1800"/>
          </a:p>
          <a:p>
            <a:pPr>
              <a:lnSpc>
                <a:spcPct val="80000"/>
              </a:lnSpc>
            </a:pPr>
            <a:r>
              <a:rPr lang="en-GB" sz="2000"/>
              <a:t>Google Scholar</a:t>
            </a:r>
          </a:p>
          <a:p>
            <a:pPr lvl="1">
              <a:lnSpc>
                <a:spcPct val="80000"/>
              </a:lnSpc>
            </a:pPr>
            <a:r>
              <a:rPr lang="en-GB" sz="1800"/>
              <a:t>Many local studies, such as operational research on health services, are published as reports on the web and may not be published in journals</a:t>
            </a:r>
          </a:p>
          <a:p>
            <a:pPr>
              <a:lnSpc>
                <a:spcPct val="80000"/>
              </a:lnSpc>
            </a:pPr>
            <a:r>
              <a:rPr lang="en-GB" sz="2000"/>
              <a:t>WHO Library Information System </a:t>
            </a:r>
          </a:p>
          <a:p>
            <a:pPr lvl="1">
              <a:lnSpc>
                <a:spcPct val="80000"/>
              </a:lnSpc>
            </a:pPr>
            <a:r>
              <a:rPr lang="en-GB" sz="1800">
                <a:hlinkClick r:id="rId3"/>
              </a:rPr>
              <a:t>dosei.who.int/uhtbin/cgisirsi/Mon+May++4+21:00:46+MEST+2009/0/49</a:t>
            </a:r>
            <a:endParaRPr lang="en-GB" sz="1800"/>
          </a:p>
          <a:p>
            <a:pPr>
              <a:lnSpc>
                <a:spcPct val="80000"/>
              </a:lnSpc>
            </a:pPr>
            <a:r>
              <a:rPr lang="en-GB" sz="2000"/>
              <a:t>Personal contact with local researchers, including unpublished study reports</a:t>
            </a:r>
          </a:p>
          <a:p>
            <a:pPr>
              <a:lnSpc>
                <a:spcPct val="80000"/>
              </a:lnSpc>
            </a:pPr>
            <a:r>
              <a:rPr lang="en-GB" sz="2000"/>
              <a:t>Health networks or observatories such as </a:t>
            </a:r>
          </a:p>
          <a:p>
            <a:pPr lvl="1">
              <a:lnSpc>
                <a:spcPct val="80000"/>
              </a:lnSpc>
            </a:pPr>
            <a:r>
              <a:rPr lang="en-GB" sz="1800"/>
              <a:t>EQUINET Africa </a:t>
            </a:r>
          </a:p>
          <a:p>
            <a:pPr lvl="2">
              <a:lnSpc>
                <a:spcPct val="80000"/>
              </a:lnSpc>
            </a:pPr>
            <a:r>
              <a:rPr lang="en-GB" sz="1800">
                <a:hlinkClick r:id="rId4"/>
              </a:rPr>
              <a:t>www.equinetafrica.org</a:t>
            </a:r>
            <a:r>
              <a:rPr lang="en-GB" sz="1800"/>
              <a:t> </a:t>
            </a:r>
          </a:p>
          <a:p>
            <a:pPr lvl="1">
              <a:lnSpc>
                <a:spcPct val="80000"/>
              </a:lnSpc>
            </a:pPr>
            <a:r>
              <a:rPr lang="en-GB" sz="1800"/>
              <a:t>Africa Health Workforce Observatory </a:t>
            </a:r>
          </a:p>
          <a:p>
            <a:pPr lvl="2">
              <a:lnSpc>
                <a:spcPct val="80000"/>
              </a:lnSpc>
            </a:pPr>
            <a:r>
              <a:rPr lang="en-GB" sz="1800">
                <a:hlinkClick r:id="rId5"/>
              </a:rPr>
              <a:t>www.afro.who.int/hrh-observatory</a:t>
            </a:r>
            <a:endParaRPr lang="en-GB" sz="1800"/>
          </a:p>
          <a:p>
            <a:pPr lvl="1">
              <a:lnSpc>
                <a:spcPct val="80000"/>
              </a:lnSpc>
            </a:pPr>
            <a:endParaRPr lang="nb-NO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500" fill="hold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4" dur="500" fill="hold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500" fill="hold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3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3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3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3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3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3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7" dur="500" fill="hold"/>
                                        <p:tgtEl>
                                          <p:spTgt spid="103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103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103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03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4" dur="500" fill="hold"/>
                                        <p:tgtEl>
                                          <p:spTgt spid="103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103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103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103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4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9" dur="500" fill="hold"/>
                                        <p:tgtEl>
                                          <p:spTgt spid="103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103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103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103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3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3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4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0" dur="500" fill="hold"/>
                                        <p:tgtEl>
                                          <p:spTgt spid="103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103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103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103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03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3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03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03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034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034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034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034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034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034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7" grpId="0" uiExpand="1" build="p"/>
      <p:bldP spid="103427" grpId="1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nb-NO"/>
              <a:t>Questions or comments about how to find local evidence?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77813"/>
            <a:ext cx="8496300" cy="1139825"/>
          </a:xfrm>
        </p:spPr>
        <p:txBody>
          <a:bodyPr/>
          <a:lstStyle/>
          <a:p>
            <a:r>
              <a:rPr lang="en-GB"/>
              <a:t>How should the quality of local evidence be assessed?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675"/>
            <a:ext cx="8229600" cy="4321175"/>
          </a:xfrm>
        </p:spPr>
        <p:txBody>
          <a:bodyPr/>
          <a:lstStyle/>
          <a:p>
            <a:r>
              <a:rPr lang="en-GB"/>
              <a:t>Like other forms of evidence, the quality of local evidence needs to be assessed</a:t>
            </a:r>
          </a:p>
          <a:p>
            <a:pPr>
              <a:buFontTx/>
              <a:buNone/>
            </a:pPr>
            <a:endParaRPr lang="en-GB"/>
          </a:p>
          <a:p>
            <a:r>
              <a:rPr lang="en-GB"/>
              <a:t>Where data quality is poor, interpretation can be difficult and there is a danger that faulty conclusions may be drawn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77813"/>
            <a:ext cx="8496300" cy="1139825"/>
          </a:xfrm>
        </p:spPr>
        <p:txBody>
          <a:bodyPr/>
          <a:lstStyle/>
          <a:p>
            <a:r>
              <a:rPr lang="en-GB" dirty="0"/>
              <a:t>Key </a:t>
            </a:r>
            <a:r>
              <a:rPr lang="en-GB" dirty="0" smtClean="0"/>
              <a:t>questions for assessing the quality of local evidence</a:t>
            </a:r>
            <a:endParaRPr lang="en-GB" dirty="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800"/>
            <a:ext cx="8229600" cy="43211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i="1" dirty="0"/>
              <a:t>Is the evidence representative?</a:t>
            </a:r>
            <a:r>
              <a:rPr lang="en-GB" sz="2800" dirty="0"/>
              <a:t> </a:t>
            </a:r>
          </a:p>
          <a:p>
            <a:pPr lvl="1">
              <a:lnSpc>
                <a:spcPct val="90000"/>
              </a:lnSpc>
            </a:pPr>
            <a:r>
              <a:rPr lang="en-GB" sz="2200" dirty="0"/>
              <a:t>Does the evidence correctly represent the wider population from which it is drawn or to which the findings are generalised</a:t>
            </a:r>
            <a:r>
              <a:rPr lang="en-GB" sz="2200" dirty="0" smtClean="0"/>
              <a:t>?</a:t>
            </a:r>
          </a:p>
          <a:p>
            <a:pPr lvl="1">
              <a:lnSpc>
                <a:spcPct val="90000"/>
              </a:lnSpc>
              <a:buNone/>
            </a:pPr>
            <a:endParaRPr lang="en-GB" sz="2200" dirty="0"/>
          </a:p>
          <a:p>
            <a:pPr>
              <a:lnSpc>
                <a:spcPct val="90000"/>
              </a:lnSpc>
            </a:pPr>
            <a:r>
              <a:rPr lang="en-GB" sz="2800" i="1" dirty="0"/>
              <a:t>Is the evidence accurate?</a:t>
            </a:r>
            <a:r>
              <a:rPr lang="en-GB" sz="2800" dirty="0"/>
              <a:t> </a:t>
            </a:r>
          </a:p>
          <a:p>
            <a:pPr lvl="1">
              <a:lnSpc>
                <a:spcPct val="90000"/>
              </a:lnSpc>
            </a:pPr>
            <a:r>
              <a:rPr lang="en-GB" sz="2200" dirty="0"/>
              <a:t>Do the available data match, or are they likely to match, the actual value of the outcome measured</a:t>
            </a:r>
            <a:r>
              <a:rPr lang="en-GB" sz="2200" dirty="0" smtClean="0"/>
              <a:t>?</a:t>
            </a:r>
          </a:p>
          <a:p>
            <a:pPr lvl="1">
              <a:lnSpc>
                <a:spcPct val="90000"/>
              </a:lnSpc>
              <a:buNone/>
            </a:pPr>
            <a:endParaRPr lang="en-GB" sz="2200" dirty="0"/>
          </a:p>
          <a:p>
            <a:pPr>
              <a:lnSpc>
                <a:spcPct val="90000"/>
              </a:lnSpc>
            </a:pPr>
            <a:r>
              <a:rPr lang="en-GB" sz="2800" i="1" dirty="0"/>
              <a:t>Are appropriate outcomes reported?</a:t>
            </a:r>
            <a:r>
              <a:rPr lang="en-GB" sz="2800" dirty="0"/>
              <a:t> </a:t>
            </a:r>
          </a:p>
          <a:p>
            <a:pPr lvl="1">
              <a:lnSpc>
                <a:spcPct val="90000"/>
              </a:lnSpc>
            </a:pPr>
            <a:r>
              <a:rPr lang="en-GB" sz="2200" dirty="0"/>
              <a:t>Are the measures reported in the data suitable for addressing the question for which the data will be used?</a:t>
            </a:r>
            <a:endParaRPr lang="nb-NO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5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5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5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5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Limitations of local evidence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Need to be cautious about using local evidence alone to assess the likely impacts of policy options</a:t>
            </a:r>
          </a:p>
          <a:p>
            <a:pPr lvl="1"/>
            <a:r>
              <a:rPr lang="en-GB"/>
              <a:t>Local evidence may be more directly relevant than studies conducted elsewhere</a:t>
            </a:r>
          </a:p>
          <a:p>
            <a:pPr lvl="1"/>
            <a:r>
              <a:rPr lang="en-GB"/>
              <a:t>But may be less reliable due to important limitations in studies that were done locally</a:t>
            </a:r>
          </a:p>
          <a:p>
            <a:pPr lvl="1"/>
            <a:r>
              <a:rPr lang="en-GB"/>
              <a:t>Limitations include risk of bias and imprecise results due to the small size of the studies</a:t>
            </a:r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nb-NO" sz="4000"/>
              <a:t>Questions or comments about assessing the quality of local evidence?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is ‘local evidence’?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Evidence that is available from the specific setting or settings in which a policy decision and action will be taken</a:t>
            </a:r>
          </a:p>
          <a:p>
            <a:pPr>
              <a:buFontTx/>
              <a:buNone/>
            </a:pPr>
            <a:endParaRPr lang="en-GB"/>
          </a:p>
          <a:p>
            <a:r>
              <a:rPr lang="en-GB"/>
              <a:t>‘Local’ can refer to district, regional or national levels, depending on the nature of the policy issue being considered </a:t>
            </a:r>
            <a:endParaRPr lang="nb-NO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Why is local evidence needed?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8529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/>
              <a:t>Evidence about local evidence is always needed, alongside other </a:t>
            </a:r>
            <a:r>
              <a:rPr lang="en-GB" sz="2400" dirty="0" smtClean="0"/>
              <a:t>evidence</a:t>
            </a:r>
            <a:r>
              <a:rPr lang="en-GB" sz="2400" dirty="0"/>
              <a:t>, to inform health policy decisions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400" dirty="0"/>
          </a:p>
          <a:p>
            <a:pPr>
              <a:lnSpc>
                <a:spcPct val="90000"/>
              </a:lnSpc>
            </a:pPr>
            <a:r>
              <a:rPr lang="en-GB" sz="2400" i="1" dirty="0"/>
              <a:t>Global evidence</a:t>
            </a:r>
            <a:r>
              <a:rPr lang="en-GB" sz="2400" dirty="0"/>
              <a:t> – the best evidence from around the world – is the best starting point for judgements about the effects of programmes and factors that modify those effects, and for insights into ways to approach and address problems</a:t>
            </a:r>
          </a:p>
          <a:p>
            <a:pPr lvl="1">
              <a:lnSpc>
                <a:spcPct val="90000"/>
              </a:lnSpc>
            </a:pPr>
            <a:r>
              <a:rPr lang="en-GB" sz="2000" dirty="0"/>
              <a:t>Ideally from systematic reviews</a:t>
            </a:r>
          </a:p>
          <a:p>
            <a:pPr>
              <a:lnSpc>
                <a:spcPct val="90000"/>
              </a:lnSpc>
            </a:pPr>
            <a:endParaRPr lang="en-GB" sz="2400" i="1" dirty="0"/>
          </a:p>
          <a:p>
            <a:pPr>
              <a:lnSpc>
                <a:spcPct val="90000"/>
              </a:lnSpc>
            </a:pPr>
            <a:r>
              <a:rPr lang="en-GB" sz="2400" i="1" dirty="0"/>
              <a:t>Local evidence</a:t>
            </a:r>
            <a:r>
              <a:rPr lang="en-GB" sz="2400" dirty="0"/>
              <a:t> is needed for most other judgements about what decisions and actions should be taken </a:t>
            </a:r>
            <a:endParaRPr lang="nb-NO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6835" y="743036"/>
            <a:ext cx="6737533" cy="6114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323850" y="836613"/>
            <a:ext cx="84359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GB" sz="24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Autofit/>
          </a:bodyPr>
          <a:lstStyle/>
          <a:p>
            <a:r>
              <a:rPr lang="en-GB" sz="3200" dirty="0" smtClean="0"/>
              <a:t>The role of local evidence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local evidence is needed?</a:t>
            </a:r>
            <a:endParaRPr lang="nb-NO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nb-NO"/>
              <a:t>Local evidence may be needed to</a:t>
            </a:r>
          </a:p>
          <a:p>
            <a:r>
              <a:rPr lang="nb-NO"/>
              <a:t>Clarify the problem</a:t>
            </a:r>
          </a:p>
          <a:p>
            <a:r>
              <a:rPr lang="nb-NO"/>
              <a:t>Contribute to assessments of options for addressing the problem</a:t>
            </a:r>
          </a:p>
          <a:p>
            <a:r>
              <a:rPr lang="nb-NO"/>
              <a:t>Assess barriers to implementing options</a:t>
            </a:r>
          </a:p>
          <a:p>
            <a:r>
              <a:rPr lang="nb-NO"/>
              <a:t>Contribute to assessments of implementation strategies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en-GB" sz="2800" b="1"/>
              <a:t>Ways in which local evidence might be used</a:t>
            </a:r>
            <a:endParaRPr lang="nb-NO" sz="2800" b="1"/>
          </a:p>
        </p:txBody>
      </p:sp>
      <p:graphicFrame>
        <p:nvGraphicFramePr>
          <p:cNvPr id="93218" name="Group 34"/>
          <p:cNvGraphicFramePr>
            <a:graphicFrameLocks noGrp="1"/>
          </p:cNvGraphicFramePr>
          <p:nvPr>
            <p:ph idx="1"/>
          </p:nvPr>
        </p:nvGraphicFramePr>
        <p:xfrm>
          <a:off x="323850" y="908050"/>
          <a:ext cx="8640763" cy="5189347"/>
        </p:xfrm>
        <a:graphic>
          <a:graphicData uri="http://schemas.openxmlformats.org/drawingml/2006/table">
            <a:tbl>
              <a:tblPr/>
              <a:tblGrid>
                <a:gridCol w="2232025"/>
                <a:gridCol w="6408738"/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Examples of the use of local evidence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6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Clarifying the problem</a:t>
                      </a:r>
                      <a:endParaRPr kumimoji="0" lang="nb-NO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To estimate the size of the problem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To diagnose likely causes of the problem </a:t>
                      </a:r>
                      <a:endParaRPr kumimoji="0" lang="nb-NO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9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Assessing policy options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To contextualise, and make relevant, evidence from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global reviews of the effects of options</a:t>
                      </a:r>
                      <a:r>
                        <a:rPr kumimoji="0" lang="nb-NO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To estimate the costs (and savings) of options</a:t>
                      </a:r>
                      <a:endParaRPr kumimoji="0" lang="nb-NO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8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Assessing implementation strategies</a:t>
                      </a:r>
                      <a:r>
                        <a:rPr kumimoji="0" lang="nb-NO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To identify barriers to implementing policy options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To contextualise, and make relevant, evidence from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global reviews of the effects of implementation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strategies</a:t>
                      </a:r>
                      <a:endParaRPr kumimoji="0" lang="nb-NO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4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Monitoring the implementation of an option</a:t>
                      </a:r>
                      <a:r>
                        <a:rPr kumimoji="0" lang="nb-NO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To monitor inputs, activities, outputs or impacts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To monitor sustainability over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nb-NO" sz="4000"/>
              <a:t>Questions or comments about what local evidence is needed?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/>
              <a:t>How can local evidence be found?</a:t>
            </a:r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752975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GB" sz="2400" dirty="0"/>
              <a:t>Sources of local evidence include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sz="2400" dirty="0"/>
          </a:p>
          <a:p>
            <a:pPr>
              <a:lnSpc>
                <a:spcPct val="80000"/>
              </a:lnSpc>
            </a:pPr>
            <a:r>
              <a:rPr lang="en-GB" sz="2400" dirty="0"/>
              <a:t>Routine health information systems</a:t>
            </a:r>
          </a:p>
          <a:p>
            <a:pPr lvl="1">
              <a:lnSpc>
                <a:spcPct val="80000"/>
              </a:lnSpc>
            </a:pPr>
            <a:r>
              <a:rPr lang="en-GB" sz="2000" dirty="0"/>
              <a:t>mortality and burden of disease</a:t>
            </a:r>
          </a:p>
          <a:p>
            <a:pPr lvl="1">
              <a:lnSpc>
                <a:spcPct val="80000"/>
              </a:lnSpc>
            </a:pPr>
            <a:r>
              <a:rPr lang="en-GB" sz="2000" dirty="0"/>
              <a:t>health service coverage</a:t>
            </a:r>
          </a:p>
          <a:p>
            <a:pPr lvl="1">
              <a:lnSpc>
                <a:spcPct val="80000"/>
              </a:lnSpc>
            </a:pPr>
            <a:r>
              <a:rPr lang="en-GB" sz="2000" dirty="0"/>
              <a:t>health care expenditure</a:t>
            </a:r>
          </a:p>
          <a:p>
            <a:pPr>
              <a:lnSpc>
                <a:spcPct val="80000"/>
              </a:lnSpc>
            </a:pPr>
            <a:r>
              <a:rPr lang="en-GB" sz="2400" dirty="0"/>
              <a:t>Survey data</a:t>
            </a:r>
          </a:p>
          <a:p>
            <a:pPr lvl="1">
              <a:lnSpc>
                <a:spcPct val="80000"/>
              </a:lnSpc>
            </a:pPr>
            <a:r>
              <a:rPr lang="en-GB" sz="2000" dirty="0"/>
              <a:t>household conditions</a:t>
            </a:r>
          </a:p>
          <a:p>
            <a:pPr lvl="1">
              <a:lnSpc>
                <a:spcPct val="80000"/>
              </a:lnSpc>
            </a:pPr>
            <a:r>
              <a:rPr lang="en-GB" sz="2000" dirty="0"/>
              <a:t>health </a:t>
            </a:r>
          </a:p>
          <a:p>
            <a:pPr lvl="1">
              <a:lnSpc>
                <a:spcPct val="80000"/>
              </a:lnSpc>
            </a:pPr>
            <a:r>
              <a:rPr lang="en-GB" sz="2000" dirty="0"/>
              <a:t>demographics</a:t>
            </a:r>
          </a:p>
          <a:p>
            <a:pPr>
              <a:lnSpc>
                <a:spcPct val="80000"/>
              </a:lnSpc>
            </a:pPr>
            <a:r>
              <a:rPr lang="en-GB" sz="2400" dirty="0"/>
              <a:t>Studies</a:t>
            </a:r>
          </a:p>
          <a:p>
            <a:pPr lvl="1">
              <a:lnSpc>
                <a:spcPct val="80000"/>
              </a:lnSpc>
            </a:pPr>
            <a:r>
              <a:rPr lang="en-GB" sz="2000" dirty="0"/>
              <a:t>trials conducted locally</a:t>
            </a:r>
          </a:p>
          <a:p>
            <a:pPr lvl="1">
              <a:lnSpc>
                <a:spcPct val="80000"/>
              </a:lnSpc>
            </a:pPr>
            <a:r>
              <a:rPr lang="en-GB" sz="2000" dirty="0"/>
              <a:t>studies of consumers’ views regarding a particular health issue</a:t>
            </a:r>
          </a:p>
          <a:p>
            <a:pPr lvl="1">
              <a:lnSpc>
                <a:spcPct val="80000"/>
              </a:lnSpc>
            </a:pPr>
            <a:r>
              <a:rPr lang="en-GB" sz="2000" dirty="0"/>
              <a:t>cost-effectiveness evaluations</a:t>
            </a:r>
            <a:endParaRPr lang="nb-NO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93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93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93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93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93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93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93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93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93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93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93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93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93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93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93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933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933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933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933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933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933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933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Searching for local evidence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process of searching for, including, and assessing local evidence should be transparent and systematic </a:t>
            </a:r>
          </a:p>
          <a:p>
            <a:pPr>
              <a:buFontTx/>
              <a:buNone/>
            </a:pPr>
            <a:endParaRPr lang="en-GB" dirty="0"/>
          </a:p>
          <a:p>
            <a:r>
              <a:rPr lang="en-GB" dirty="0"/>
              <a:t>The selective use of local evidence should be avoided – this may result in important data being omitted during the decision making process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ground logos">
  <a:themeElements>
    <a:clrScheme name="Background logos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Background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ckground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 logo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 logo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 logo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 logo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ckground logo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 logo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 logo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 logo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 logo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 logo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ckground logo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SURE</Template>
  <TotalTime>2848</TotalTime>
  <Words>800</Words>
  <Application>Microsoft Office PowerPoint</Application>
  <PresentationFormat>On-screen Show (4:3)</PresentationFormat>
  <Paragraphs>106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Background logos</vt:lpstr>
      <vt:lpstr>Finding and using evidence about local conditions </vt:lpstr>
      <vt:lpstr>What is ‘local evidence’?</vt:lpstr>
      <vt:lpstr>Why is local evidence needed?</vt:lpstr>
      <vt:lpstr>The role of local evidence</vt:lpstr>
      <vt:lpstr>What local evidence is needed?</vt:lpstr>
      <vt:lpstr>Ways in which local evidence might be used</vt:lpstr>
      <vt:lpstr>Questions or comments about what local evidence is needed?</vt:lpstr>
      <vt:lpstr>How can local evidence be found?</vt:lpstr>
      <vt:lpstr>Searching for local evidence</vt:lpstr>
      <vt:lpstr>Starting points for finding routinely collected data</vt:lpstr>
      <vt:lpstr>International databases</vt:lpstr>
      <vt:lpstr>Locating relevant studies</vt:lpstr>
      <vt:lpstr>Questions or comments about how to find local evidence?</vt:lpstr>
      <vt:lpstr>How should the quality of local evidence be assessed?</vt:lpstr>
      <vt:lpstr>Key questions for assessing the quality of local evidence</vt:lpstr>
      <vt:lpstr>Limitations of local evidence</vt:lpstr>
      <vt:lpstr>Questions or comments about assessing the quality of local evidence?</vt:lpstr>
    </vt:vector>
  </TitlesOfParts>
  <Company>Kunnskapssenteret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how your organisation supports the use of research evidence to inform policymaking</dc:title>
  <dc:creator>K</dc:creator>
  <cp:lastModifiedBy>jenny</cp:lastModifiedBy>
  <cp:revision>47</cp:revision>
  <dcterms:created xsi:type="dcterms:W3CDTF">2010-04-27T06:39:44Z</dcterms:created>
  <dcterms:modified xsi:type="dcterms:W3CDTF">2012-01-09T11:39:00Z</dcterms:modified>
</cp:coreProperties>
</file>