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301" r:id="rId2"/>
    <p:sldId id="357" r:id="rId3"/>
    <p:sldId id="302" r:id="rId4"/>
    <p:sldId id="361" r:id="rId5"/>
    <p:sldId id="362" r:id="rId6"/>
    <p:sldId id="303" r:id="rId7"/>
    <p:sldId id="304" r:id="rId8"/>
    <p:sldId id="305" r:id="rId9"/>
    <p:sldId id="356" r:id="rId10"/>
    <p:sldId id="358" r:id="rId11"/>
    <p:sldId id="360" r:id="rId12"/>
    <p:sldId id="306" r:id="rId13"/>
    <p:sldId id="309" r:id="rId14"/>
    <p:sldId id="308" r:id="rId15"/>
    <p:sldId id="307" r:id="rId16"/>
    <p:sldId id="311" r:id="rId17"/>
    <p:sldId id="313" r:id="rId18"/>
    <p:sldId id="314" r:id="rId19"/>
    <p:sldId id="315" r:id="rId20"/>
    <p:sldId id="312" r:id="rId21"/>
    <p:sldId id="317" r:id="rId22"/>
    <p:sldId id="319" r:id="rId23"/>
    <p:sldId id="320" r:id="rId24"/>
    <p:sldId id="322" r:id="rId25"/>
    <p:sldId id="323" r:id="rId26"/>
    <p:sldId id="324" r:id="rId27"/>
    <p:sldId id="325" r:id="rId28"/>
    <p:sldId id="326" r:id="rId29"/>
    <p:sldId id="328" r:id="rId30"/>
    <p:sldId id="329" r:id="rId31"/>
    <p:sldId id="330" r:id="rId32"/>
    <p:sldId id="331" r:id="rId33"/>
    <p:sldId id="332" r:id="rId34"/>
    <p:sldId id="318" r:id="rId35"/>
    <p:sldId id="316" r:id="rId36"/>
    <p:sldId id="333" r:id="rId37"/>
    <p:sldId id="334" r:id="rId38"/>
    <p:sldId id="335" r:id="rId39"/>
    <p:sldId id="336" r:id="rId40"/>
    <p:sldId id="341" r:id="rId41"/>
    <p:sldId id="337" r:id="rId42"/>
    <p:sldId id="342" r:id="rId43"/>
    <p:sldId id="340" r:id="rId44"/>
    <p:sldId id="338" r:id="rId45"/>
    <p:sldId id="343" r:id="rId46"/>
    <p:sldId id="344" r:id="rId47"/>
    <p:sldId id="339" r:id="rId48"/>
    <p:sldId id="345" r:id="rId49"/>
    <p:sldId id="348" r:id="rId50"/>
    <p:sldId id="346" r:id="rId51"/>
    <p:sldId id="349" r:id="rId52"/>
    <p:sldId id="347" r:id="rId53"/>
    <p:sldId id="350" r:id="rId54"/>
    <p:sldId id="288" r:id="rId55"/>
  </p:sldIdLst>
  <p:sldSz cx="9144000" cy="6858000" type="screen4x3"/>
  <p:notesSz cx="6858000" cy="9144000"/>
  <p:defaultTextStyle>
    <a:defPPr>
      <a:defRPr lang="nb-NO"/>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90" y="-5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78C46409-E704-462D-94B1-3484E9C26442}" type="slidenum">
              <a:rPr lang="nb-NO"/>
              <a:pPr>
                <a:defRPr/>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4544DFEF-C08C-4D68-A6DA-4353242506F7}" type="slidenum">
              <a:rPr lang="nb-NO"/>
              <a:pPr>
                <a:defRPr/>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3D7B5977-9471-41D2-8E34-98B2FC034828}" type="slidenum">
              <a:rPr lang="nb-NO"/>
              <a:pPr>
                <a:defRPr/>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CC65E3F7-2488-4DD9-8F15-B39969ACADA4}" type="slidenum">
              <a:rPr lang="nb-NO"/>
              <a:pPr>
                <a:defRPr/>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997DAF7F-A7AC-4D25-A4EF-1D4FA4F75F80}" type="slidenum">
              <a:rPr lang="nb-NO"/>
              <a:pPr>
                <a:defRPr/>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nb-NO"/>
          </a:p>
        </p:txBody>
      </p:sp>
      <p:sp>
        <p:nvSpPr>
          <p:cNvPr id="6" name="Rectangle 5"/>
          <p:cNvSpPr>
            <a:spLocks noGrp="1" noChangeArrowheads="1"/>
          </p:cNvSpPr>
          <p:nvPr>
            <p:ph type="ftr" sz="quarter" idx="11"/>
          </p:nvPr>
        </p:nvSpPr>
        <p:spPr>
          <a:ln/>
        </p:spPr>
        <p:txBody>
          <a:bodyPr/>
          <a:lstStyle>
            <a:lvl1pPr>
              <a:defRPr/>
            </a:lvl1pPr>
          </a:lstStyle>
          <a:p>
            <a:pPr>
              <a:defRPr/>
            </a:pPr>
            <a:endParaRPr lang="nb-NO"/>
          </a:p>
        </p:txBody>
      </p:sp>
      <p:sp>
        <p:nvSpPr>
          <p:cNvPr id="7" name="Rectangle 6"/>
          <p:cNvSpPr>
            <a:spLocks noGrp="1" noChangeArrowheads="1"/>
          </p:cNvSpPr>
          <p:nvPr>
            <p:ph type="sldNum" sz="quarter" idx="12"/>
          </p:nvPr>
        </p:nvSpPr>
        <p:spPr>
          <a:ln/>
        </p:spPr>
        <p:txBody>
          <a:bodyPr/>
          <a:lstStyle>
            <a:lvl1pPr>
              <a:defRPr/>
            </a:lvl1pPr>
          </a:lstStyle>
          <a:p>
            <a:pPr>
              <a:defRPr/>
            </a:pPr>
            <a:fld id="{7C119FD1-11F6-44A2-8A7F-DD1EA6EB1B03}" type="slidenum">
              <a:rPr lang="nb-NO"/>
              <a:pPr>
                <a:defRPr/>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nb-NO"/>
          </a:p>
        </p:txBody>
      </p:sp>
      <p:sp>
        <p:nvSpPr>
          <p:cNvPr id="8" name="Rectangle 5"/>
          <p:cNvSpPr>
            <a:spLocks noGrp="1" noChangeArrowheads="1"/>
          </p:cNvSpPr>
          <p:nvPr>
            <p:ph type="ftr" sz="quarter" idx="11"/>
          </p:nvPr>
        </p:nvSpPr>
        <p:spPr>
          <a:ln/>
        </p:spPr>
        <p:txBody>
          <a:bodyPr/>
          <a:lstStyle>
            <a:lvl1pPr>
              <a:defRPr/>
            </a:lvl1pPr>
          </a:lstStyle>
          <a:p>
            <a:pPr>
              <a:defRPr/>
            </a:pPr>
            <a:endParaRPr lang="nb-NO"/>
          </a:p>
        </p:txBody>
      </p:sp>
      <p:sp>
        <p:nvSpPr>
          <p:cNvPr id="9" name="Rectangle 6"/>
          <p:cNvSpPr>
            <a:spLocks noGrp="1" noChangeArrowheads="1"/>
          </p:cNvSpPr>
          <p:nvPr>
            <p:ph type="sldNum" sz="quarter" idx="12"/>
          </p:nvPr>
        </p:nvSpPr>
        <p:spPr>
          <a:ln/>
        </p:spPr>
        <p:txBody>
          <a:bodyPr/>
          <a:lstStyle>
            <a:lvl1pPr>
              <a:defRPr/>
            </a:lvl1pPr>
          </a:lstStyle>
          <a:p>
            <a:pPr>
              <a:defRPr/>
            </a:pPr>
            <a:fld id="{C56C279E-D636-474D-8469-A171AAFC6E25}" type="slidenum">
              <a:rPr lang="nb-NO"/>
              <a:pPr>
                <a:defRPr/>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nb-NO"/>
          </a:p>
        </p:txBody>
      </p:sp>
      <p:sp>
        <p:nvSpPr>
          <p:cNvPr id="4" name="Rectangle 5"/>
          <p:cNvSpPr>
            <a:spLocks noGrp="1" noChangeArrowheads="1"/>
          </p:cNvSpPr>
          <p:nvPr>
            <p:ph type="ftr" sz="quarter" idx="11"/>
          </p:nvPr>
        </p:nvSpPr>
        <p:spPr>
          <a:ln/>
        </p:spPr>
        <p:txBody>
          <a:bodyPr/>
          <a:lstStyle>
            <a:lvl1pPr>
              <a:defRPr/>
            </a:lvl1pPr>
          </a:lstStyle>
          <a:p>
            <a:pPr>
              <a:defRPr/>
            </a:pPr>
            <a:endParaRPr lang="nb-NO"/>
          </a:p>
        </p:txBody>
      </p:sp>
      <p:sp>
        <p:nvSpPr>
          <p:cNvPr id="5" name="Rectangle 6"/>
          <p:cNvSpPr>
            <a:spLocks noGrp="1" noChangeArrowheads="1"/>
          </p:cNvSpPr>
          <p:nvPr>
            <p:ph type="sldNum" sz="quarter" idx="12"/>
          </p:nvPr>
        </p:nvSpPr>
        <p:spPr>
          <a:ln/>
        </p:spPr>
        <p:txBody>
          <a:bodyPr/>
          <a:lstStyle>
            <a:lvl1pPr>
              <a:defRPr/>
            </a:lvl1pPr>
          </a:lstStyle>
          <a:p>
            <a:pPr>
              <a:defRPr/>
            </a:pPr>
            <a:fld id="{5C71B75B-79DE-44C6-8070-F7388C5F4954}" type="slidenum">
              <a:rPr lang="nb-NO"/>
              <a:pPr>
                <a:defRPr/>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b-NO"/>
          </a:p>
        </p:txBody>
      </p:sp>
      <p:sp>
        <p:nvSpPr>
          <p:cNvPr id="3" name="Rectangle 5"/>
          <p:cNvSpPr>
            <a:spLocks noGrp="1" noChangeArrowheads="1"/>
          </p:cNvSpPr>
          <p:nvPr>
            <p:ph type="ftr" sz="quarter" idx="11"/>
          </p:nvPr>
        </p:nvSpPr>
        <p:spPr>
          <a:ln/>
        </p:spPr>
        <p:txBody>
          <a:bodyPr/>
          <a:lstStyle>
            <a:lvl1pPr>
              <a:defRPr/>
            </a:lvl1pPr>
          </a:lstStyle>
          <a:p>
            <a:pPr>
              <a:defRPr/>
            </a:pPr>
            <a:endParaRPr lang="nb-NO"/>
          </a:p>
        </p:txBody>
      </p:sp>
      <p:sp>
        <p:nvSpPr>
          <p:cNvPr id="4" name="Rectangle 6"/>
          <p:cNvSpPr>
            <a:spLocks noGrp="1" noChangeArrowheads="1"/>
          </p:cNvSpPr>
          <p:nvPr>
            <p:ph type="sldNum" sz="quarter" idx="12"/>
          </p:nvPr>
        </p:nvSpPr>
        <p:spPr>
          <a:ln/>
        </p:spPr>
        <p:txBody>
          <a:bodyPr/>
          <a:lstStyle>
            <a:lvl1pPr>
              <a:defRPr/>
            </a:lvl1pPr>
          </a:lstStyle>
          <a:p>
            <a:pPr>
              <a:defRPr/>
            </a:pPr>
            <a:fld id="{C54FC4F1-BDA6-40FB-8D67-0A7064CE2775}" type="slidenum">
              <a:rPr lang="nb-NO"/>
              <a:pPr>
                <a:defRPr/>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nb-NO"/>
          </a:p>
        </p:txBody>
      </p:sp>
      <p:sp>
        <p:nvSpPr>
          <p:cNvPr id="6" name="Rectangle 5"/>
          <p:cNvSpPr>
            <a:spLocks noGrp="1" noChangeArrowheads="1"/>
          </p:cNvSpPr>
          <p:nvPr>
            <p:ph type="ftr" sz="quarter" idx="11"/>
          </p:nvPr>
        </p:nvSpPr>
        <p:spPr>
          <a:ln/>
        </p:spPr>
        <p:txBody>
          <a:bodyPr/>
          <a:lstStyle>
            <a:lvl1pPr>
              <a:defRPr/>
            </a:lvl1pPr>
          </a:lstStyle>
          <a:p>
            <a:pPr>
              <a:defRPr/>
            </a:pPr>
            <a:endParaRPr lang="nb-NO"/>
          </a:p>
        </p:txBody>
      </p:sp>
      <p:sp>
        <p:nvSpPr>
          <p:cNvPr id="7" name="Rectangle 6"/>
          <p:cNvSpPr>
            <a:spLocks noGrp="1" noChangeArrowheads="1"/>
          </p:cNvSpPr>
          <p:nvPr>
            <p:ph type="sldNum" sz="quarter" idx="12"/>
          </p:nvPr>
        </p:nvSpPr>
        <p:spPr>
          <a:ln/>
        </p:spPr>
        <p:txBody>
          <a:bodyPr/>
          <a:lstStyle>
            <a:lvl1pPr>
              <a:defRPr/>
            </a:lvl1pPr>
          </a:lstStyle>
          <a:p>
            <a:pPr>
              <a:defRPr/>
            </a:pPr>
            <a:fld id="{B08BBD28-EE92-491B-86A4-5233640B4E4E}" type="slidenum">
              <a:rPr lang="nb-NO"/>
              <a:pPr>
                <a:defRPr/>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nb-NO"/>
          </a:p>
        </p:txBody>
      </p:sp>
      <p:sp>
        <p:nvSpPr>
          <p:cNvPr id="6" name="Rectangle 5"/>
          <p:cNvSpPr>
            <a:spLocks noGrp="1" noChangeArrowheads="1"/>
          </p:cNvSpPr>
          <p:nvPr>
            <p:ph type="ftr" sz="quarter" idx="11"/>
          </p:nvPr>
        </p:nvSpPr>
        <p:spPr>
          <a:ln/>
        </p:spPr>
        <p:txBody>
          <a:bodyPr/>
          <a:lstStyle>
            <a:lvl1pPr>
              <a:defRPr/>
            </a:lvl1pPr>
          </a:lstStyle>
          <a:p>
            <a:pPr>
              <a:defRPr/>
            </a:pPr>
            <a:endParaRPr lang="nb-NO"/>
          </a:p>
        </p:txBody>
      </p:sp>
      <p:sp>
        <p:nvSpPr>
          <p:cNvPr id="7" name="Rectangle 6"/>
          <p:cNvSpPr>
            <a:spLocks noGrp="1" noChangeArrowheads="1"/>
          </p:cNvSpPr>
          <p:nvPr>
            <p:ph type="sldNum" sz="quarter" idx="12"/>
          </p:nvPr>
        </p:nvSpPr>
        <p:spPr>
          <a:ln/>
        </p:spPr>
        <p:txBody>
          <a:bodyPr/>
          <a:lstStyle>
            <a:lvl1pPr>
              <a:defRPr/>
            </a:lvl1pPr>
          </a:lstStyle>
          <a:p>
            <a:pPr>
              <a:defRPr/>
            </a:pPr>
            <a:fld id="{4E8BBB45-FF7D-41CE-972A-2BCA9CA26240}" type="slidenum">
              <a:rPr lang="nb-NO"/>
              <a:pPr>
                <a:defRPr/>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nb-NO"/>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nb-NO"/>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117223C5-C86C-41E2-AF22-6C25EB24C68B}" type="slidenum">
              <a:rPr lang="nb-NO"/>
              <a:pPr>
                <a:defRPr/>
              </a:pPr>
              <a:t>‹#›</a:t>
            </a:fld>
            <a:endParaRPr lang="nb-NO"/>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thecochranelibrary.com/" TargetMode="External"/><Relationship Id="rId2" Type="http://schemas.openxmlformats.org/officeDocument/2006/relationships/hyperlink" Target="http://www.healthsystemsevidence.org/" TargetMode="External"/><Relationship Id="rId1" Type="http://schemas.openxmlformats.org/officeDocument/2006/relationships/slideLayout" Target="../slideLayouts/slideLayout2.xml"/><Relationship Id="rId5" Type="http://schemas.openxmlformats.org/officeDocument/2006/relationships/hyperlink" Target="http://www.evipnet.org/" TargetMode="External"/><Relationship Id="rId4" Type="http://schemas.openxmlformats.org/officeDocument/2006/relationships/hyperlink" Target="http://www.pubmed.gov/"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557213"/>
            <a:ext cx="8229600" cy="1143000"/>
          </a:xfrm>
        </p:spPr>
        <p:txBody>
          <a:bodyPr/>
          <a:lstStyle/>
          <a:p>
            <a:pPr eaLnBrk="1" hangingPunct="1"/>
            <a:r>
              <a:rPr lang="en-GB" sz="4000" dirty="0" smtClean="0"/>
              <a:t>Deciding on and describing </a:t>
            </a:r>
            <a:r>
              <a:rPr lang="en-GB" sz="4000" dirty="0" smtClean="0"/>
              <a:t>policy options </a:t>
            </a:r>
            <a:endParaRPr lang="nb-NO" sz="4000" dirty="0" smtClean="0"/>
          </a:p>
        </p:txBody>
      </p:sp>
      <p:sp>
        <p:nvSpPr>
          <p:cNvPr id="2051" name="Rectangle 3"/>
          <p:cNvSpPr>
            <a:spLocks noGrp="1" noChangeArrowheads="1"/>
          </p:cNvSpPr>
          <p:nvPr>
            <p:ph type="body" idx="1"/>
          </p:nvPr>
        </p:nvSpPr>
        <p:spPr>
          <a:xfrm>
            <a:off x="457200" y="2349500"/>
            <a:ext cx="8229600" cy="3311525"/>
          </a:xfrm>
        </p:spPr>
        <p:txBody>
          <a:bodyPr/>
          <a:lstStyle/>
          <a:p>
            <a:pPr marL="609600" indent="-609600" eaLnBrk="1" hangingPunct="1"/>
            <a:r>
              <a:rPr lang="en-GB" dirty="0" smtClean="0"/>
              <a:t>What </a:t>
            </a:r>
            <a:r>
              <a:rPr lang="en-GB" dirty="0" smtClean="0"/>
              <a:t>policy options </a:t>
            </a:r>
            <a:r>
              <a:rPr lang="en-GB" dirty="0" smtClean="0"/>
              <a:t>should be presented?</a:t>
            </a:r>
          </a:p>
          <a:p>
            <a:pPr marL="609600" indent="-609600" eaLnBrk="1" hangingPunct="1"/>
            <a:r>
              <a:rPr lang="en-GB" dirty="0" smtClean="0"/>
              <a:t>What is known about their impacts?</a:t>
            </a:r>
          </a:p>
          <a:p>
            <a:pPr marL="609600" indent="-609600" eaLnBrk="1" hangingPunct="1"/>
            <a:r>
              <a:rPr lang="en-GB" dirty="0" smtClean="0"/>
              <a:t>How confident can we be about the likely impacts?</a:t>
            </a:r>
          </a:p>
          <a:p>
            <a:pPr marL="609600" indent="-609600" eaLnBrk="1" hangingPunct="1"/>
            <a:r>
              <a:rPr lang="en-GB" dirty="0" smtClean="0"/>
              <a:t>How should information about the likely impacts be summarised?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en-GB" dirty="0" smtClean="0"/>
              <a:t>An example of a framework:</a:t>
            </a:r>
            <a:br>
              <a:rPr lang="en-GB" dirty="0" smtClean="0"/>
            </a:br>
            <a:r>
              <a:rPr lang="en-GB" dirty="0" smtClean="0"/>
              <a:t> Skilled birth attendance</a:t>
            </a:r>
            <a:endParaRPr lang="en-GB" dirty="0"/>
          </a:p>
        </p:txBody>
      </p:sp>
      <p:pic>
        <p:nvPicPr>
          <p:cNvPr id="3" name="Picture 2"/>
          <p:cNvPicPr>
            <a:picLocks noChangeAspect="1" noChangeArrowheads="1"/>
          </p:cNvPicPr>
          <p:nvPr/>
        </p:nvPicPr>
        <p:blipFill>
          <a:blip r:embed="rId2" cstate="print"/>
          <a:srcRect/>
          <a:stretch>
            <a:fillRect/>
          </a:stretch>
        </p:blipFill>
        <p:spPr bwMode="auto">
          <a:xfrm>
            <a:off x="826889" y="1341463"/>
            <a:ext cx="7489527" cy="4222614"/>
          </a:xfrm>
          <a:prstGeom prst="rect">
            <a:avLst/>
          </a:prstGeom>
          <a:noFill/>
          <a:ln w="9525">
            <a:noFill/>
            <a:miter lim="800000"/>
            <a:headEnd/>
            <a:tailEnd/>
          </a:ln>
        </p:spPr>
      </p:pic>
      <p:sp>
        <p:nvSpPr>
          <p:cNvPr id="4" name="TextBox 3"/>
          <p:cNvSpPr txBox="1"/>
          <p:nvPr/>
        </p:nvSpPr>
        <p:spPr>
          <a:xfrm>
            <a:off x="216024" y="5589240"/>
            <a:ext cx="8820472" cy="584775"/>
          </a:xfrm>
          <a:prstGeom prst="rect">
            <a:avLst/>
          </a:prstGeom>
          <a:noFill/>
        </p:spPr>
        <p:txBody>
          <a:bodyPr wrap="square" rtlCol="0">
            <a:spAutoFit/>
          </a:bodyPr>
          <a:lstStyle/>
          <a:p>
            <a:r>
              <a:rPr lang="en-GB" sz="1600" dirty="0" smtClean="0">
                <a:solidFill>
                  <a:schemeClr val="tx2"/>
                </a:solidFill>
              </a:rPr>
              <a:t>Lee ACC, Lawn JE, </a:t>
            </a:r>
            <a:r>
              <a:rPr lang="en-GB" sz="1600" dirty="0" err="1" smtClean="0">
                <a:solidFill>
                  <a:schemeClr val="tx2"/>
                </a:solidFill>
              </a:rPr>
              <a:t>Cousens</a:t>
            </a:r>
            <a:r>
              <a:rPr lang="en-GB" sz="1600" dirty="0" smtClean="0">
                <a:solidFill>
                  <a:schemeClr val="tx2"/>
                </a:solidFill>
              </a:rPr>
              <a:t> S, et al. Linking families and facilities for care at birth: What works to avert </a:t>
            </a:r>
            <a:r>
              <a:rPr lang="en-GB" sz="1600" dirty="0" err="1" smtClean="0">
                <a:solidFill>
                  <a:schemeClr val="tx2"/>
                </a:solidFill>
              </a:rPr>
              <a:t>intrapartum</a:t>
            </a:r>
            <a:r>
              <a:rPr lang="en-GB" sz="1600" dirty="0" smtClean="0">
                <a:solidFill>
                  <a:schemeClr val="tx2"/>
                </a:solidFill>
              </a:rPr>
              <a:t>-related deaths? International J </a:t>
            </a:r>
            <a:r>
              <a:rPr lang="en-GB" sz="1600" dirty="0" err="1" smtClean="0">
                <a:solidFill>
                  <a:schemeClr val="tx2"/>
                </a:solidFill>
              </a:rPr>
              <a:t>Gyn</a:t>
            </a:r>
            <a:r>
              <a:rPr lang="en-GB" sz="1600" dirty="0" smtClean="0">
                <a:solidFill>
                  <a:schemeClr val="tx2"/>
                </a:solidFill>
              </a:rPr>
              <a:t> </a:t>
            </a:r>
            <a:r>
              <a:rPr lang="en-GB" sz="1600" dirty="0" err="1" smtClean="0">
                <a:solidFill>
                  <a:schemeClr val="tx2"/>
                </a:solidFill>
              </a:rPr>
              <a:t>Obs</a:t>
            </a:r>
            <a:r>
              <a:rPr lang="en-GB" sz="1600" dirty="0" smtClean="0">
                <a:solidFill>
                  <a:schemeClr val="tx2"/>
                </a:solidFill>
              </a:rPr>
              <a:t> 2009; 107: S65–S88</a:t>
            </a:r>
            <a:endParaRPr lang="en-GB" sz="1600" dirty="0">
              <a:solidFill>
                <a:schemeClr val="tx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en-GB" dirty="0" smtClean="0"/>
              <a:t>Another example of a framework:</a:t>
            </a:r>
            <a:br>
              <a:rPr lang="en-GB" dirty="0" smtClean="0"/>
            </a:br>
            <a:r>
              <a:rPr lang="en-GB" dirty="0" smtClean="0"/>
              <a:t> Health insurance coverage</a:t>
            </a:r>
            <a:endParaRPr lang="en-GB" dirty="0"/>
          </a:p>
        </p:txBody>
      </p:sp>
      <p:sp>
        <p:nvSpPr>
          <p:cNvPr id="4" name="TextBox 3"/>
          <p:cNvSpPr txBox="1"/>
          <p:nvPr/>
        </p:nvSpPr>
        <p:spPr>
          <a:xfrm>
            <a:off x="216024" y="5652537"/>
            <a:ext cx="8820472" cy="584775"/>
          </a:xfrm>
          <a:prstGeom prst="rect">
            <a:avLst/>
          </a:prstGeom>
          <a:noFill/>
        </p:spPr>
        <p:txBody>
          <a:bodyPr wrap="square" rtlCol="0">
            <a:spAutoFit/>
          </a:bodyPr>
          <a:lstStyle/>
          <a:p>
            <a:r>
              <a:rPr lang="en-GB" sz="1600" dirty="0" err="1" smtClean="0">
                <a:solidFill>
                  <a:schemeClr val="tx2"/>
                </a:solidFill>
              </a:rPr>
              <a:t>Meng</a:t>
            </a:r>
            <a:r>
              <a:rPr lang="en-GB" sz="1600" dirty="0" smtClean="0">
                <a:solidFill>
                  <a:schemeClr val="tx2"/>
                </a:solidFill>
              </a:rPr>
              <a:t> Q, Yuan B, </a:t>
            </a:r>
            <a:r>
              <a:rPr lang="en-GB" sz="1600" dirty="0" err="1" smtClean="0">
                <a:solidFill>
                  <a:schemeClr val="tx2"/>
                </a:solidFill>
              </a:rPr>
              <a:t>Jia</a:t>
            </a:r>
            <a:r>
              <a:rPr lang="en-GB" sz="1600" dirty="0" smtClean="0">
                <a:solidFill>
                  <a:schemeClr val="tx2"/>
                </a:solidFill>
              </a:rPr>
              <a:t> L, et al. Expanding health insurance coverage in vulnerable groups: a systematic review of options. Health Policy Planning 2010; 1–12.</a:t>
            </a:r>
          </a:p>
        </p:txBody>
      </p:sp>
      <p:pic>
        <p:nvPicPr>
          <p:cNvPr id="5" name="Picture 2"/>
          <p:cNvPicPr>
            <a:picLocks noChangeAspect="1" noChangeArrowheads="1"/>
          </p:cNvPicPr>
          <p:nvPr/>
        </p:nvPicPr>
        <p:blipFill>
          <a:blip r:embed="rId2" cstate="print"/>
          <a:srcRect/>
          <a:stretch>
            <a:fillRect/>
          </a:stretch>
        </p:blipFill>
        <p:spPr bwMode="auto">
          <a:xfrm>
            <a:off x="3124511" y="1340769"/>
            <a:ext cx="3031665" cy="432025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nb-NO" sz="4000" smtClean="0"/>
              <a:t>Options may or may not be mutually exclusive</a:t>
            </a:r>
          </a:p>
        </p:txBody>
      </p:sp>
      <p:sp>
        <p:nvSpPr>
          <p:cNvPr id="110595" name="Rectangle 3"/>
          <p:cNvSpPr>
            <a:spLocks noGrp="1" noChangeArrowheads="1"/>
          </p:cNvSpPr>
          <p:nvPr>
            <p:ph type="body" idx="1"/>
          </p:nvPr>
        </p:nvSpPr>
        <p:spPr/>
        <p:txBody>
          <a:bodyPr/>
          <a:lstStyle/>
          <a:p>
            <a:pPr eaLnBrk="1" hangingPunct="1"/>
            <a:r>
              <a:rPr lang="en-GB" sz="2800" dirty="0" smtClean="0"/>
              <a:t>If options </a:t>
            </a:r>
            <a:r>
              <a:rPr lang="en-GB" sz="2800" u="sng" dirty="0" smtClean="0"/>
              <a:t>are</a:t>
            </a:r>
            <a:r>
              <a:rPr lang="en-GB" sz="2800" dirty="0" smtClean="0"/>
              <a:t> mutually exclusive, i.e. it is necessary to make a choice among two or more options</a:t>
            </a:r>
          </a:p>
          <a:p>
            <a:pPr lvl="1" eaLnBrk="1" hangingPunct="1"/>
            <a:r>
              <a:rPr lang="en-GB" sz="2400" dirty="0" smtClean="0"/>
              <a:t>They should be described in a way that facilitates comparison across the options and a well-informed assessment of their pros and cons </a:t>
            </a:r>
          </a:p>
          <a:p>
            <a:pPr eaLnBrk="1" hangingPunct="1"/>
            <a:r>
              <a:rPr lang="en-GB" sz="2800" dirty="0" smtClean="0"/>
              <a:t>If the options </a:t>
            </a:r>
            <a:r>
              <a:rPr lang="en-GB" sz="2800" u="sng" dirty="0" smtClean="0"/>
              <a:t>are not</a:t>
            </a:r>
            <a:r>
              <a:rPr lang="en-GB" sz="2800" dirty="0" smtClean="0"/>
              <a:t> mutually exclusive</a:t>
            </a:r>
          </a:p>
          <a:p>
            <a:pPr lvl="1" eaLnBrk="1" hangingPunct="1"/>
            <a:r>
              <a:rPr lang="en-GB" sz="2400" dirty="0" smtClean="0"/>
              <a:t>A policy brief should make clear any potential benefits of combining the different options, as well as the pros and cons of each option</a:t>
            </a:r>
            <a:endParaRPr lang="nb-NO"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anim calcmode="lin" valueType="num">
                                      <p:cBhvr additive="base">
                                        <p:cTn id="7" dur="500" fill="hold"/>
                                        <p:tgtEl>
                                          <p:spTgt spid="1105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059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0595">
                                            <p:txEl>
                                              <p:pRg st="1" end="1"/>
                                            </p:txEl>
                                          </p:spTgt>
                                        </p:tgtEl>
                                        <p:attrNameLst>
                                          <p:attrName>style.visibility</p:attrName>
                                        </p:attrNameLst>
                                      </p:cBhvr>
                                      <p:to>
                                        <p:strVal val="visible"/>
                                      </p:to>
                                    </p:set>
                                    <p:anim calcmode="lin" valueType="num">
                                      <p:cBhvr additive="base">
                                        <p:cTn id="11" dur="500" fill="hold"/>
                                        <p:tgtEl>
                                          <p:spTgt spid="11059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05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10595">
                                            <p:txEl>
                                              <p:pRg st="2" end="2"/>
                                            </p:txEl>
                                          </p:spTgt>
                                        </p:tgtEl>
                                        <p:attrNameLst>
                                          <p:attrName>style.visibility</p:attrName>
                                        </p:attrNameLst>
                                      </p:cBhvr>
                                      <p:to>
                                        <p:strVal val="visible"/>
                                      </p:to>
                                    </p:set>
                                    <p:anim calcmode="lin" valueType="num">
                                      <p:cBhvr additive="base">
                                        <p:cTn id="17" dur="500" fill="hold"/>
                                        <p:tgtEl>
                                          <p:spTgt spid="11059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059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10595">
                                            <p:txEl>
                                              <p:pRg st="3" end="3"/>
                                            </p:txEl>
                                          </p:spTgt>
                                        </p:tgtEl>
                                        <p:attrNameLst>
                                          <p:attrName>style.visibility</p:attrName>
                                        </p:attrNameLst>
                                      </p:cBhvr>
                                      <p:to>
                                        <p:strVal val="visible"/>
                                      </p:to>
                                    </p:set>
                                    <p:anim calcmode="lin" valueType="num">
                                      <p:cBhvr additive="base">
                                        <p:cTn id="21" dur="500" fill="hold"/>
                                        <p:tgtEl>
                                          <p:spTgt spid="11059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059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p:txBody>
          <a:bodyPr/>
          <a:lstStyle/>
          <a:p>
            <a:pPr eaLnBrk="1" hangingPunct="1"/>
            <a:r>
              <a:rPr lang="nb-NO" sz="4000" smtClean="0"/>
              <a:t>Questions or comments about identifying options and deciding which ones to present?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sz="4000" smtClean="0"/>
              <a:t>What is known about the impacts of each option?</a:t>
            </a:r>
            <a:endParaRPr lang="nb-NO" sz="4000" smtClean="0"/>
          </a:p>
        </p:txBody>
      </p:sp>
      <p:sp>
        <p:nvSpPr>
          <p:cNvPr id="10243" name="Rectangle 3"/>
          <p:cNvSpPr>
            <a:spLocks noGrp="1" noChangeArrowheads="1"/>
          </p:cNvSpPr>
          <p:nvPr>
            <p:ph type="body" idx="1"/>
          </p:nvPr>
        </p:nvSpPr>
        <p:spPr>
          <a:xfrm>
            <a:off x="457200" y="1916113"/>
            <a:ext cx="8229600" cy="4210050"/>
          </a:xfrm>
        </p:spPr>
        <p:txBody>
          <a:bodyPr/>
          <a:lstStyle/>
          <a:p>
            <a:pPr eaLnBrk="1" hangingPunct="1"/>
            <a:r>
              <a:rPr lang="nb-NO" smtClean="0"/>
              <a:t>Finding systematic reviews</a:t>
            </a:r>
          </a:p>
          <a:p>
            <a:pPr eaLnBrk="1" hangingPunct="1"/>
            <a:r>
              <a:rPr lang="nb-NO" smtClean="0"/>
              <a:t>Selecting systematic reviews</a:t>
            </a:r>
          </a:p>
          <a:p>
            <a:pPr eaLnBrk="1" hangingPunct="1"/>
            <a:r>
              <a:rPr lang="en-US" smtClean="0"/>
              <a:t>Judging how much confidence to place in a systematic review</a:t>
            </a:r>
            <a:endParaRPr lang="nb-NO" smtClean="0"/>
          </a:p>
          <a:p>
            <a:pPr eaLnBrk="1" hangingPunct="1"/>
            <a:endParaRPr lang="nb-NO"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nb-NO" smtClean="0"/>
              <a:t>Finding systematic reviews</a:t>
            </a:r>
          </a:p>
        </p:txBody>
      </p:sp>
      <p:sp>
        <p:nvSpPr>
          <p:cNvPr id="111619" name="Rectangle 3"/>
          <p:cNvSpPr>
            <a:spLocks noGrp="1" noChangeArrowheads="1"/>
          </p:cNvSpPr>
          <p:nvPr>
            <p:ph type="body" idx="1"/>
          </p:nvPr>
        </p:nvSpPr>
        <p:spPr>
          <a:xfrm>
            <a:off x="457200" y="1484784"/>
            <a:ext cx="8229600" cy="4525963"/>
          </a:xfrm>
        </p:spPr>
        <p:txBody>
          <a:bodyPr/>
          <a:lstStyle/>
          <a:p>
            <a:pPr eaLnBrk="1" hangingPunct="1">
              <a:lnSpc>
                <a:spcPct val="90000"/>
              </a:lnSpc>
            </a:pPr>
            <a:r>
              <a:rPr lang="en-GB" sz="2400" dirty="0" smtClean="0"/>
              <a:t>The ideal starting point for finding out what is known about the impacts of potential options is a systematic review</a:t>
            </a:r>
          </a:p>
          <a:p>
            <a:pPr eaLnBrk="1" hangingPunct="1">
              <a:lnSpc>
                <a:spcPct val="90000"/>
              </a:lnSpc>
            </a:pPr>
            <a:r>
              <a:rPr lang="en-GB" sz="2400" dirty="0" smtClean="0"/>
              <a:t>There are an increasing number of systematic reviews of health system arrangements and implementation strategies</a:t>
            </a:r>
          </a:p>
          <a:p>
            <a:pPr eaLnBrk="1" hangingPunct="1">
              <a:lnSpc>
                <a:spcPct val="90000"/>
              </a:lnSpc>
            </a:pPr>
            <a:r>
              <a:rPr lang="en-GB" sz="2400" dirty="0" smtClean="0"/>
              <a:t>Good </a:t>
            </a:r>
            <a:r>
              <a:rPr lang="en-GB" sz="2400" dirty="0" smtClean="0"/>
              <a:t>places </a:t>
            </a:r>
            <a:r>
              <a:rPr lang="en-GB" sz="2400" dirty="0" smtClean="0"/>
              <a:t>to begin searching for systematic reviews that address the impacts of health systems arrangements include</a:t>
            </a:r>
          </a:p>
          <a:p>
            <a:pPr lvl="1" eaLnBrk="1" hangingPunct="1">
              <a:lnSpc>
                <a:spcPct val="90000"/>
              </a:lnSpc>
            </a:pPr>
            <a:r>
              <a:rPr lang="en-GB" sz="2000" dirty="0" smtClean="0"/>
              <a:t>Health Systems Evidence </a:t>
            </a:r>
            <a:r>
              <a:rPr lang="en-GB" sz="2000" dirty="0" smtClean="0">
                <a:hlinkClick r:id="rId2"/>
              </a:rPr>
              <a:t>www.healthsystemsevidence.org</a:t>
            </a:r>
            <a:r>
              <a:rPr lang="en-GB" sz="2000" dirty="0" smtClean="0"/>
              <a:t> </a:t>
            </a:r>
          </a:p>
          <a:p>
            <a:pPr lvl="1" eaLnBrk="1" hangingPunct="1">
              <a:lnSpc>
                <a:spcPct val="90000"/>
              </a:lnSpc>
            </a:pPr>
            <a:r>
              <a:rPr lang="en-GB" sz="2000" dirty="0" smtClean="0"/>
              <a:t>The Cochrane Library </a:t>
            </a:r>
            <a:r>
              <a:rPr lang="en-GB" sz="2000" dirty="0" smtClean="0">
                <a:hlinkClick r:id="rId3"/>
              </a:rPr>
              <a:t>www.thecochranelibrary.com</a:t>
            </a:r>
            <a:r>
              <a:rPr lang="en-GB" sz="2000" dirty="0" smtClean="0"/>
              <a:t> </a:t>
            </a:r>
          </a:p>
          <a:p>
            <a:pPr lvl="1" eaLnBrk="1" hangingPunct="1">
              <a:lnSpc>
                <a:spcPct val="90000"/>
              </a:lnSpc>
            </a:pPr>
            <a:r>
              <a:rPr lang="en-GB" sz="2000" dirty="0" err="1" smtClean="0"/>
              <a:t>PubMed</a:t>
            </a:r>
            <a:r>
              <a:rPr lang="en-GB" sz="2000" dirty="0" smtClean="0"/>
              <a:t> </a:t>
            </a:r>
            <a:r>
              <a:rPr lang="en-GB" sz="2000" dirty="0" smtClean="0">
                <a:hlinkClick r:id="rId4"/>
              </a:rPr>
              <a:t>www.pubmed.gov</a:t>
            </a:r>
            <a:r>
              <a:rPr lang="en-GB" sz="2000" dirty="0" smtClean="0"/>
              <a:t> </a:t>
            </a:r>
          </a:p>
          <a:p>
            <a:pPr eaLnBrk="1" hangingPunct="1">
              <a:lnSpc>
                <a:spcPct val="90000"/>
              </a:lnSpc>
            </a:pPr>
            <a:r>
              <a:rPr lang="en-GB" sz="2400" dirty="0" err="1" smtClean="0"/>
              <a:t>EVIPNet</a:t>
            </a:r>
            <a:r>
              <a:rPr lang="en-GB" sz="2400" dirty="0" smtClean="0"/>
              <a:t> VHL (work in progress) </a:t>
            </a:r>
            <a:r>
              <a:rPr lang="en-GB" sz="2400" dirty="0" smtClean="0">
                <a:solidFill>
                  <a:schemeClr val="tx1"/>
                </a:solidFill>
                <a:latin typeface="+mn-lt"/>
                <a:ea typeface="+mn-ea"/>
                <a:cs typeface="+mn-cs"/>
                <a:hlinkClick r:id="rId5"/>
              </a:rPr>
              <a:t>www.evipnet.org</a:t>
            </a:r>
            <a:endParaRPr lang="nb-NO"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anim calcmode="lin" valueType="num">
                                      <p:cBhvr additive="base">
                                        <p:cTn id="7" dur="500" fill="hold"/>
                                        <p:tgtEl>
                                          <p:spTgt spid="1116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16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1619">
                                            <p:txEl>
                                              <p:pRg st="1" end="1"/>
                                            </p:txEl>
                                          </p:spTgt>
                                        </p:tgtEl>
                                        <p:attrNameLst>
                                          <p:attrName>style.visibility</p:attrName>
                                        </p:attrNameLst>
                                      </p:cBhvr>
                                      <p:to>
                                        <p:strVal val="visible"/>
                                      </p:to>
                                    </p:set>
                                    <p:anim calcmode="lin" valueType="num">
                                      <p:cBhvr additive="base">
                                        <p:cTn id="13" dur="500" fill="hold"/>
                                        <p:tgtEl>
                                          <p:spTgt spid="1116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16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1619">
                                            <p:txEl>
                                              <p:pRg st="2" end="2"/>
                                            </p:txEl>
                                          </p:spTgt>
                                        </p:tgtEl>
                                        <p:attrNameLst>
                                          <p:attrName>style.visibility</p:attrName>
                                        </p:attrNameLst>
                                      </p:cBhvr>
                                      <p:to>
                                        <p:strVal val="visible"/>
                                      </p:to>
                                    </p:set>
                                    <p:anim calcmode="lin" valueType="num">
                                      <p:cBhvr additive="base">
                                        <p:cTn id="19" dur="500" fill="hold"/>
                                        <p:tgtEl>
                                          <p:spTgt spid="1116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1619">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11619">
                                            <p:txEl>
                                              <p:pRg st="3" end="3"/>
                                            </p:txEl>
                                          </p:spTgt>
                                        </p:tgtEl>
                                        <p:attrNameLst>
                                          <p:attrName>style.visibility</p:attrName>
                                        </p:attrNameLst>
                                      </p:cBhvr>
                                      <p:to>
                                        <p:strVal val="visible"/>
                                      </p:to>
                                    </p:set>
                                    <p:anim calcmode="lin" valueType="num">
                                      <p:cBhvr additive="base">
                                        <p:cTn id="23" dur="500" fill="hold"/>
                                        <p:tgtEl>
                                          <p:spTgt spid="11161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11619">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11619">
                                            <p:txEl>
                                              <p:pRg st="4" end="4"/>
                                            </p:txEl>
                                          </p:spTgt>
                                        </p:tgtEl>
                                        <p:attrNameLst>
                                          <p:attrName>style.visibility</p:attrName>
                                        </p:attrNameLst>
                                      </p:cBhvr>
                                      <p:to>
                                        <p:strVal val="visible"/>
                                      </p:to>
                                    </p:set>
                                    <p:anim calcmode="lin" valueType="num">
                                      <p:cBhvr additive="base">
                                        <p:cTn id="27" dur="500" fill="hold"/>
                                        <p:tgtEl>
                                          <p:spTgt spid="111619">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11619">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11619">
                                            <p:txEl>
                                              <p:pRg st="5" end="5"/>
                                            </p:txEl>
                                          </p:spTgt>
                                        </p:tgtEl>
                                        <p:attrNameLst>
                                          <p:attrName>style.visibility</p:attrName>
                                        </p:attrNameLst>
                                      </p:cBhvr>
                                      <p:to>
                                        <p:strVal val="visible"/>
                                      </p:to>
                                    </p:set>
                                    <p:anim calcmode="lin" valueType="num">
                                      <p:cBhvr additive="base">
                                        <p:cTn id="31" dur="500" fill="hold"/>
                                        <p:tgtEl>
                                          <p:spTgt spid="11161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16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1619">
                                            <p:txEl>
                                              <p:pRg st="6" end="6"/>
                                            </p:txEl>
                                          </p:spTgt>
                                        </p:tgtEl>
                                        <p:attrNameLst>
                                          <p:attrName>style.visibility</p:attrName>
                                        </p:attrNameLst>
                                      </p:cBhvr>
                                      <p:to>
                                        <p:strVal val="visible"/>
                                      </p:to>
                                    </p:set>
                                    <p:anim calcmode="lin" valueType="num">
                                      <p:cBhvr additive="base">
                                        <p:cTn id="37" dur="500" fill="hold"/>
                                        <p:tgtEl>
                                          <p:spTgt spid="11161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161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44450"/>
            <a:ext cx="8229600" cy="1143000"/>
          </a:xfrm>
        </p:spPr>
        <p:txBody>
          <a:bodyPr/>
          <a:lstStyle/>
          <a:p>
            <a:pPr eaLnBrk="1" hangingPunct="1"/>
            <a:r>
              <a:rPr lang="en-US" sz="3600" dirty="0" err="1" smtClean="0"/>
              <a:t>Judgements</a:t>
            </a:r>
            <a:r>
              <a:rPr lang="en-US" sz="3600" dirty="0" smtClean="0"/>
              <a:t> </a:t>
            </a:r>
            <a:r>
              <a:rPr lang="en-US" sz="3600" dirty="0" smtClean="0"/>
              <a:t>about the applicability of the results of systematic reviews</a:t>
            </a:r>
            <a:endParaRPr lang="nb-NO" sz="3600" dirty="0" smtClean="0"/>
          </a:p>
        </p:txBody>
      </p:sp>
      <p:sp>
        <p:nvSpPr>
          <p:cNvPr id="115715" name="Rectangle 3"/>
          <p:cNvSpPr>
            <a:spLocks noGrp="1" noChangeArrowheads="1"/>
          </p:cNvSpPr>
          <p:nvPr>
            <p:ph type="body" idx="1"/>
          </p:nvPr>
        </p:nvSpPr>
        <p:spPr>
          <a:xfrm>
            <a:off x="457200" y="1195388"/>
            <a:ext cx="8229600" cy="5186362"/>
          </a:xfrm>
        </p:spPr>
        <p:txBody>
          <a:bodyPr/>
          <a:lstStyle/>
          <a:p>
            <a:pPr eaLnBrk="1" hangingPunct="1">
              <a:lnSpc>
                <a:spcPct val="90000"/>
              </a:lnSpc>
            </a:pPr>
            <a:r>
              <a:rPr lang="en-GB" sz="2400" smtClean="0"/>
              <a:t>Judgements about possible differences between where research was done and your setting are necessary</a:t>
            </a:r>
          </a:p>
          <a:p>
            <a:pPr eaLnBrk="1" hangingPunct="1">
              <a:lnSpc>
                <a:spcPct val="90000"/>
              </a:lnSpc>
            </a:pPr>
            <a:r>
              <a:rPr lang="en-GB" sz="2400" smtClean="0"/>
              <a:t>This includes considerations of differences in</a:t>
            </a:r>
            <a:endParaRPr lang="nb-NO" sz="2400" smtClean="0"/>
          </a:p>
          <a:p>
            <a:pPr lvl="1" eaLnBrk="1" hangingPunct="1">
              <a:lnSpc>
                <a:spcPct val="90000"/>
              </a:lnSpc>
            </a:pPr>
            <a:r>
              <a:rPr lang="en-GB" sz="2000" b="1" smtClean="0"/>
              <a:t>Structural elements of health systems</a:t>
            </a:r>
            <a:r>
              <a:rPr lang="en-GB" sz="2000" smtClean="0"/>
              <a:t> </a:t>
            </a:r>
          </a:p>
          <a:p>
            <a:pPr lvl="2" eaLnBrk="1" hangingPunct="1">
              <a:lnSpc>
                <a:spcPct val="90000"/>
              </a:lnSpc>
            </a:pPr>
            <a:r>
              <a:rPr lang="en-GB" sz="1800" smtClean="0"/>
              <a:t>Such that an option could not work in the same way</a:t>
            </a:r>
            <a:endParaRPr lang="nb-NO" sz="1800" smtClean="0"/>
          </a:p>
          <a:p>
            <a:pPr lvl="1" eaLnBrk="1" hangingPunct="1">
              <a:lnSpc>
                <a:spcPct val="90000"/>
              </a:lnSpc>
            </a:pPr>
            <a:r>
              <a:rPr lang="en-GB" sz="2000" b="1" smtClean="0"/>
              <a:t>On-the-ground realities and constraints</a:t>
            </a:r>
            <a:r>
              <a:rPr lang="en-GB" sz="2000" smtClean="0"/>
              <a:t> </a:t>
            </a:r>
          </a:p>
          <a:p>
            <a:pPr lvl="2" eaLnBrk="1" hangingPunct="1">
              <a:lnSpc>
                <a:spcPct val="90000"/>
              </a:lnSpc>
            </a:pPr>
            <a:r>
              <a:rPr lang="en-GB" sz="1800" smtClean="0"/>
              <a:t>That might substantially alter the potential benefits of the option</a:t>
            </a:r>
            <a:endParaRPr lang="nb-NO" sz="1800" smtClean="0"/>
          </a:p>
          <a:p>
            <a:pPr lvl="1" eaLnBrk="1" hangingPunct="1">
              <a:lnSpc>
                <a:spcPct val="90000"/>
              </a:lnSpc>
            </a:pPr>
            <a:r>
              <a:rPr lang="en-GB" sz="2000" b="1" smtClean="0"/>
              <a:t>Perspectives and influences of health system stakeholders</a:t>
            </a:r>
            <a:r>
              <a:rPr lang="en-GB" sz="2000" smtClean="0"/>
              <a:t> </a:t>
            </a:r>
          </a:p>
          <a:p>
            <a:pPr lvl="2" eaLnBrk="1" hangingPunct="1">
              <a:lnSpc>
                <a:spcPct val="90000"/>
              </a:lnSpc>
            </a:pPr>
            <a:r>
              <a:rPr lang="en-GB" sz="1800" smtClean="0"/>
              <a:t>Such that the option may not be accepted or taken up in the same way</a:t>
            </a:r>
            <a:endParaRPr lang="nb-NO" sz="1800" smtClean="0"/>
          </a:p>
          <a:p>
            <a:pPr eaLnBrk="1" hangingPunct="1">
              <a:lnSpc>
                <a:spcPct val="90000"/>
              </a:lnSpc>
            </a:pPr>
            <a:r>
              <a:rPr lang="en-GB" sz="2400" smtClean="0"/>
              <a:t>Baseline conditions (risks) may result in different absolute effects</a:t>
            </a:r>
          </a:p>
          <a:p>
            <a:pPr lvl="1" eaLnBrk="1" hangingPunct="1">
              <a:lnSpc>
                <a:spcPct val="90000"/>
              </a:lnSpc>
            </a:pPr>
            <a:r>
              <a:rPr lang="en-GB" sz="2000" smtClean="0"/>
              <a:t>Even if the relative effectiveness is the same</a:t>
            </a:r>
          </a:p>
          <a:p>
            <a:pPr lvl="1" eaLnBrk="1" hangingPunct="1">
              <a:lnSpc>
                <a:spcPct val="90000"/>
              </a:lnSpc>
            </a:pPr>
            <a:r>
              <a:rPr lang="en-GB" sz="2000" smtClean="0"/>
              <a:t>This may not lower confidence in the evidence</a:t>
            </a:r>
          </a:p>
          <a:p>
            <a:pPr lvl="1" eaLnBrk="1" hangingPunct="1">
              <a:lnSpc>
                <a:spcPct val="90000"/>
              </a:lnSpc>
            </a:pPr>
            <a:r>
              <a:rPr lang="en-GB" sz="2000" smtClean="0"/>
              <a:t>But it is important to take account of this</a:t>
            </a:r>
            <a:endParaRPr lang="nb-NO" sz="2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anim calcmode="lin" valueType="num">
                                      <p:cBhvr additive="base">
                                        <p:cTn id="7" dur="500" fill="hold"/>
                                        <p:tgtEl>
                                          <p:spTgt spid="1157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57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5715">
                                            <p:txEl>
                                              <p:pRg st="1" end="1"/>
                                            </p:txEl>
                                          </p:spTgt>
                                        </p:tgtEl>
                                        <p:attrNameLst>
                                          <p:attrName>style.visibility</p:attrName>
                                        </p:attrNameLst>
                                      </p:cBhvr>
                                      <p:to>
                                        <p:strVal val="visible"/>
                                      </p:to>
                                    </p:set>
                                    <p:anim calcmode="lin" valueType="num">
                                      <p:cBhvr additive="base">
                                        <p:cTn id="13" dur="500" fill="hold"/>
                                        <p:tgtEl>
                                          <p:spTgt spid="1157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571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15715">
                                            <p:txEl>
                                              <p:pRg st="2" end="2"/>
                                            </p:txEl>
                                          </p:spTgt>
                                        </p:tgtEl>
                                        <p:attrNameLst>
                                          <p:attrName>style.visibility</p:attrName>
                                        </p:attrNameLst>
                                      </p:cBhvr>
                                      <p:to>
                                        <p:strVal val="visible"/>
                                      </p:to>
                                    </p:set>
                                    <p:anim calcmode="lin" valueType="num">
                                      <p:cBhvr additive="base">
                                        <p:cTn id="17" dur="500" fill="hold"/>
                                        <p:tgtEl>
                                          <p:spTgt spid="11571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571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15715">
                                            <p:txEl>
                                              <p:pRg st="3" end="3"/>
                                            </p:txEl>
                                          </p:spTgt>
                                        </p:tgtEl>
                                        <p:attrNameLst>
                                          <p:attrName>style.visibility</p:attrName>
                                        </p:attrNameLst>
                                      </p:cBhvr>
                                      <p:to>
                                        <p:strVal val="visible"/>
                                      </p:to>
                                    </p:set>
                                    <p:anim calcmode="lin" valueType="num">
                                      <p:cBhvr additive="base">
                                        <p:cTn id="21" dur="500" fill="hold"/>
                                        <p:tgtEl>
                                          <p:spTgt spid="11571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571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15715">
                                            <p:txEl>
                                              <p:pRg st="4" end="4"/>
                                            </p:txEl>
                                          </p:spTgt>
                                        </p:tgtEl>
                                        <p:attrNameLst>
                                          <p:attrName>style.visibility</p:attrName>
                                        </p:attrNameLst>
                                      </p:cBhvr>
                                      <p:to>
                                        <p:strVal val="visible"/>
                                      </p:to>
                                    </p:set>
                                    <p:anim calcmode="lin" valueType="num">
                                      <p:cBhvr additive="base">
                                        <p:cTn id="25" dur="500" fill="hold"/>
                                        <p:tgtEl>
                                          <p:spTgt spid="11571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5715">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5715">
                                            <p:txEl>
                                              <p:pRg st="5" end="5"/>
                                            </p:txEl>
                                          </p:spTgt>
                                        </p:tgtEl>
                                        <p:attrNameLst>
                                          <p:attrName>style.visibility</p:attrName>
                                        </p:attrNameLst>
                                      </p:cBhvr>
                                      <p:to>
                                        <p:strVal val="visible"/>
                                      </p:to>
                                    </p:set>
                                    <p:anim calcmode="lin" valueType="num">
                                      <p:cBhvr additive="base">
                                        <p:cTn id="29" dur="500" fill="hold"/>
                                        <p:tgtEl>
                                          <p:spTgt spid="115715">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15715">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15715">
                                            <p:txEl>
                                              <p:pRg st="6" end="6"/>
                                            </p:txEl>
                                          </p:spTgt>
                                        </p:tgtEl>
                                        <p:attrNameLst>
                                          <p:attrName>style.visibility</p:attrName>
                                        </p:attrNameLst>
                                      </p:cBhvr>
                                      <p:to>
                                        <p:strVal val="visible"/>
                                      </p:to>
                                    </p:set>
                                    <p:anim calcmode="lin" valueType="num">
                                      <p:cBhvr additive="base">
                                        <p:cTn id="33" dur="500" fill="hold"/>
                                        <p:tgtEl>
                                          <p:spTgt spid="115715">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15715">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15715">
                                            <p:txEl>
                                              <p:pRg st="7" end="7"/>
                                            </p:txEl>
                                          </p:spTgt>
                                        </p:tgtEl>
                                        <p:attrNameLst>
                                          <p:attrName>style.visibility</p:attrName>
                                        </p:attrNameLst>
                                      </p:cBhvr>
                                      <p:to>
                                        <p:strVal val="visible"/>
                                      </p:to>
                                    </p:set>
                                    <p:anim calcmode="lin" valueType="num">
                                      <p:cBhvr additive="base">
                                        <p:cTn id="37" dur="500" fill="hold"/>
                                        <p:tgtEl>
                                          <p:spTgt spid="11571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571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5715">
                                            <p:txEl>
                                              <p:pRg st="8" end="8"/>
                                            </p:txEl>
                                          </p:spTgt>
                                        </p:tgtEl>
                                        <p:attrNameLst>
                                          <p:attrName>style.visibility</p:attrName>
                                        </p:attrNameLst>
                                      </p:cBhvr>
                                      <p:to>
                                        <p:strVal val="visible"/>
                                      </p:to>
                                    </p:set>
                                    <p:anim calcmode="lin" valueType="num">
                                      <p:cBhvr additive="base">
                                        <p:cTn id="43" dur="500" fill="hold"/>
                                        <p:tgtEl>
                                          <p:spTgt spid="115715">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5715">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15715">
                                            <p:txEl>
                                              <p:pRg st="9" end="9"/>
                                            </p:txEl>
                                          </p:spTgt>
                                        </p:tgtEl>
                                        <p:attrNameLst>
                                          <p:attrName>style.visibility</p:attrName>
                                        </p:attrNameLst>
                                      </p:cBhvr>
                                      <p:to>
                                        <p:strVal val="visible"/>
                                      </p:to>
                                    </p:set>
                                    <p:anim calcmode="lin" valueType="num">
                                      <p:cBhvr additive="base">
                                        <p:cTn id="47" dur="500" fill="hold"/>
                                        <p:tgtEl>
                                          <p:spTgt spid="115715">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15715">
                                            <p:txEl>
                                              <p:pRg st="9" end="9"/>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15715">
                                            <p:txEl>
                                              <p:pRg st="10" end="10"/>
                                            </p:txEl>
                                          </p:spTgt>
                                        </p:tgtEl>
                                        <p:attrNameLst>
                                          <p:attrName>style.visibility</p:attrName>
                                        </p:attrNameLst>
                                      </p:cBhvr>
                                      <p:to>
                                        <p:strVal val="visible"/>
                                      </p:to>
                                    </p:set>
                                    <p:anim calcmode="lin" valueType="num">
                                      <p:cBhvr additive="base">
                                        <p:cTn id="51" dur="500" fill="hold"/>
                                        <p:tgtEl>
                                          <p:spTgt spid="115715">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15715">
                                            <p:txEl>
                                              <p:pRg st="10" end="10"/>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15715">
                                            <p:txEl>
                                              <p:pRg st="11" end="11"/>
                                            </p:txEl>
                                          </p:spTgt>
                                        </p:tgtEl>
                                        <p:attrNameLst>
                                          <p:attrName>style.visibility</p:attrName>
                                        </p:attrNameLst>
                                      </p:cBhvr>
                                      <p:to>
                                        <p:strVal val="visible"/>
                                      </p:to>
                                    </p:set>
                                    <p:anim calcmode="lin" valueType="num">
                                      <p:cBhvr additive="base">
                                        <p:cTn id="55" dur="500" fill="hold"/>
                                        <p:tgtEl>
                                          <p:spTgt spid="115715">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15715">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4000" smtClean="0"/>
              <a:t>Judging how much confidence to place in a systematic review</a:t>
            </a:r>
            <a:endParaRPr lang="nb-NO" sz="4000" smtClean="0"/>
          </a:p>
        </p:txBody>
      </p:sp>
      <p:sp>
        <p:nvSpPr>
          <p:cNvPr id="117763" name="Rectangle 3"/>
          <p:cNvSpPr>
            <a:spLocks noGrp="1" noChangeArrowheads="1"/>
          </p:cNvSpPr>
          <p:nvPr>
            <p:ph type="body" idx="1"/>
          </p:nvPr>
        </p:nvSpPr>
        <p:spPr>
          <a:xfrm>
            <a:off x="457200" y="1711325"/>
            <a:ext cx="8229600" cy="4525963"/>
          </a:xfrm>
        </p:spPr>
        <p:txBody>
          <a:bodyPr/>
          <a:lstStyle/>
          <a:p>
            <a:pPr eaLnBrk="1" hangingPunct="1">
              <a:lnSpc>
                <a:spcPct val="90000"/>
              </a:lnSpc>
            </a:pPr>
            <a:r>
              <a:rPr lang="en-GB" sz="2800" smtClean="0"/>
              <a:t>Judgements are needed about the extent to which a review is likely to provide a reliable summary of the best available evidence of the impacts of an option </a:t>
            </a:r>
          </a:p>
          <a:p>
            <a:pPr eaLnBrk="1" hangingPunct="1">
              <a:lnSpc>
                <a:spcPct val="90000"/>
              </a:lnSpc>
            </a:pPr>
            <a:r>
              <a:rPr lang="en-GB" sz="2800" smtClean="0"/>
              <a:t>Deciding how much confidence to place in a review is a different judgement than deciding how much confidence to place in the evidence</a:t>
            </a:r>
          </a:p>
          <a:p>
            <a:pPr eaLnBrk="1" hangingPunct="1">
              <a:lnSpc>
                <a:spcPct val="90000"/>
              </a:lnSpc>
            </a:pPr>
            <a:r>
              <a:rPr lang="en-GB" sz="2800" smtClean="0"/>
              <a:t>Use of a checklist can help guide these judgements and make them transparent to others</a:t>
            </a:r>
            <a:endParaRPr lang="nb-NO"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anim calcmode="lin" valueType="num">
                                      <p:cBhvr additive="base">
                                        <p:cTn id="7" dur="500" fill="hold"/>
                                        <p:tgtEl>
                                          <p:spTgt spid="1177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77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7763">
                                            <p:txEl>
                                              <p:pRg st="1" end="1"/>
                                            </p:txEl>
                                          </p:spTgt>
                                        </p:tgtEl>
                                        <p:attrNameLst>
                                          <p:attrName>style.visibility</p:attrName>
                                        </p:attrNameLst>
                                      </p:cBhvr>
                                      <p:to>
                                        <p:strVal val="visible"/>
                                      </p:to>
                                    </p:set>
                                    <p:anim calcmode="lin" valueType="num">
                                      <p:cBhvr additive="base">
                                        <p:cTn id="13" dur="500" fill="hold"/>
                                        <p:tgtEl>
                                          <p:spTgt spid="1177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77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7763">
                                            <p:txEl>
                                              <p:pRg st="2" end="2"/>
                                            </p:txEl>
                                          </p:spTgt>
                                        </p:tgtEl>
                                        <p:attrNameLst>
                                          <p:attrName>style.visibility</p:attrName>
                                        </p:attrNameLst>
                                      </p:cBhvr>
                                      <p:to>
                                        <p:strVal val="visible"/>
                                      </p:to>
                                    </p:set>
                                    <p:anim calcmode="lin" valueType="num">
                                      <p:cBhvr additive="base">
                                        <p:cTn id="19" dur="500" fill="hold"/>
                                        <p:tgtEl>
                                          <p:spTgt spid="1177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776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188913"/>
            <a:ext cx="8229600" cy="1143000"/>
          </a:xfrm>
        </p:spPr>
        <p:txBody>
          <a:bodyPr/>
          <a:lstStyle/>
          <a:p>
            <a:pPr eaLnBrk="1" hangingPunct="1"/>
            <a:r>
              <a:rPr lang="nb-NO" smtClean="0"/>
              <a:t>Summary assessments</a:t>
            </a:r>
          </a:p>
        </p:txBody>
      </p:sp>
      <p:sp>
        <p:nvSpPr>
          <p:cNvPr id="118787" name="Rectangle 3"/>
          <p:cNvSpPr>
            <a:spLocks noGrp="1" noChangeArrowheads="1"/>
          </p:cNvSpPr>
          <p:nvPr>
            <p:ph type="body" idx="1"/>
          </p:nvPr>
        </p:nvSpPr>
        <p:spPr>
          <a:xfrm>
            <a:off x="457200" y="1341438"/>
            <a:ext cx="8229600" cy="4784725"/>
          </a:xfrm>
        </p:spPr>
        <p:txBody>
          <a:bodyPr/>
          <a:lstStyle/>
          <a:p>
            <a:pPr eaLnBrk="1" hangingPunct="1">
              <a:lnSpc>
                <a:spcPct val="80000"/>
              </a:lnSpc>
              <a:buFontTx/>
              <a:buNone/>
            </a:pPr>
            <a:r>
              <a:rPr lang="en-GB" sz="2000" dirty="0" smtClean="0"/>
              <a:t>T</a:t>
            </a:r>
            <a:r>
              <a:rPr lang="en-GB" sz="2000" dirty="0" smtClean="0"/>
              <a:t>he </a:t>
            </a:r>
            <a:r>
              <a:rPr lang="en-GB" sz="2000" dirty="0" smtClean="0"/>
              <a:t>criteria in a checklist can be used to determine whether a review has minor, moderate or major limitations</a:t>
            </a:r>
          </a:p>
          <a:p>
            <a:pPr eaLnBrk="1" hangingPunct="1">
              <a:lnSpc>
                <a:spcPct val="80000"/>
              </a:lnSpc>
            </a:pPr>
            <a:r>
              <a:rPr lang="en-GB" sz="2000" b="1" dirty="0" smtClean="0"/>
              <a:t>Fatal flaws</a:t>
            </a:r>
          </a:p>
          <a:p>
            <a:pPr lvl="1" eaLnBrk="1" hangingPunct="1">
              <a:lnSpc>
                <a:spcPct val="80000"/>
              </a:lnSpc>
            </a:pPr>
            <a:r>
              <a:rPr lang="en-GB" sz="1800" dirty="0" smtClean="0"/>
              <a:t>Limitations that are important enough </a:t>
            </a:r>
            <a:r>
              <a:rPr lang="en-GB" sz="1800" dirty="0" smtClean="0"/>
              <a:t>to consider</a:t>
            </a:r>
            <a:r>
              <a:rPr lang="en-GB" sz="1800" dirty="0" smtClean="0"/>
              <a:t> </a:t>
            </a:r>
            <a:r>
              <a:rPr lang="en-GB" sz="1800" dirty="0" smtClean="0"/>
              <a:t>the results of the </a:t>
            </a:r>
            <a:r>
              <a:rPr lang="en-GB" sz="1800" dirty="0" smtClean="0"/>
              <a:t>review </a:t>
            </a:r>
            <a:r>
              <a:rPr lang="en-GB" sz="1800" dirty="0" smtClean="0"/>
              <a:t>not </a:t>
            </a:r>
            <a:r>
              <a:rPr lang="en-GB" sz="1800" dirty="0" smtClean="0"/>
              <a:t>reliable. The results </a:t>
            </a:r>
            <a:r>
              <a:rPr lang="en-GB" sz="1800" dirty="0" smtClean="0"/>
              <a:t>should not be used in the policy brief </a:t>
            </a:r>
          </a:p>
          <a:p>
            <a:pPr lvl="1" eaLnBrk="1" hangingPunct="1">
              <a:lnSpc>
                <a:spcPct val="80000"/>
              </a:lnSpc>
            </a:pPr>
            <a:r>
              <a:rPr lang="en-GB" sz="1800" dirty="0" smtClean="0"/>
              <a:t>I</a:t>
            </a:r>
            <a:r>
              <a:rPr lang="en-GB" sz="1800" dirty="0" smtClean="0"/>
              <a:t>t </a:t>
            </a:r>
            <a:r>
              <a:rPr lang="en-GB" sz="1800" dirty="0" smtClean="0"/>
              <a:t>may still be possible to draw some key messages or useful information from the review; e.g. a framework for identifying potential options</a:t>
            </a:r>
          </a:p>
          <a:p>
            <a:pPr eaLnBrk="1" hangingPunct="1">
              <a:lnSpc>
                <a:spcPct val="80000"/>
              </a:lnSpc>
            </a:pPr>
            <a:r>
              <a:rPr lang="en-GB" sz="2000" b="1" dirty="0" smtClean="0"/>
              <a:t>Important limitations</a:t>
            </a:r>
            <a:r>
              <a:rPr lang="en-GB" sz="2000" dirty="0" smtClean="0"/>
              <a:t> </a:t>
            </a:r>
          </a:p>
          <a:p>
            <a:pPr lvl="1" eaLnBrk="1" hangingPunct="1">
              <a:lnSpc>
                <a:spcPct val="80000"/>
              </a:lnSpc>
            </a:pPr>
            <a:r>
              <a:rPr lang="en-GB" sz="1800" dirty="0" smtClean="0"/>
              <a:t>Limitations that are important enough that it would be worthwhile to search for another systematic review or</a:t>
            </a:r>
          </a:p>
          <a:p>
            <a:pPr lvl="1" eaLnBrk="1" hangingPunct="1">
              <a:lnSpc>
                <a:spcPct val="80000"/>
              </a:lnSpc>
            </a:pPr>
            <a:r>
              <a:rPr lang="en-GB" sz="1800" dirty="0" smtClean="0"/>
              <a:t>To interpret the results of the review cautiously, if a better review cannot be found and</a:t>
            </a:r>
          </a:p>
          <a:p>
            <a:pPr lvl="1" eaLnBrk="1" hangingPunct="1">
              <a:lnSpc>
                <a:spcPct val="80000"/>
              </a:lnSpc>
            </a:pPr>
            <a:r>
              <a:rPr lang="en-GB" sz="1800" dirty="0" smtClean="0"/>
              <a:t>To potentially supplement the information provided in the review with additional searches or information from included studies</a:t>
            </a:r>
          </a:p>
          <a:p>
            <a:pPr eaLnBrk="1" hangingPunct="1">
              <a:lnSpc>
                <a:spcPct val="80000"/>
              </a:lnSpc>
            </a:pPr>
            <a:r>
              <a:rPr lang="en-GB" sz="2000" b="1" dirty="0" smtClean="0"/>
              <a:t>Reliable</a:t>
            </a:r>
          </a:p>
          <a:p>
            <a:pPr lvl="1" eaLnBrk="1" hangingPunct="1">
              <a:lnSpc>
                <a:spcPct val="80000"/>
              </a:lnSpc>
            </a:pPr>
            <a:r>
              <a:rPr lang="en-GB" sz="1800" dirty="0" smtClean="0"/>
              <a:t>Only minor limitations – the review can be used as a reliable summary of the best available evidence</a:t>
            </a:r>
            <a:endParaRPr lang="nb-NO"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8787">
                                            <p:txEl>
                                              <p:pRg st="1" end="1"/>
                                            </p:txEl>
                                          </p:spTgt>
                                        </p:tgtEl>
                                        <p:attrNameLst>
                                          <p:attrName>style.visibility</p:attrName>
                                        </p:attrNameLst>
                                      </p:cBhvr>
                                      <p:to>
                                        <p:strVal val="visible"/>
                                      </p:to>
                                    </p:set>
                                    <p:anim calcmode="lin" valueType="num">
                                      <p:cBhvr additive="base">
                                        <p:cTn id="7" dur="500" fill="hold"/>
                                        <p:tgtEl>
                                          <p:spTgt spid="11878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8787">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8787">
                                            <p:txEl>
                                              <p:pRg st="2" end="2"/>
                                            </p:txEl>
                                          </p:spTgt>
                                        </p:tgtEl>
                                        <p:attrNameLst>
                                          <p:attrName>style.visibility</p:attrName>
                                        </p:attrNameLst>
                                      </p:cBhvr>
                                      <p:to>
                                        <p:strVal val="visible"/>
                                      </p:to>
                                    </p:set>
                                    <p:anim calcmode="lin" valueType="num">
                                      <p:cBhvr additive="base">
                                        <p:cTn id="11" dur="500" fill="hold"/>
                                        <p:tgtEl>
                                          <p:spTgt spid="118787">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8787">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18787">
                                            <p:txEl>
                                              <p:pRg st="3" end="3"/>
                                            </p:txEl>
                                          </p:spTgt>
                                        </p:tgtEl>
                                        <p:attrNameLst>
                                          <p:attrName>style.visibility</p:attrName>
                                        </p:attrNameLst>
                                      </p:cBhvr>
                                      <p:to>
                                        <p:strVal val="visible"/>
                                      </p:to>
                                    </p:set>
                                    <p:anim calcmode="lin" valueType="num">
                                      <p:cBhvr additive="base">
                                        <p:cTn id="15" dur="500" fill="hold"/>
                                        <p:tgtEl>
                                          <p:spTgt spid="118787">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187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18787">
                                            <p:txEl>
                                              <p:pRg st="4" end="4"/>
                                            </p:txEl>
                                          </p:spTgt>
                                        </p:tgtEl>
                                        <p:attrNameLst>
                                          <p:attrName>style.visibility</p:attrName>
                                        </p:attrNameLst>
                                      </p:cBhvr>
                                      <p:to>
                                        <p:strVal val="visible"/>
                                      </p:to>
                                    </p:set>
                                    <p:anim calcmode="lin" valueType="num">
                                      <p:cBhvr additive="base">
                                        <p:cTn id="21" dur="500" fill="hold"/>
                                        <p:tgtEl>
                                          <p:spTgt spid="118787">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8787">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18787">
                                            <p:txEl>
                                              <p:pRg st="5" end="5"/>
                                            </p:txEl>
                                          </p:spTgt>
                                        </p:tgtEl>
                                        <p:attrNameLst>
                                          <p:attrName>style.visibility</p:attrName>
                                        </p:attrNameLst>
                                      </p:cBhvr>
                                      <p:to>
                                        <p:strVal val="visible"/>
                                      </p:to>
                                    </p:set>
                                    <p:anim calcmode="lin" valueType="num">
                                      <p:cBhvr additive="base">
                                        <p:cTn id="25" dur="500" fill="hold"/>
                                        <p:tgtEl>
                                          <p:spTgt spid="118787">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8787">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8787">
                                            <p:txEl>
                                              <p:pRg st="6" end="6"/>
                                            </p:txEl>
                                          </p:spTgt>
                                        </p:tgtEl>
                                        <p:attrNameLst>
                                          <p:attrName>style.visibility</p:attrName>
                                        </p:attrNameLst>
                                      </p:cBhvr>
                                      <p:to>
                                        <p:strVal val="visible"/>
                                      </p:to>
                                    </p:set>
                                    <p:anim calcmode="lin" valueType="num">
                                      <p:cBhvr additive="base">
                                        <p:cTn id="29" dur="500" fill="hold"/>
                                        <p:tgtEl>
                                          <p:spTgt spid="118787">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18787">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18787">
                                            <p:txEl>
                                              <p:pRg st="7" end="7"/>
                                            </p:txEl>
                                          </p:spTgt>
                                        </p:tgtEl>
                                        <p:attrNameLst>
                                          <p:attrName>style.visibility</p:attrName>
                                        </p:attrNameLst>
                                      </p:cBhvr>
                                      <p:to>
                                        <p:strVal val="visible"/>
                                      </p:to>
                                    </p:set>
                                    <p:anim calcmode="lin" valueType="num">
                                      <p:cBhvr additive="base">
                                        <p:cTn id="33" dur="500" fill="hold"/>
                                        <p:tgtEl>
                                          <p:spTgt spid="118787">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1878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18787">
                                            <p:txEl>
                                              <p:pRg st="8" end="8"/>
                                            </p:txEl>
                                          </p:spTgt>
                                        </p:tgtEl>
                                        <p:attrNameLst>
                                          <p:attrName>style.visibility</p:attrName>
                                        </p:attrNameLst>
                                      </p:cBhvr>
                                      <p:to>
                                        <p:strVal val="visible"/>
                                      </p:to>
                                    </p:set>
                                    <p:anim calcmode="lin" valueType="num">
                                      <p:cBhvr additive="base">
                                        <p:cTn id="39" dur="500" fill="hold"/>
                                        <p:tgtEl>
                                          <p:spTgt spid="118787">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18787">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18787">
                                            <p:txEl>
                                              <p:pRg st="9" end="9"/>
                                            </p:txEl>
                                          </p:spTgt>
                                        </p:tgtEl>
                                        <p:attrNameLst>
                                          <p:attrName>style.visibility</p:attrName>
                                        </p:attrNameLst>
                                      </p:cBhvr>
                                      <p:to>
                                        <p:strVal val="visible"/>
                                      </p:to>
                                    </p:set>
                                    <p:anim calcmode="lin" valueType="num">
                                      <p:cBhvr additive="base">
                                        <p:cTn id="43" dur="500" fill="hold"/>
                                        <p:tgtEl>
                                          <p:spTgt spid="118787">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878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sz="4000" smtClean="0"/>
              <a:t>When a reliable systematic review cannot be found</a:t>
            </a:r>
            <a:endParaRPr lang="nb-NO" sz="4000" smtClean="0"/>
          </a:p>
        </p:txBody>
      </p:sp>
      <p:sp>
        <p:nvSpPr>
          <p:cNvPr id="119811" name="Rectangle 3"/>
          <p:cNvSpPr>
            <a:spLocks noGrp="1" noChangeArrowheads="1"/>
          </p:cNvSpPr>
          <p:nvPr>
            <p:ph type="body" idx="1"/>
          </p:nvPr>
        </p:nvSpPr>
        <p:spPr>
          <a:xfrm>
            <a:off x="457200" y="1711325"/>
            <a:ext cx="8229600" cy="4525963"/>
          </a:xfrm>
        </p:spPr>
        <p:txBody>
          <a:bodyPr/>
          <a:lstStyle/>
          <a:p>
            <a:pPr eaLnBrk="1" hangingPunct="1">
              <a:lnSpc>
                <a:spcPct val="80000"/>
              </a:lnSpc>
            </a:pPr>
            <a:r>
              <a:rPr lang="en-GB" sz="2800" smtClean="0"/>
              <a:t>It may be necessary to search for individual studies either to supplement the information in a review or in place of a systematic review</a:t>
            </a:r>
          </a:p>
          <a:p>
            <a:pPr eaLnBrk="1" hangingPunct="1">
              <a:lnSpc>
                <a:spcPct val="80000"/>
              </a:lnSpc>
            </a:pPr>
            <a:r>
              <a:rPr lang="en-GB" sz="2800" smtClean="0"/>
              <a:t>If this is done, attention should be paid to the same processes that are used in a systematic review</a:t>
            </a:r>
          </a:p>
          <a:p>
            <a:pPr lvl="1" eaLnBrk="1" hangingPunct="1">
              <a:lnSpc>
                <a:spcPct val="80000"/>
              </a:lnSpc>
            </a:pPr>
            <a:r>
              <a:rPr lang="en-GB" sz="2400" smtClean="0"/>
              <a:t>i.e. so far as possible, systematic and transparent (explicit) methods should be used to </a:t>
            </a:r>
          </a:p>
          <a:p>
            <a:pPr lvl="2" eaLnBrk="1" hangingPunct="1">
              <a:lnSpc>
                <a:spcPct val="80000"/>
              </a:lnSpc>
            </a:pPr>
            <a:r>
              <a:rPr lang="en-GB" sz="2000" smtClean="0"/>
              <a:t>Find, select and critically appraise studies</a:t>
            </a:r>
          </a:p>
          <a:p>
            <a:pPr lvl="2" eaLnBrk="1" hangingPunct="1">
              <a:lnSpc>
                <a:spcPct val="80000"/>
              </a:lnSpc>
            </a:pPr>
            <a:r>
              <a:rPr lang="en-GB" sz="2000" smtClean="0"/>
              <a:t>Synthesize the results of relevant studies</a:t>
            </a:r>
          </a:p>
          <a:p>
            <a:pPr lvl="1" eaLnBrk="1" hangingPunct="1">
              <a:lnSpc>
                <a:spcPct val="80000"/>
              </a:lnSpc>
            </a:pPr>
            <a:r>
              <a:rPr lang="en-GB" sz="2400" smtClean="0"/>
              <a:t>Ideally the methods should be described in an appendix to the policy brief</a:t>
            </a:r>
            <a:endParaRPr lang="nb-NO"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anim calcmode="lin" valueType="num">
                                      <p:cBhvr additive="base">
                                        <p:cTn id="7" dur="500" fill="hold"/>
                                        <p:tgtEl>
                                          <p:spTgt spid="1198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98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9811">
                                            <p:txEl>
                                              <p:pRg st="1" end="1"/>
                                            </p:txEl>
                                          </p:spTgt>
                                        </p:tgtEl>
                                        <p:attrNameLst>
                                          <p:attrName>style.visibility</p:attrName>
                                        </p:attrNameLst>
                                      </p:cBhvr>
                                      <p:to>
                                        <p:strVal val="visible"/>
                                      </p:to>
                                    </p:set>
                                    <p:anim calcmode="lin" valueType="num">
                                      <p:cBhvr additive="base">
                                        <p:cTn id="13" dur="500" fill="hold"/>
                                        <p:tgtEl>
                                          <p:spTgt spid="1198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9811">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19811">
                                            <p:txEl>
                                              <p:pRg st="2" end="2"/>
                                            </p:txEl>
                                          </p:spTgt>
                                        </p:tgtEl>
                                        <p:attrNameLst>
                                          <p:attrName>style.visibility</p:attrName>
                                        </p:attrNameLst>
                                      </p:cBhvr>
                                      <p:to>
                                        <p:strVal val="visible"/>
                                      </p:to>
                                    </p:set>
                                    <p:anim calcmode="lin" valueType="num">
                                      <p:cBhvr additive="base">
                                        <p:cTn id="17" dur="500" fill="hold"/>
                                        <p:tgtEl>
                                          <p:spTgt spid="11981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9811">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19811">
                                            <p:txEl>
                                              <p:pRg st="3" end="3"/>
                                            </p:txEl>
                                          </p:spTgt>
                                        </p:tgtEl>
                                        <p:attrNameLst>
                                          <p:attrName>style.visibility</p:attrName>
                                        </p:attrNameLst>
                                      </p:cBhvr>
                                      <p:to>
                                        <p:strVal val="visible"/>
                                      </p:to>
                                    </p:set>
                                    <p:anim calcmode="lin" valueType="num">
                                      <p:cBhvr additive="base">
                                        <p:cTn id="21" dur="500" fill="hold"/>
                                        <p:tgtEl>
                                          <p:spTgt spid="11981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9811">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19811">
                                            <p:txEl>
                                              <p:pRg st="4" end="4"/>
                                            </p:txEl>
                                          </p:spTgt>
                                        </p:tgtEl>
                                        <p:attrNameLst>
                                          <p:attrName>style.visibility</p:attrName>
                                        </p:attrNameLst>
                                      </p:cBhvr>
                                      <p:to>
                                        <p:strVal val="visible"/>
                                      </p:to>
                                    </p:set>
                                    <p:anim calcmode="lin" valueType="num">
                                      <p:cBhvr additive="base">
                                        <p:cTn id="25" dur="500" fill="hold"/>
                                        <p:tgtEl>
                                          <p:spTgt spid="11981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9811">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9811">
                                            <p:txEl>
                                              <p:pRg st="5" end="5"/>
                                            </p:txEl>
                                          </p:spTgt>
                                        </p:tgtEl>
                                        <p:attrNameLst>
                                          <p:attrName>style.visibility</p:attrName>
                                        </p:attrNameLst>
                                      </p:cBhvr>
                                      <p:to>
                                        <p:strVal val="visible"/>
                                      </p:to>
                                    </p:set>
                                    <p:anim calcmode="lin" valueType="num">
                                      <p:cBhvr additive="base">
                                        <p:cTn id="29" dur="500" fill="hold"/>
                                        <p:tgtEl>
                                          <p:spTgt spid="119811">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1981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It should be clear why or how policy options were selected </a:t>
            </a:r>
            <a:endParaRPr lang="en-GB" dirty="0"/>
          </a:p>
        </p:txBody>
      </p:sp>
      <p:sp>
        <p:nvSpPr>
          <p:cNvPr id="3" name="Content Placeholder 2"/>
          <p:cNvSpPr>
            <a:spLocks noGrp="1"/>
          </p:cNvSpPr>
          <p:nvPr>
            <p:ph idx="1"/>
          </p:nvPr>
        </p:nvSpPr>
        <p:spPr>
          <a:xfrm>
            <a:off x="457200" y="1916832"/>
            <a:ext cx="8229600" cy="4209331"/>
          </a:xfrm>
        </p:spPr>
        <p:txBody>
          <a:bodyPr>
            <a:normAutofit fontScale="70000" lnSpcReduction="20000"/>
          </a:bodyPr>
          <a:lstStyle/>
          <a:p>
            <a:r>
              <a:rPr lang="en-GB" dirty="0" smtClean="0"/>
              <a:t>The selection of policy options to be presented in a policy brief often flows logically from the description of the problem</a:t>
            </a:r>
          </a:p>
          <a:p>
            <a:pPr lvl="1"/>
            <a:r>
              <a:rPr lang="en-GB" dirty="0" smtClean="0"/>
              <a:t>Particularly from the analysis of the cause of the problem or underlying factors</a:t>
            </a:r>
          </a:p>
          <a:p>
            <a:r>
              <a:rPr lang="en-GB" dirty="0" smtClean="0"/>
              <a:t>The rationale for deciding which policy options to present in a brief should be provided at the beginning of the section in the brief in which the options are described</a:t>
            </a:r>
          </a:p>
          <a:p>
            <a:r>
              <a:rPr lang="en-GB" dirty="0" smtClean="0"/>
              <a:t>When relevant, this should include a statement of why any other options that were considered were excluded</a:t>
            </a:r>
          </a:p>
          <a:p>
            <a:r>
              <a:rPr lang="en-GB" dirty="0" smtClean="0"/>
              <a:t>More detailed information about the reasons for excluding or including specific options can be included as an appendix</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pPr eaLnBrk="1" hangingPunct="1"/>
            <a:r>
              <a:rPr lang="nb-NO" sz="4000" smtClean="0"/>
              <a:t>Questions or comments about using systmatic reviews as a basis for judgements about the likely impacts of options?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4000" smtClean="0"/>
              <a:t>How confident can we be about the likely impacts of an option?</a:t>
            </a:r>
            <a:endParaRPr lang="nb-NO" sz="4000" smtClean="0"/>
          </a:p>
        </p:txBody>
      </p:sp>
      <p:sp>
        <p:nvSpPr>
          <p:cNvPr id="121859" name="Rectangle 3"/>
          <p:cNvSpPr>
            <a:spLocks noGrp="1" noChangeArrowheads="1"/>
          </p:cNvSpPr>
          <p:nvPr>
            <p:ph type="body" idx="1"/>
          </p:nvPr>
        </p:nvSpPr>
        <p:spPr/>
        <p:txBody>
          <a:bodyPr/>
          <a:lstStyle/>
          <a:p>
            <a:pPr eaLnBrk="1" hangingPunct="1"/>
            <a:r>
              <a:rPr lang="en-GB" sz="2800" dirty="0" smtClean="0"/>
              <a:t>Policymakers and stakeholders must trade off the benefits and downsides of different options</a:t>
            </a:r>
          </a:p>
          <a:p>
            <a:pPr eaLnBrk="1" hangingPunct="1"/>
            <a:r>
              <a:rPr lang="en-GB" sz="2800" dirty="0" smtClean="0"/>
              <a:t>They will be influenced not only by the best estimates of the expected advantages and disadvantages, but also by their confidence in those estimates</a:t>
            </a:r>
          </a:p>
          <a:p>
            <a:pPr lvl="1" eaLnBrk="1" hangingPunct="1"/>
            <a:r>
              <a:rPr lang="en-GB" sz="2400" dirty="0" smtClean="0"/>
              <a:t>i</a:t>
            </a:r>
            <a:r>
              <a:rPr lang="en-GB" sz="2400" dirty="0" smtClean="0"/>
              <a:t>.e</a:t>
            </a:r>
            <a:r>
              <a:rPr lang="en-GB" sz="2400" dirty="0" smtClean="0"/>
              <a:t>. the </a:t>
            </a:r>
            <a:r>
              <a:rPr lang="en-GB" sz="2400" b="1" dirty="0" smtClean="0"/>
              <a:t>quality of the evidence</a:t>
            </a:r>
          </a:p>
          <a:p>
            <a:pPr lvl="1" eaLnBrk="1" hangingPunct="1"/>
            <a:r>
              <a:rPr lang="en-GB" sz="2400" dirty="0" smtClean="0"/>
              <a:t>GRADE provides a structured and transparent framework for making </a:t>
            </a:r>
            <a:r>
              <a:rPr lang="en-GB" sz="2400" dirty="0" smtClean="0"/>
              <a:t>judgements </a:t>
            </a:r>
            <a:r>
              <a:rPr lang="en-GB" sz="2400" dirty="0" smtClean="0"/>
              <a:t>about the quality of evidence</a:t>
            </a:r>
            <a:r>
              <a:rPr lang="nb-NO" sz="24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1859">
                                            <p:txEl>
                                              <p:pRg st="0" end="0"/>
                                            </p:txEl>
                                          </p:spTgt>
                                        </p:tgtEl>
                                        <p:attrNameLst>
                                          <p:attrName>style.visibility</p:attrName>
                                        </p:attrNameLst>
                                      </p:cBhvr>
                                      <p:to>
                                        <p:strVal val="visible"/>
                                      </p:to>
                                    </p:set>
                                    <p:anim calcmode="lin" valueType="num">
                                      <p:cBhvr additive="base">
                                        <p:cTn id="7" dur="500" fill="hold"/>
                                        <p:tgtEl>
                                          <p:spTgt spid="1218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18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1859">
                                            <p:txEl>
                                              <p:pRg st="1" end="1"/>
                                            </p:txEl>
                                          </p:spTgt>
                                        </p:tgtEl>
                                        <p:attrNameLst>
                                          <p:attrName>style.visibility</p:attrName>
                                        </p:attrNameLst>
                                      </p:cBhvr>
                                      <p:to>
                                        <p:strVal val="visible"/>
                                      </p:to>
                                    </p:set>
                                    <p:anim calcmode="lin" valueType="num">
                                      <p:cBhvr additive="base">
                                        <p:cTn id="13" dur="500" fill="hold"/>
                                        <p:tgtEl>
                                          <p:spTgt spid="1218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185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21859">
                                            <p:txEl>
                                              <p:pRg st="2" end="2"/>
                                            </p:txEl>
                                          </p:spTgt>
                                        </p:tgtEl>
                                        <p:attrNameLst>
                                          <p:attrName>style.visibility</p:attrName>
                                        </p:attrNameLst>
                                      </p:cBhvr>
                                      <p:to>
                                        <p:strVal val="visible"/>
                                      </p:to>
                                    </p:set>
                                    <p:anim calcmode="lin" valueType="num">
                                      <p:cBhvr additive="base">
                                        <p:cTn id="17" dur="500" fill="hold"/>
                                        <p:tgtEl>
                                          <p:spTgt spid="12185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1859">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1859">
                                            <p:txEl>
                                              <p:pRg st="3" end="3"/>
                                            </p:txEl>
                                          </p:spTgt>
                                        </p:tgtEl>
                                        <p:attrNameLst>
                                          <p:attrName>style.visibility</p:attrName>
                                        </p:attrNameLst>
                                      </p:cBhvr>
                                      <p:to>
                                        <p:strVal val="visible"/>
                                      </p:to>
                                    </p:set>
                                    <p:anim calcmode="lin" valueType="num">
                                      <p:cBhvr additive="base">
                                        <p:cTn id="21" dur="500" fill="hold"/>
                                        <p:tgtEl>
                                          <p:spTgt spid="12185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2185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44450"/>
            <a:ext cx="8229600" cy="863600"/>
          </a:xfrm>
        </p:spPr>
        <p:txBody>
          <a:bodyPr/>
          <a:lstStyle/>
          <a:p>
            <a:pPr eaLnBrk="1" hangingPunct="1"/>
            <a:r>
              <a:rPr lang="en-GB" smtClean="0"/>
              <a:t>Using the GRADE framework</a:t>
            </a:r>
            <a:endParaRPr lang="nb-NO" smtClean="0"/>
          </a:p>
        </p:txBody>
      </p:sp>
      <p:sp>
        <p:nvSpPr>
          <p:cNvPr id="123907" name="Rectangle 3"/>
          <p:cNvSpPr>
            <a:spLocks noGrp="1" noChangeArrowheads="1"/>
          </p:cNvSpPr>
          <p:nvPr>
            <p:ph type="body" idx="1"/>
          </p:nvPr>
        </p:nvSpPr>
        <p:spPr>
          <a:xfrm>
            <a:off x="457200" y="1052513"/>
            <a:ext cx="8229600" cy="5073650"/>
          </a:xfrm>
        </p:spPr>
        <p:txBody>
          <a:bodyPr/>
          <a:lstStyle/>
          <a:p>
            <a:pPr eaLnBrk="1" hangingPunct="1">
              <a:lnSpc>
                <a:spcPct val="80000"/>
              </a:lnSpc>
            </a:pPr>
            <a:r>
              <a:rPr lang="en-GB" sz="2800" dirty="0" smtClean="0"/>
              <a:t>Separate ratings of evidence quality should be made for each important outcome</a:t>
            </a:r>
          </a:p>
          <a:p>
            <a:pPr eaLnBrk="1" hangingPunct="1">
              <a:lnSpc>
                <a:spcPct val="80000"/>
              </a:lnSpc>
            </a:pPr>
            <a:r>
              <a:rPr lang="en-GB" sz="2800" dirty="0" smtClean="0"/>
              <a:t>The GRADE framework begins with the study design</a:t>
            </a:r>
          </a:p>
          <a:p>
            <a:pPr lvl="1" eaLnBrk="1" hangingPunct="1">
              <a:lnSpc>
                <a:spcPct val="80000"/>
              </a:lnSpc>
            </a:pPr>
            <a:r>
              <a:rPr lang="en-GB" sz="2400" dirty="0" smtClean="0"/>
              <a:t>Randomised trials provide, in general, stronger evidence than observational studies</a:t>
            </a:r>
          </a:p>
          <a:p>
            <a:pPr lvl="1" eaLnBrk="1" hangingPunct="1">
              <a:lnSpc>
                <a:spcPct val="80000"/>
              </a:lnSpc>
            </a:pPr>
            <a:r>
              <a:rPr lang="en-GB" sz="2400" dirty="0" smtClean="0"/>
              <a:t>Therefore, randomised trials without important limitations constitute high quality evidence</a:t>
            </a:r>
          </a:p>
          <a:p>
            <a:pPr lvl="1" eaLnBrk="1" hangingPunct="1">
              <a:lnSpc>
                <a:spcPct val="80000"/>
              </a:lnSpc>
            </a:pPr>
            <a:r>
              <a:rPr lang="en-GB" sz="2400" dirty="0" smtClean="0"/>
              <a:t>Observational studies without special strengths </a:t>
            </a:r>
            <a:r>
              <a:rPr lang="en-GB" sz="2400" dirty="0" smtClean="0"/>
              <a:t>or with </a:t>
            </a:r>
            <a:r>
              <a:rPr lang="en-GB" sz="2400" dirty="0" smtClean="0"/>
              <a:t>important limitations generally provide low quality evidence</a:t>
            </a:r>
          </a:p>
          <a:p>
            <a:pPr eaLnBrk="1" hangingPunct="1">
              <a:lnSpc>
                <a:spcPct val="80000"/>
              </a:lnSpc>
            </a:pPr>
            <a:r>
              <a:rPr lang="en-GB" sz="2800" dirty="0" smtClean="0"/>
              <a:t>However, there are a number of factors that can reduce or increase our confidence in estimates of effect</a:t>
            </a:r>
            <a:r>
              <a:rPr lang="nb-NO" sz="28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3907">
                                            <p:txEl>
                                              <p:pRg st="0" end="0"/>
                                            </p:txEl>
                                          </p:spTgt>
                                        </p:tgtEl>
                                        <p:attrNameLst>
                                          <p:attrName>style.visibility</p:attrName>
                                        </p:attrNameLst>
                                      </p:cBhvr>
                                      <p:to>
                                        <p:strVal val="visible"/>
                                      </p:to>
                                    </p:set>
                                    <p:anim calcmode="lin" valueType="num">
                                      <p:cBhvr additive="base">
                                        <p:cTn id="7" dur="500" fill="hold"/>
                                        <p:tgtEl>
                                          <p:spTgt spid="1239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39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3907">
                                            <p:txEl>
                                              <p:pRg st="1" end="1"/>
                                            </p:txEl>
                                          </p:spTgt>
                                        </p:tgtEl>
                                        <p:attrNameLst>
                                          <p:attrName>style.visibility</p:attrName>
                                        </p:attrNameLst>
                                      </p:cBhvr>
                                      <p:to>
                                        <p:strVal val="visible"/>
                                      </p:to>
                                    </p:set>
                                    <p:anim calcmode="lin" valueType="num">
                                      <p:cBhvr additive="base">
                                        <p:cTn id="13" dur="500" fill="hold"/>
                                        <p:tgtEl>
                                          <p:spTgt spid="1239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390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23907">
                                            <p:txEl>
                                              <p:pRg st="2" end="2"/>
                                            </p:txEl>
                                          </p:spTgt>
                                        </p:tgtEl>
                                        <p:attrNameLst>
                                          <p:attrName>style.visibility</p:attrName>
                                        </p:attrNameLst>
                                      </p:cBhvr>
                                      <p:to>
                                        <p:strVal val="visible"/>
                                      </p:to>
                                    </p:set>
                                    <p:anim calcmode="lin" valueType="num">
                                      <p:cBhvr additive="base">
                                        <p:cTn id="17" dur="500" fill="hold"/>
                                        <p:tgtEl>
                                          <p:spTgt spid="12390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390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3907">
                                            <p:txEl>
                                              <p:pRg st="3" end="3"/>
                                            </p:txEl>
                                          </p:spTgt>
                                        </p:tgtEl>
                                        <p:attrNameLst>
                                          <p:attrName>style.visibility</p:attrName>
                                        </p:attrNameLst>
                                      </p:cBhvr>
                                      <p:to>
                                        <p:strVal val="visible"/>
                                      </p:to>
                                    </p:set>
                                    <p:anim calcmode="lin" valueType="num">
                                      <p:cBhvr additive="base">
                                        <p:cTn id="21" dur="500" fill="hold"/>
                                        <p:tgtEl>
                                          <p:spTgt spid="12390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2390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23907">
                                            <p:txEl>
                                              <p:pRg st="4" end="4"/>
                                            </p:txEl>
                                          </p:spTgt>
                                        </p:tgtEl>
                                        <p:attrNameLst>
                                          <p:attrName>style.visibility</p:attrName>
                                        </p:attrNameLst>
                                      </p:cBhvr>
                                      <p:to>
                                        <p:strVal val="visible"/>
                                      </p:to>
                                    </p:set>
                                    <p:anim calcmode="lin" valueType="num">
                                      <p:cBhvr additive="base">
                                        <p:cTn id="25" dur="500" fill="hold"/>
                                        <p:tgtEl>
                                          <p:spTgt spid="12390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390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3907">
                                            <p:txEl>
                                              <p:pRg st="5" end="5"/>
                                            </p:txEl>
                                          </p:spTgt>
                                        </p:tgtEl>
                                        <p:attrNameLst>
                                          <p:attrName>style.visibility</p:attrName>
                                        </p:attrNameLst>
                                      </p:cBhvr>
                                      <p:to>
                                        <p:strVal val="visible"/>
                                      </p:to>
                                    </p:set>
                                    <p:anim calcmode="lin" valueType="num">
                                      <p:cBhvr additive="base">
                                        <p:cTn id="31" dur="500" fill="hold"/>
                                        <p:tgtEl>
                                          <p:spTgt spid="12390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390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7"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sz="4000" smtClean="0"/>
              <a:t>Factors that can lower the quality of the evidence</a:t>
            </a:r>
            <a:endParaRPr lang="nb-NO" sz="4000" smtClean="0"/>
          </a:p>
        </p:txBody>
      </p:sp>
      <p:sp>
        <p:nvSpPr>
          <p:cNvPr id="21507" name="Rectangle 3"/>
          <p:cNvSpPr>
            <a:spLocks noGrp="1" noChangeArrowheads="1"/>
          </p:cNvSpPr>
          <p:nvPr>
            <p:ph type="body" idx="1"/>
          </p:nvPr>
        </p:nvSpPr>
        <p:spPr>
          <a:xfrm>
            <a:off x="457200" y="1844675"/>
            <a:ext cx="8229600" cy="4281488"/>
          </a:xfrm>
        </p:spPr>
        <p:txBody>
          <a:bodyPr/>
          <a:lstStyle/>
          <a:p>
            <a:pPr eaLnBrk="1" hangingPunct="1"/>
            <a:r>
              <a:rPr lang="en-GB" smtClean="0"/>
              <a:t>Study limitations</a:t>
            </a:r>
          </a:p>
          <a:p>
            <a:pPr eaLnBrk="1" hangingPunct="1"/>
            <a:r>
              <a:rPr lang="en-GB" smtClean="0"/>
              <a:t>Inconsistent results across studies</a:t>
            </a:r>
          </a:p>
          <a:p>
            <a:pPr eaLnBrk="1" hangingPunct="1"/>
            <a:r>
              <a:rPr lang="en-GB" smtClean="0"/>
              <a:t>Indirectness of the evidence</a:t>
            </a:r>
          </a:p>
          <a:p>
            <a:pPr eaLnBrk="1" hangingPunct="1"/>
            <a:r>
              <a:rPr lang="en-GB" smtClean="0"/>
              <a:t>Imprecision</a:t>
            </a:r>
          </a:p>
          <a:p>
            <a:pPr eaLnBrk="1" hangingPunct="1"/>
            <a:r>
              <a:rPr lang="en-GB" smtClean="0"/>
              <a:t>Publication bias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nb-NO" smtClean="0"/>
              <a:t>Study limitations</a:t>
            </a:r>
          </a:p>
        </p:txBody>
      </p:sp>
      <p:sp>
        <p:nvSpPr>
          <p:cNvPr id="126979" name="Rectangle 3"/>
          <p:cNvSpPr>
            <a:spLocks noGrp="1" noChangeArrowheads="1"/>
          </p:cNvSpPr>
          <p:nvPr>
            <p:ph type="body" idx="1"/>
          </p:nvPr>
        </p:nvSpPr>
        <p:spPr>
          <a:xfrm>
            <a:off x="457200" y="1700213"/>
            <a:ext cx="8229600" cy="4425950"/>
          </a:xfrm>
        </p:spPr>
        <p:txBody>
          <a:bodyPr/>
          <a:lstStyle/>
          <a:p>
            <a:pPr marL="609600" indent="-609600" eaLnBrk="1" hangingPunct="1">
              <a:lnSpc>
                <a:spcPct val="90000"/>
              </a:lnSpc>
            </a:pPr>
            <a:r>
              <a:rPr lang="en-GB" sz="2400" smtClean="0"/>
              <a:t>Our confidence in estimates of effect decreases if studies suffer from major limitations that may bias their estimates of the intervention’s effect</a:t>
            </a:r>
          </a:p>
          <a:p>
            <a:pPr marL="609600" indent="-609600" eaLnBrk="1" hangingPunct="1">
              <a:lnSpc>
                <a:spcPct val="90000"/>
              </a:lnSpc>
            </a:pPr>
            <a:r>
              <a:rPr lang="en-GB" sz="2400" smtClean="0"/>
              <a:t>For randomised trials these limitations include, for example</a:t>
            </a:r>
          </a:p>
          <a:p>
            <a:pPr marL="990600" lvl="1" indent="-533400" eaLnBrk="1" hangingPunct="1">
              <a:lnSpc>
                <a:spcPct val="90000"/>
              </a:lnSpc>
            </a:pPr>
            <a:r>
              <a:rPr lang="en-GB" sz="2000" smtClean="0"/>
              <a:t>Lack of allocation concealment</a:t>
            </a:r>
          </a:p>
          <a:p>
            <a:pPr marL="990600" lvl="1" indent="-533400" eaLnBrk="1" hangingPunct="1">
              <a:lnSpc>
                <a:spcPct val="90000"/>
              </a:lnSpc>
            </a:pPr>
            <a:r>
              <a:rPr lang="en-GB" sz="2000" smtClean="0"/>
              <a:t>Lack of blinding, particularly if outcomes are subjective and their assessment highly susceptible to bias</a:t>
            </a:r>
          </a:p>
          <a:p>
            <a:pPr marL="990600" lvl="1" indent="-533400" eaLnBrk="1" hangingPunct="1">
              <a:lnSpc>
                <a:spcPct val="90000"/>
              </a:lnSpc>
            </a:pPr>
            <a:r>
              <a:rPr lang="en-GB" sz="2000" smtClean="0"/>
              <a:t>A large loss to follow-up</a:t>
            </a:r>
          </a:p>
          <a:p>
            <a:pPr marL="990600" lvl="1" indent="-533400" eaLnBrk="1" hangingPunct="1">
              <a:lnSpc>
                <a:spcPct val="90000"/>
              </a:lnSpc>
            </a:pPr>
            <a:r>
              <a:rPr lang="en-GB" sz="2000" smtClean="0"/>
              <a:t>Failure to adhere to an intention-­to-treat analysis</a:t>
            </a:r>
          </a:p>
          <a:p>
            <a:pPr marL="990600" lvl="1" indent="-533400" eaLnBrk="1" hangingPunct="1">
              <a:lnSpc>
                <a:spcPct val="90000"/>
              </a:lnSpc>
            </a:pPr>
            <a:r>
              <a:rPr lang="en-GB" sz="2000" smtClean="0"/>
              <a:t>Failure to report outcomes</a:t>
            </a:r>
            <a:endParaRPr lang="nb-NO" sz="2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anim calcmode="lin" valueType="num">
                                      <p:cBhvr additive="base">
                                        <p:cTn id="7" dur="500" fill="hold"/>
                                        <p:tgtEl>
                                          <p:spTgt spid="1269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69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6979">
                                            <p:txEl>
                                              <p:pRg st="1" end="1"/>
                                            </p:txEl>
                                          </p:spTgt>
                                        </p:tgtEl>
                                        <p:attrNameLst>
                                          <p:attrName>style.visibility</p:attrName>
                                        </p:attrNameLst>
                                      </p:cBhvr>
                                      <p:to>
                                        <p:strVal val="visible"/>
                                      </p:to>
                                    </p:set>
                                    <p:anim calcmode="lin" valueType="num">
                                      <p:cBhvr additive="base">
                                        <p:cTn id="13" dur="500" fill="hold"/>
                                        <p:tgtEl>
                                          <p:spTgt spid="1269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697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26979">
                                            <p:txEl>
                                              <p:pRg st="2" end="2"/>
                                            </p:txEl>
                                          </p:spTgt>
                                        </p:tgtEl>
                                        <p:attrNameLst>
                                          <p:attrName>style.visibility</p:attrName>
                                        </p:attrNameLst>
                                      </p:cBhvr>
                                      <p:to>
                                        <p:strVal val="visible"/>
                                      </p:to>
                                    </p:set>
                                    <p:anim calcmode="lin" valueType="num">
                                      <p:cBhvr additive="base">
                                        <p:cTn id="17" dur="500" fill="hold"/>
                                        <p:tgtEl>
                                          <p:spTgt spid="12697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6979">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6979">
                                            <p:txEl>
                                              <p:pRg st="3" end="3"/>
                                            </p:txEl>
                                          </p:spTgt>
                                        </p:tgtEl>
                                        <p:attrNameLst>
                                          <p:attrName>style.visibility</p:attrName>
                                        </p:attrNameLst>
                                      </p:cBhvr>
                                      <p:to>
                                        <p:strVal val="visible"/>
                                      </p:to>
                                    </p:set>
                                    <p:anim calcmode="lin" valueType="num">
                                      <p:cBhvr additive="base">
                                        <p:cTn id="21" dur="500" fill="hold"/>
                                        <p:tgtEl>
                                          <p:spTgt spid="12697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26979">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26979">
                                            <p:txEl>
                                              <p:pRg st="4" end="4"/>
                                            </p:txEl>
                                          </p:spTgt>
                                        </p:tgtEl>
                                        <p:attrNameLst>
                                          <p:attrName>style.visibility</p:attrName>
                                        </p:attrNameLst>
                                      </p:cBhvr>
                                      <p:to>
                                        <p:strVal val="visible"/>
                                      </p:to>
                                    </p:set>
                                    <p:anim calcmode="lin" valueType="num">
                                      <p:cBhvr additive="base">
                                        <p:cTn id="25" dur="500" fill="hold"/>
                                        <p:tgtEl>
                                          <p:spTgt spid="12697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6979">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6979">
                                            <p:txEl>
                                              <p:pRg st="5" end="5"/>
                                            </p:txEl>
                                          </p:spTgt>
                                        </p:tgtEl>
                                        <p:attrNameLst>
                                          <p:attrName>style.visibility</p:attrName>
                                        </p:attrNameLst>
                                      </p:cBhvr>
                                      <p:to>
                                        <p:strVal val="visible"/>
                                      </p:to>
                                    </p:set>
                                    <p:anim calcmode="lin" valueType="num">
                                      <p:cBhvr additive="base">
                                        <p:cTn id="29" dur="500" fill="hold"/>
                                        <p:tgtEl>
                                          <p:spTgt spid="126979">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26979">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26979">
                                            <p:txEl>
                                              <p:pRg st="6" end="6"/>
                                            </p:txEl>
                                          </p:spTgt>
                                        </p:tgtEl>
                                        <p:attrNameLst>
                                          <p:attrName>style.visibility</p:attrName>
                                        </p:attrNameLst>
                                      </p:cBhvr>
                                      <p:to>
                                        <p:strVal val="visible"/>
                                      </p:to>
                                    </p:set>
                                    <p:anim calcmode="lin" valueType="num">
                                      <p:cBhvr additive="base">
                                        <p:cTn id="33" dur="500" fill="hold"/>
                                        <p:tgtEl>
                                          <p:spTgt spid="126979">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2697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9"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GB" sz="4000" smtClean="0"/>
              <a:t>Inconsistent results across studies</a:t>
            </a:r>
            <a:endParaRPr lang="nb-NO" sz="4000" smtClean="0"/>
          </a:p>
        </p:txBody>
      </p:sp>
      <p:sp>
        <p:nvSpPr>
          <p:cNvPr id="128003" name="Rectangle 3"/>
          <p:cNvSpPr>
            <a:spLocks noGrp="1" noChangeArrowheads="1"/>
          </p:cNvSpPr>
          <p:nvPr>
            <p:ph type="body" idx="1"/>
          </p:nvPr>
        </p:nvSpPr>
        <p:spPr/>
        <p:txBody>
          <a:bodyPr/>
          <a:lstStyle/>
          <a:p>
            <a:pPr eaLnBrk="1" hangingPunct="1">
              <a:lnSpc>
                <a:spcPct val="90000"/>
              </a:lnSpc>
            </a:pPr>
            <a:r>
              <a:rPr lang="en-GB" sz="2400" smtClean="0"/>
              <a:t>Widely differing estimates of effects across studies for which there are no compelling explanations reduce our confidence in knowing what the true effect is</a:t>
            </a:r>
          </a:p>
          <a:p>
            <a:pPr eaLnBrk="1" hangingPunct="1">
              <a:lnSpc>
                <a:spcPct val="90000"/>
              </a:lnSpc>
            </a:pPr>
            <a:r>
              <a:rPr lang="en-GB" sz="2400" smtClean="0"/>
              <a:t>Variability may arise from </a:t>
            </a:r>
          </a:p>
          <a:p>
            <a:pPr lvl="1" eaLnBrk="1" hangingPunct="1">
              <a:lnSpc>
                <a:spcPct val="90000"/>
              </a:lnSpc>
            </a:pPr>
            <a:r>
              <a:rPr lang="en-GB" sz="2000" smtClean="0"/>
              <a:t>Differences in populations</a:t>
            </a:r>
          </a:p>
          <a:p>
            <a:pPr lvl="2" eaLnBrk="1" hangingPunct="1">
              <a:lnSpc>
                <a:spcPct val="90000"/>
              </a:lnSpc>
            </a:pPr>
            <a:r>
              <a:rPr lang="en-GB" sz="1800" smtClean="0"/>
              <a:t>E.g. interventions may have smaller relative effects in disadvantaged populations</a:t>
            </a:r>
          </a:p>
          <a:p>
            <a:pPr lvl="1" eaLnBrk="1" hangingPunct="1">
              <a:lnSpc>
                <a:spcPct val="90000"/>
              </a:lnSpc>
            </a:pPr>
            <a:r>
              <a:rPr lang="en-GB" sz="2000" smtClean="0"/>
              <a:t>Differences in interventions</a:t>
            </a:r>
          </a:p>
          <a:p>
            <a:pPr lvl="2" eaLnBrk="1" hangingPunct="1">
              <a:lnSpc>
                <a:spcPct val="90000"/>
              </a:lnSpc>
            </a:pPr>
            <a:r>
              <a:rPr lang="en-GB" sz="1800" smtClean="0"/>
              <a:t>E.g. smaller effects with smaller financial incentives</a:t>
            </a:r>
          </a:p>
          <a:p>
            <a:pPr lvl="1" eaLnBrk="1" hangingPunct="1">
              <a:lnSpc>
                <a:spcPct val="90000"/>
              </a:lnSpc>
            </a:pPr>
            <a:r>
              <a:rPr lang="en-GB" sz="2000" smtClean="0"/>
              <a:t>Differences in outcome meaasures</a:t>
            </a:r>
          </a:p>
          <a:p>
            <a:pPr lvl="2" eaLnBrk="1" hangingPunct="1">
              <a:lnSpc>
                <a:spcPct val="90000"/>
              </a:lnSpc>
            </a:pPr>
            <a:r>
              <a:rPr lang="en-GB" sz="1800" smtClean="0"/>
              <a:t>E.g. diminishing effects with time</a:t>
            </a:r>
          </a:p>
          <a:p>
            <a:pPr eaLnBrk="1" hangingPunct="1">
              <a:lnSpc>
                <a:spcPct val="90000"/>
              </a:lnSpc>
            </a:pPr>
            <a:r>
              <a:rPr lang="en-GB" sz="2400" smtClean="0"/>
              <a:t>When variability exists but investigators fail to identify a plausible explanation, the quality of evidence decreases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8003">
                                            <p:txEl>
                                              <p:pRg st="0" end="0"/>
                                            </p:txEl>
                                          </p:spTgt>
                                        </p:tgtEl>
                                        <p:attrNameLst>
                                          <p:attrName>style.visibility</p:attrName>
                                        </p:attrNameLst>
                                      </p:cBhvr>
                                      <p:to>
                                        <p:strVal val="visible"/>
                                      </p:to>
                                    </p:set>
                                    <p:anim calcmode="lin" valueType="num">
                                      <p:cBhvr additive="base">
                                        <p:cTn id="7" dur="500" fill="hold"/>
                                        <p:tgtEl>
                                          <p:spTgt spid="1280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80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8003">
                                            <p:txEl>
                                              <p:pRg st="1" end="1"/>
                                            </p:txEl>
                                          </p:spTgt>
                                        </p:tgtEl>
                                        <p:attrNameLst>
                                          <p:attrName>style.visibility</p:attrName>
                                        </p:attrNameLst>
                                      </p:cBhvr>
                                      <p:to>
                                        <p:strVal val="visible"/>
                                      </p:to>
                                    </p:set>
                                    <p:anim calcmode="lin" valueType="num">
                                      <p:cBhvr additive="base">
                                        <p:cTn id="13" dur="500" fill="hold"/>
                                        <p:tgtEl>
                                          <p:spTgt spid="1280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800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28003">
                                            <p:txEl>
                                              <p:pRg st="2" end="2"/>
                                            </p:txEl>
                                          </p:spTgt>
                                        </p:tgtEl>
                                        <p:attrNameLst>
                                          <p:attrName>style.visibility</p:attrName>
                                        </p:attrNameLst>
                                      </p:cBhvr>
                                      <p:to>
                                        <p:strVal val="visible"/>
                                      </p:to>
                                    </p:set>
                                    <p:anim calcmode="lin" valueType="num">
                                      <p:cBhvr additive="base">
                                        <p:cTn id="17" dur="500" fill="hold"/>
                                        <p:tgtEl>
                                          <p:spTgt spid="12800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800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8003">
                                            <p:txEl>
                                              <p:pRg st="3" end="3"/>
                                            </p:txEl>
                                          </p:spTgt>
                                        </p:tgtEl>
                                        <p:attrNameLst>
                                          <p:attrName>style.visibility</p:attrName>
                                        </p:attrNameLst>
                                      </p:cBhvr>
                                      <p:to>
                                        <p:strVal val="visible"/>
                                      </p:to>
                                    </p:set>
                                    <p:anim calcmode="lin" valueType="num">
                                      <p:cBhvr additive="base">
                                        <p:cTn id="21" dur="500" fill="hold"/>
                                        <p:tgtEl>
                                          <p:spTgt spid="12800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2800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28003">
                                            <p:txEl>
                                              <p:pRg st="4" end="4"/>
                                            </p:txEl>
                                          </p:spTgt>
                                        </p:tgtEl>
                                        <p:attrNameLst>
                                          <p:attrName>style.visibility</p:attrName>
                                        </p:attrNameLst>
                                      </p:cBhvr>
                                      <p:to>
                                        <p:strVal val="visible"/>
                                      </p:to>
                                    </p:set>
                                    <p:anim calcmode="lin" valueType="num">
                                      <p:cBhvr additive="base">
                                        <p:cTn id="25" dur="500" fill="hold"/>
                                        <p:tgtEl>
                                          <p:spTgt spid="12800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800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8003">
                                            <p:txEl>
                                              <p:pRg st="5" end="5"/>
                                            </p:txEl>
                                          </p:spTgt>
                                        </p:tgtEl>
                                        <p:attrNameLst>
                                          <p:attrName>style.visibility</p:attrName>
                                        </p:attrNameLst>
                                      </p:cBhvr>
                                      <p:to>
                                        <p:strVal val="visible"/>
                                      </p:to>
                                    </p:set>
                                    <p:anim calcmode="lin" valueType="num">
                                      <p:cBhvr additive="base">
                                        <p:cTn id="29" dur="500" fill="hold"/>
                                        <p:tgtEl>
                                          <p:spTgt spid="12800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2800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28003">
                                            <p:txEl>
                                              <p:pRg st="6" end="6"/>
                                            </p:txEl>
                                          </p:spTgt>
                                        </p:tgtEl>
                                        <p:attrNameLst>
                                          <p:attrName>style.visibility</p:attrName>
                                        </p:attrNameLst>
                                      </p:cBhvr>
                                      <p:to>
                                        <p:strVal val="visible"/>
                                      </p:to>
                                    </p:set>
                                    <p:anim calcmode="lin" valueType="num">
                                      <p:cBhvr additive="base">
                                        <p:cTn id="33" dur="500" fill="hold"/>
                                        <p:tgtEl>
                                          <p:spTgt spid="12800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2800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28003">
                                            <p:txEl>
                                              <p:pRg st="7" end="7"/>
                                            </p:txEl>
                                          </p:spTgt>
                                        </p:tgtEl>
                                        <p:attrNameLst>
                                          <p:attrName>style.visibility</p:attrName>
                                        </p:attrNameLst>
                                      </p:cBhvr>
                                      <p:to>
                                        <p:strVal val="visible"/>
                                      </p:to>
                                    </p:set>
                                    <p:anim calcmode="lin" valueType="num">
                                      <p:cBhvr additive="base">
                                        <p:cTn id="37" dur="500" fill="hold"/>
                                        <p:tgtEl>
                                          <p:spTgt spid="12800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800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8003">
                                            <p:txEl>
                                              <p:pRg st="8" end="8"/>
                                            </p:txEl>
                                          </p:spTgt>
                                        </p:tgtEl>
                                        <p:attrNameLst>
                                          <p:attrName>style.visibility</p:attrName>
                                        </p:attrNameLst>
                                      </p:cBhvr>
                                      <p:to>
                                        <p:strVal val="visible"/>
                                      </p:to>
                                    </p:set>
                                    <p:anim calcmode="lin" valueType="num">
                                      <p:cBhvr additive="base">
                                        <p:cTn id="43" dur="500" fill="hold"/>
                                        <p:tgtEl>
                                          <p:spTgt spid="12800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2800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GB" smtClean="0"/>
              <a:t>Indirectness of the evidence</a:t>
            </a:r>
            <a:endParaRPr lang="nb-NO" smtClean="0"/>
          </a:p>
        </p:txBody>
      </p:sp>
      <p:sp>
        <p:nvSpPr>
          <p:cNvPr id="129027" name="Rectangle 3"/>
          <p:cNvSpPr>
            <a:spLocks noGrp="1" noChangeArrowheads="1"/>
          </p:cNvSpPr>
          <p:nvPr>
            <p:ph type="body" idx="1"/>
          </p:nvPr>
        </p:nvSpPr>
        <p:spPr>
          <a:xfrm>
            <a:off x="457200" y="1341438"/>
            <a:ext cx="8229600" cy="4784725"/>
          </a:xfrm>
        </p:spPr>
        <p:txBody>
          <a:bodyPr/>
          <a:lstStyle/>
          <a:p>
            <a:pPr eaLnBrk="1" hangingPunct="1">
              <a:lnSpc>
                <a:spcPct val="80000"/>
              </a:lnSpc>
              <a:buFontTx/>
              <a:buNone/>
            </a:pPr>
            <a:r>
              <a:rPr lang="en-GB" sz="2000" dirty="0" smtClean="0"/>
              <a:t>Three types of indirectness can lower the quality of evidence</a:t>
            </a:r>
          </a:p>
          <a:p>
            <a:pPr eaLnBrk="1" hangingPunct="1">
              <a:lnSpc>
                <a:spcPct val="80000"/>
              </a:lnSpc>
              <a:buFontTx/>
              <a:buNone/>
            </a:pPr>
            <a:endParaRPr lang="en-GB" sz="2000" dirty="0" smtClean="0"/>
          </a:p>
          <a:p>
            <a:pPr eaLnBrk="1" hangingPunct="1">
              <a:lnSpc>
                <a:spcPct val="80000"/>
              </a:lnSpc>
            </a:pPr>
            <a:r>
              <a:rPr lang="en-GB" sz="2000" b="1" dirty="0" smtClean="0"/>
              <a:t>Indirect comparisons</a:t>
            </a:r>
          </a:p>
          <a:p>
            <a:pPr lvl="1" eaLnBrk="1" hangingPunct="1">
              <a:lnSpc>
                <a:spcPct val="80000"/>
              </a:lnSpc>
            </a:pPr>
            <a:r>
              <a:rPr lang="en-GB" sz="1800" dirty="0" smtClean="0"/>
              <a:t>When considering the use of one of two interventions, A and B</a:t>
            </a:r>
          </a:p>
          <a:p>
            <a:pPr lvl="1" eaLnBrk="1" hangingPunct="1">
              <a:lnSpc>
                <a:spcPct val="80000"/>
              </a:lnSpc>
            </a:pPr>
            <a:r>
              <a:rPr lang="en-GB" sz="1800" dirty="0" smtClean="0"/>
              <a:t>Studies may have compared A to no intervention and B to no intervention</a:t>
            </a:r>
          </a:p>
          <a:p>
            <a:pPr lvl="1" eaLnBrk="1" hangingPunct="1">
              <a:lnSpc>
                <a:spcPct val="80000"/>
              </a:lnSpc>
            </a:pPr>
            <a:r>
              <a:rPr lang="en-GB" sz="1800" dirty="0" smtClean="0"/>
              <a:t>This evidence is lower quality than a head-to-head comparison of A and B would provide</a:t>
            </a:r>
          </a:p>
          <a:p>
            <a:pPr eaLnBrk="1" hangingPunct="1">
              <a:lnSpc>
                <a:spcPct val="80000"/>
              </a:lnSpc>
            </a:pPr>
            <a:r>
              <a:rPr lang="en-GB" sz="2000" b="1" dirty="0" smtClean="0"/>
              <a:t>Surrogate outcomes</a:t>
            </a:r>
            <a:r>
              <a:rPr lang="en-GB" sz="2000" dirty="0" smtClean="0"/>
              <a:t> </a:t>
            </a:r>
          </a:p>
          <a:p>
            <a:pPr lvl="1" eaLnBrk="1" hangingPunct="1">
              <a:lnSpc>
                <a:spcPct val="80000"/>
              </a:lnSpc>
            </a:pPr>
            <a:r>
              <a:rPr lang="en-GB" sz="1800" dirty="0" smtClean="0"/>
              <a:t>E.g. a process measure that may or may not accurately reflect what can be expected in terms of an important outcome, such as mortality or morbidity</a:t>
            </a:r>
          </a:p>
          <a:p>
            <a:pPr eaLnBrk="1" hangingPunct="1">
              <a:lnSpc>
                <a:spcPct val="80000"/>
              </a:lnSpc>
            </a:pPr>
            <a:r>
              <a:rPr lang="en-GB" sz="2000" b="1" dirty="0" smtClean="0"/>
              <a:t>Applicability</a:t>
            </a:r>
          </a:p>
          <a:p>
            <a:pPr lvl="1" eaLnBrk="1" hangingPunct="1">
              <a:lnSpc>
                <a:spcPct val="80000"/>
              </a:lnSpc>
            </a:pPr>
            <a:r>
              <a:rPr lang="en-GB" sz="1800" dirty="0" smtClean="0"/>
              <a:t>Differences between the population, intervention or comparator of interest and those included in studies</a:t>
            </a:r>
          </a:p>
          <a:p>
            <a:pPr lvl="1" eaLnBrk="1" hangingPunct="1">
              <a:lnSpc>
                <a:spcPct val="80000"/>
              </a:lnSpc>
            </a:pPr>
            <a:r>
              <a:rPr lang="en-GB" sz="1800" dirty="0" smtClean="0"/>
              <a:t>Same criteria can be used as those for assessing the extent to which the results of a review of health </a:t>
            </a:r>
            <a:r>
              <a:rPr lang="en-GB" sz="1800" dirty="0" smtClean="0"/>
              <a:t>system </a:t>
            </a:r>
            <a:r>
              <a:rPr lang="en-GB" sz="1800" dirty="0" smtClean="0"/>
              <a:t>arrangements are likely to be applicable in your setting</a:t>
            </a:r>
            <a:endParaRPr lang="nb-NO"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9027">
                                            <p:txEl>
                                              <p:pRg st="2" end="2"/>
                                            </p:txEl>
                                          </p:spTgt>
                                        </p:tgtEl>
                                        <p:attrNameLst>
                                          <p:attrName>style.visibility</p:attrName>
                                        </p:attrNameLst>
                                      </p:cBhvr>
                                      <p:to>
                                        <p:strVal val="visible"/>
                                      </p:to>
                                    </p:set>
                                    <p:anim calcmode="lin" valueType="num">
                                      <p:cBhvr additive="base">
                                        <p:cTn id="7" dur="500" fill="hold"/>
                                        <p:tgtEl>
                                          <p:spTgt spid="12902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9027">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29027">
                                            <p:txEl>
                                              <p:pRg st="3" end="3"/>
                                            </p:txEl>
                                          </p:spTgt>
                                        </p:tgtEl>
                                        <p:attrNameLst>
                                          <p:attrName>style.visibility</p:attrName>
                                        </p:attrNameLst>
                                      </p:cBhvr>
                                      <p:to>
                                        <p:strVal val="visible"/>
                                      </p:to>
                                    </p:set>
                                    <p:anim calcmode="lin" valueType="num">
                                      <p:cBhvr additive="base">
                                        <p:cTn id="11" dur="500" fill="hold"/>
                                        <p:tgtEl>
                                          <p:spTgt spid="129027">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29027">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9027">
                                            <p:txEl>
                                              <p:pRg st="4" end="4"/>
                                            </p:txEl>
                                          </p:spTgt>
                                        </p:tgtEl>
                                        <p:attrNameLst>
                                          <p:attrName>style.visibility</p:attrName>
                                        </p:attrNameLst>
                                      </p:cBhvr>
                                      <p:to>
                                        <p:strVal val="visible"/>
                                      </p:to>
                                    </p:set>
                                    <p:anim calcmode="lin" valueType="num">
                                      <p:cBhvr additive="base">
                                        <p:cTn id="15" dur="500" fill="hold"/>
                                        <p:tgtEl>
                                          <p:spTgt spid="129027">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29027">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9027">
                                            <p:txEl>
                                              <p:pRg st="5" end="5"/>
                                            </p:txEl>
                                          </p:spTgt>
                                        </p:tgtEl>
                                        <p:attrNameLst>
                                          <p:attrName>style.visibility</p:attrName>
                                        </p:attrNameLst>
                                      </p:cBhvr>
                                      <p:to>
                                        <p:strVal val="visible"/>
                                      </p:to>
                                    </p:set>
                                    <p:anim calcmode="lin" valueType="num">
                                      <p:cBhvr additive="base">
                                        <p:cTn id="19" dur="500" fill="hold"/>
                                        <p:tgtEl>
                                          <p:spTgt spid="12902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90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9027">
                                            <p:txEl>
                                              <p:pRg st="6" end="6"/>
                                            </p:txEl>
                                          </p:spTgt>
                                        </p:tgtEl>
                                        <p:attrNameLst>
                                          <p:attrName>style.visibility</p:attrName>
                                        </p:attrNameLst>
                                      </p:cBhvr>
                                      <p:to>
                                        <p:strVal val="visible"/>
                                      </p:to>
                                    </p:set>
                                    <p:anim calcmode="lin" valueType="num">
                                      <p:cBhvr additive="base">
                                        <p:cTn id="25" dur="500" fill="hold"/>
                                        <p:tgtEl>
                                          <p:spTgt spid="12902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9027">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9027">
                                            <p:txEl>
                                              <p:pRg st="7" end="7"/>
                                            </p:txEl>
                                          </p:spTgt>
                                        </p:tgtEl>
                                        <p:attrNameLst>
                                          <p:attrName>style.visibility</p:attrName>
                                        </p:attrNameLst>
                                      </p:cBhvr>
                                      <p:to>
                                        <p:strVal val="visible"/>
                                      </p:to>
                                    </p:set>
                                    <p:anim calcmode="lin" valueType="num">
                                      <p:cBhvr additive="base">
                                        <p:cTn id="29" dur="500" fill="hold"/>
                                        <p:tgtEl>
                                          <p:spTgt spid="129027">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2902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29027">
                                            <p:txEl>
                                              <p:pRg st="8" end="8"/>
                                            </p:txEl>
                                          </p:spTgt>
                                        </p:tgtEl>
                                        <p:attrNameLst>
                                          <p:attrName>style.visibility</p:attrName>
                                        </p:attrNameLst>
                                      </p:cBhvr>
                                      <p:to>
                                        <p:strVal val="visible"/>
                                      </p:to>
                                    </p:set>
                                    <p:anim calcmode="lin" valueType="num">
                                      <p:cBhvr additive="base">
                                        <p:cTn id="35" dur="500" fill="hold"/>
                                        <p:tgtEl>
                                          <p:spTgt spid="129027">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29027">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29027">
                                            <p:txEl>
                                              <p:pRg st="9" end="9"/>
                                            </p:txEl>
                                          </p:spTgt>
                                        </p:tgtEl>
                                        <p:attrNameLst>
                                          <p:attrName>style.visibility</p:attrName>
                                        </p:attrNameLst>
                                      </p:cBhvr>
                                      <p:to>
                                        <p:strVal val="visible"/>
                                      </p:to>
                                    </p:set>
                                    <p:anim calcmode="lin" valueType="num">
                                      <p:cBhvr additive="base">
                                        <p:cTn id="39" dur="500" fill="hold"/>
                                        <p:tgtEl>
                                          <p:spTgt spid="129027">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29027">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29027">
                                            <p:txEl>
                                              <p:pRg st="10" end="10"/>
                                            </p:txEl>
                                          </p:spTgt>
                                        </p:tgtEl>
                                        <p:attrNameLst>
                                          <p:attrName>style.visibility</p:attrName>
                                        </p:attrNameLst>
                                      </p:cBhvr>
                                      <p:to>
                                        <p:strVal val="visible"/>
                                      </p:to>
                                    </p:set>
                                    <p:anim calcmode="lin" valueType="num">
                                      <p:cBhvr additive="base">
                                        <p:cTn id="43" dur="500" fill="hold"/>
                                        <p:tgtEl>
                                          <p:spTgt spid="129027">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2902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nb-NO" smtClean="0"/>
              <a:t>Imprecision</a:t>
            </a:r>
          </a:p>
        </p:txBody>
      </p:sp>
      <p:sp>
        <p:nvSpPr>
          <p:cNvPr id="26627" name="Rectangle 3"/>
          <p:cNvSpPr>
            <a:spLocks noGrp="1" noChangeArrowheads="1"/>
          </p:cNvSpPr>
          <p:nvPr>
            <p:ph type="body" idx="1"/>
          </p:nvPr>
        </p:nvSpPr>
        <p:spPr/>
        <p:txBody>
          <a:bodyPr/>
          <a:lstStyle/>
          <a:p>
            <a:pPr eaLnBrk="1" hangingPunct="1"/>
            <a:r>
              <a:rPr lang="en-GB" smtClean="0"/>
              <a:t>When studies include relatively few people and few events and thus have wide confidence intervals (or a large p-value), we are less confident in an estimate </a:t>
            </a:r>
          </a:p>
          <a:p>
            <a:pPr eaLnBrk="1" hangingPunct="1"/>
            <a:endParaRPr lang="nb-NO"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nb-NO" smtClean="0"/>
              <a:t>Publication bias</a:t>
            </a:r>
          </a:p>
        </p:txBody>
      </p:sp>
      <p:sp>
        <p:nvSpPr>
          <p:cNvPr id="131075" name="Rectangle 3"/>
          <p:cNvSpPr>
            <a:spLocks noGrp="1" noChangeArrowheads="1"/>
          </p:cNvSpPr>
          <p:nvPr>
            <p:ph type="body" idx="1"/>
          </p:nvPr>
        </p:nvSpPr>
        <p:spPr/>
        <p:txBody>
          <a:bodyPr/>
          <a:lstStyle/>
          <a:p>
            <a:pPr eaLnBrk="1" hangingPunct="1"/>
            <a:r>
              <a:rPr lang="en-GB" smtClean="0"/>
              <a:t>The quality of evidence will be reduced if there is a high likelihood that some studies have not been reported (typically those that show no effect)</a:t>
            </a:r>
          </a:p>
          <a:p>
            <a:pPr eaLnBrk="1" hangingPunct="1"/>
            <a:r>
              <a:rPr lang="en-GB" smtClean="0"/>
              <a:t>The risk of such a “publication bias” is greater when published evidence is limited to a small number of studies, all by people with a vested interest in the results</a:t>
            </a:r>
            <a:endParaRPr lang="nb-NO" smtClean="0"/>
          </a:p>
          <a:p>
            <a:pPr eaLnBrk="1" hangingPunct="1"/>
            <a:endParaRPr lang="nb-NO"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1075">
                                            <p:txEl>
                                              <p:pRg st="0" end="0"/>
                                            </p:txEl>
                                          </p:spTgt>
                                        </p:tgtEl>
                                        <p:attrNameLst>
                                          <p:attrName>style.visibility</p:attrName>
                                        </p:attrNameLst>
                                      </p:cBhvr>
                                      <p:to>
                                        <p:strVal val="visible"/>
                                      </p:to>
                                    </p:set>
                                    <p:anim calcmode="lin" valueType="num">
                                      <p:cBhvr additive="base">
                                        <p:cTn id="7" dur="500" fill="hold"/>
                                        <p:tgtEl>
                                          <p:spTgt spid="131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1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1075">
                                            <p:txEl>
                                              <p:pRg st="1" end="1"/>
                                            </p:txEl>
                                          </p:spTgt>
                                        </p:tgtEl>
                                        <p:attrNameLst>
                                          <p:attrName>style.visibility</p:attrName>
                                        </p:attrNameLst>
                                      </p:cBhvr>
                                      <p:to>
                                        <p:strVal val="visible"/>
                                      </p:to>
                                    </p:set>
                                    <p:anim calcmode="lin" valueType="num">
                                      <p:cBhvr additive="base">
                                        <p:cTn id="13" dur="500" fill="hold"/>
                                        <p:tgtEl>
                                          <p:spTgt spid="131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107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GB" sz="4000" smtClean="0"/>
              <a:t>Factors that can increase the quality of evidence</a:t>
            </a:r>
            <a:endParaRPr lang="nb-NO" sz="4000" smtClean="0"/>
          </a:p>
        </p:txBody>
      </p:sp>
      <p:sp>
        <p:nvSpPr>
          <p:cNvPr id="28675" name="Rectangle 3"/>
          <p:cNvSpPr>
            <a:spLocks noGrp="1" noChangeArrowheads="1"/>
          </p:cNvSpPr>
          <p:nvPr>
            <p:ph type="body" idx="1"/>
          </p:nvPr>
        </p:nvSpPr>
        <p:spPr>
          <a:xfrm>
            <a:off x="457200" y="2205038"/>
            <a:ext cx="8229600" cy="3921125"/>
          </a:xfrm>
        </p:spPr>
        <p:txBody>
          <a:bodyPr/>
          <a:lstStyle/>
          <a:p>
            <a:pPr eaLnBrk="1" hangingPunct="1"/>
            <a:r>
              <a:rPr lang="en-GB" smtClean="0"/>
              <a:t>Large estimates of effect</a:t>
            </a:r>
          </a:p>
          <a:p>
            <a:pPr eaLnBrk="1" hangingPunct="1"/>
            <a:r>
              <a:rPr lang="en-GB" smtClean="0"/>
              <a:t>A dose-response gradient</a:t>
            </a:r>
          </a:p>
          <a:p>
            <a:pPr eaLnBrk="1" hangingPunct="1"/>
            <a:r>
              <a:rPr lang="en-GB" smtClean="0"/>
              <a:t>Plausible confounding that would increase confidence in an estimate</a:t>
            </a:r>
            <a:endParaRPr lang="nb-NO" smtClean="0"/>
          </a:p>
          <a:p>
            <a:pPr eaLnBrk="1" hangingPunct="1"/>
            <a:endParaRPr lang="nb-NO"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sz="4000" dirty="0" smtClean="0"/>
              <a:t>Which policy</a:t>
            </a:r>
            <a:r>
              <a:rPr lang="en-GB" sz="4000" dirty="0" smtClean="0"/>
              <a:t> </a:t>
            </a:r>
            <a:r>
              <a:rPr lang="en-GB" sz="4000" dirty="0" smtClean="0"/>
              <a:t>options should be presented?</a:t>
            </a:r>
            <a:endParaRPr lang="nb-NO" sz="4000" dirty="0" smtClean="0"/>
          </a:p>
        </p:txBody>
      </p:sp>
      <p:sp>
        <p:nvSpPr>
          <p:cNvPr id="106499" name="Rectangle 3"/>
          <p:cNvSpPr>
            <a:spLocks noGrp="1" noChangeArrowheads="1"/>
          </p:cNvSpPr>
          <p:nvPr>
            <p:ph type="body" idx="1"/>
          </p:nvPr>
        </p:nvSpPr>
        <p:spPr>
          <a:xfrm>
            <a:off x="457200" y="1484313"/>
            <a:ext cx="8229600" cy="4525962"/>
          </a:xfrm>
        </p:spPr>
        <p:txBody>
          <a:bodyPr/>
          <a:lstStyle/>
          <a:p>
            <a:pPr eaLnBrk="1" hangingPunct="1">
              <a:lnSpc>
                <a:spcPct val="90000"/>
              </a:lnSpc>
              <a:buFontTx/>
              <a:buNone/>
            </a:pPr>
            <a:r>
              <a:rPr lang="en-GB" sz="2400" smtClean="0"/>
              <a:t>Strategies for identifying potential options include</a:t>
            </a:r>
          </a:p>
          <a:p>
            <a:pPr eaLnBrk="1" hangingPunct="1">
              <a:lnSpc>
                <a:spcPct val="90000"/>
              </a:lnSpc>
            </a:pPr>
            <a:r>
              <a:rPr lang="en-GB" sz="2400" smtClean="0"/>
              <a:t>Considering alternative delivery, financial and governance arrangements that address the problem or its underlying causes</a:t>
            </a:r>
          </a:p>
          <a:p>
            <a:pPr eaLnBrk="1" hangingPunct="1">
              <a:lnSpc>
                <a:spcPct val="90000"/>
              </a:lnSpc>
            </a:pPr>
            <a:r>
              <a:rPr lang="en-GB" sz="2400" smtClean="0"/>
              <a:t>Using frameworks developed to address the specific problem</a:t>
            </a:r>
          </a:p>
          <a:p>
            <a:pPr eaLnBrk="1" hangingPunct="1">
              <a:lnSpc>
                <a:spcPct val="90000"/>
              </a:lnSpc>
            </a:pPr>
            <a:r>
              <a:rPr lang="en-GB" sz="2400" smtClean="0"/>
              <a:t>Considering interventions described in systematic reviews or overviews of reviews</a:t>
            </a:r>
          </a:p>
          <a:p>
            <a:pPr eaLnBrk="1" hangingPunct="1">
              <a:lnSpc>
                <a:spcPct val="90000"/>
              </a:lnSpc>
            </a:pPr>
            <a:r>
              <a:rPr lang="en-GB" sz="2400" smtClean="0"/>
              <a:t>Considering ways in which other jurisdictions have addressed the problem</a:t>
            </a:r>
          </a:p>
          <a:p>
            <a:pPr eaLnBrk="1" hangingPunct="1">
              <a:lnSpc>
                <a:spcPct val="90000"/>
              </a:lnSpc>
            </a:pPr>
            <a:r>
              <a:rPr lang="en-GB" sz="2400" smtClean="0"/>
              <a:t>Consulting key informants</a:t>
            </a:r>
          </a:p>
          <a:p>
            <a:pPr eaLnBrk="1" hangingPunct="1">
              <a:lnSpc>
                <a:spcPct val="90000"/>
              </a:lnSpc>
            </a:pPr>
            <a:r>
              <a:rPr lang="en-GB" sz="2400" smtClean="0"/>
              <a:t>Brainstorming</a:t>
            </a:r>
            <a:r>
              <a:rPr lang="nb-NO" sz="24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6499">
                                            <p:txEl>
                                              <p:pRg st="1" end="1"/>
                                            </p:txEl>
                                          </p:spTgt>
                                        </p:tgtEl>
                                        <p:attrNameLst>
                                          <p:attrName>style.visibility</p:attrName>
                                        </p:attrNameLst>
                                      </p:cBhvr>
                                      <p:to>
                                        <p:strVal val="visible"/>
                                      </p:to>
                                    </p:set>
                                    <p:anim calcmode="lin" valueType="num">
                                      <p:cBhvr additive="base">
                                        <p:cTn id="7" dur="500" fill="hold"/>
                                        <p:tgtEl>
                                          <p:spTgt spid="10649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6499">
                                            <p:txEl>
                                              <p:pRg st="2" end="2"/>
                                            </p:txEl>
                                          </p:spTgt>
                                        </p:tgtEl>
                                        <p:attrNameLst>
                                          <p:attrName>style.visibility</p:attrName>
                                        </p:attrNameLst>
                                      </p:cBhvr>
                                      <p:to>
                                        <p:strVal val="visible"/>
                                      </p:to>
                                    </p:set>
                                    <p:anim calcmode="lin" valueType="num">
                                      <p:cBhvr additive="base">
                                        <p:cTn id="13" dur="500" fill="hold"/>
                                        <p:tgtEl>
                                          <p:spTgt spid="1064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64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6499">
                                            <p:txEl>
                                              <p:pRg st="3" end="3"/>
                                            </p:txEl>
                                          </p:spTgt>
                                        </p:tgtEl>
                                        <p:attrNameLst>
                                          <p:attrName>style.visibility</p:attrName>
                                        </p:attrNameLst>
                                      </p:cBhvr>
                                      <p:to>
                                        <p:strVal val="visible"/>
                                      </p:to>
                                    </p:set>
                                    <p:anim calcmode="lin" valueType="num">
                                      <p:cBhvr additive="base">
                                        <p:cTn id="19" dur="500" fill="hold"/>
                                        <p:tgtEl>
                                          <p:spTgt spid="1064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64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6499">
                                            <p:txEl>
                                              <p:pRg st="4" end="4"/>
                                            </p:txEl>
                                          </p:spTgt>
                                        </p:tgtEl>
                                        <p:attrNameLst>
                                          <p:attrName>style.visibility</p:attrName>
                                        </p:attrNameLst>
                                      </p:cBhvr>
                                      <p:to>
                                        <p:strVal val="visible"/>
                                      </p:to>
                                    </p:set>
                                    <p:anim calcmode="lin" valueType="num">
                                      <p:cBhvr additive="base">
                                        <p:cTn id="25" dur="500" fill="hold"/>
                                        <p:tgtEl>
                                          <p:spTgt spid="10649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64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6499">
                                            <p:txEl>
                                              <p:pRg st="5" end="5"/>
                                            </p:txEl>
                                          </p:spTgt>
                                        </p:tgtEl>
                                        <p:attrNameLst>
                                          <p:attrName>style.visibility</p:attrName>
                                        </p:attrNameLst>
                                      </p:cBhvr>
                                      <p:to>
                                        <p:strVal val="visible"/>
                                      </p:to>
                                    </p:set>
                                    <p:anim calcmode="lin" valueType="num">
                                      <p:cBhvr additive="base">
                                        <p:cTn id="31" dur="500" fill="hold"/>
                                        <p:tgtEl>
                                          <p:spTgt spid="10649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649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6499">
                                            <p:txEl>
                                              <p:pRg st="6" end="6"/>
                                            </p:txEl>
                                          </p:spTgt>
                                        </p:tgtEl>
                                        <p:attrNameLst>
                                          <p:attrName>style.visibility</p:attrName>
                                        </p:attrNameLst>
                                      </p:cBhvr>
                                      <p:to>
                                        <p:strVal val="visible"/>
                                      </p:to>
                                    </p:set>
                                    <p:anim calcmode="lin" valueType="num">
                                      <p:cBhvr additive="base">
                                        <p:cTn id="37" dur="500" fill="hold"/>
                                        <p:tgtEl>
                                          <p:spTgt spid="10649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649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mtClean="0"/>
              <a:t>Large estimates of effect</a:t>
            </a:r>
            <a:endParaRPr lang="nb-NO" smtClean="0"/>
          </a:p>
        </p:txBody>
      </p:sp>
      <p:sp>
        <p:nvSpPr>
          <p:cNvPr id="29699" name="Rectangle 3"/>
          <p:cNvSpPr>
            <a:spLocks noGrp="1" noChangeArrowheads="1"/>
          </p:cNvSpPr>
          <p:nvPr>
            <p:ph type="body" idx="1"/>
          </p:nvPr>
        </p:nvSpPr>
        <p:spPr/>
        <p:txBody>
          <a:bodyPr/>
          <a:lstStyle/>
          <a:p>
            <a:pPr marL="609600" indent="-609600" eaLnBrk="1" hangingPunct="1"/>
            <a:r>
              <a:rPr lang="en-GB" smtClean="0"/>
              <a:t>The larger the magnitude of effect, the less likely it is that this could be explained by confounders and the evidence is, thus, stronger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GB" smtClean="0"/>
              <a:t>A dose-response gradient</a:t>
            </a:r>
            <a:endParaRPr lang="nb-NO" smtClean="0"/>
          </a:p>
        </p:txBody>
      </p:sp>
      <p:sp>
        <p:nvSpPr>
          <p:cNvPr id="30723" name="Rectangle 3"/>
          <p:cNvSpPr>
            <a:spLocks noGrp="1" noChangeArrowheads="1"/>
          </p:cNvSpPr>
          <p:nvPr>
            <p:ph type="body" idx="1"/>
          </p:nvPr>
        </p:nvSpPr>
        <p:spPr/>
        <p:txBody>
          <a:bodyPr/>
          <a:lstStyle/>
          <a:p>
            <a:pPr eaLnBrk="1" hangingPunct="1"/>
            <a:r>
              <a:rPr lang="en-GB" dirty="0" smtClean="0"/>
              <a:t>The presence of a dose-response gradient can increase our confidence in estimates of effects, for example if larger effects are associated with more intensive variations of an </a:t>
            </a:r>
            <a:r>
              <a:rPr lang="en-GB" dirty="0" smtClean="0"/>
              <a:t>intervention</a:t>
            </a:r>
            <a:endParaRPr lang="nb-NO"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4000" smtClean="0"/>
              <a:t>Plausible confounding that would increase confidence in an estimate</a:t>
            </a:r>
            <a:endParaRPr lang="nb-NO" sz="4000" smtClean="0"/>
          </a:p>
        </p:txBody>
      </p:sp>
      <p:sp>
        <p:nvSpPr>
          <p:cNvPr id="137219" name="Rectangle 3"/>
          <p:cNvSpPr>
            <a:spLocks noGrp="1" noChangeArrowheads="1"/>
          </p:cNvSpPr>
          <p:nvPr>
            <p:ph type="body" idx="1"/>
          </p:nvPr>
        </p:nvSpPr>
        <p:spPr/>
        <p:txBody>
          <a:bodyPr/>
          <a:lstStyle/>
          <a:p>
            <a:pPr eaLnBrk="1" hangingPunct="1">
              <a:lnSpc>
                <a:spcPct val="90000"/>
              </a:lnSpc>
            </a:pPr>
            <a:r>
              <a:rPr lang="en-GB" sz="2800" smtClean="0"/>
              <a:t>When an effect is found, if all plausible confounding would decrease the magnitude of effect, this increases the quality of the evidence, since we can be more confident that an effect is at least as large as the estimate and may be even larger</a:t>
            </a:r>
          </a:p>
          <a:p>
            <a:pPr eaLnBrk="1" hangingPunct="1">
              <a:lnSpc>
                <a:spcPct val="90000"/>
              </a:lnSpc>
            </a:pPr>
            <a:r>
              <a:rPr lang="en-GB" sz="2800" smtClean="0"/>
              <a:t>Conversely, particularly for questions of safety, if little or no effect is found and all plausible biases would lead towards overestimating an effect, we can be more confident that there is unlikely to be an important effect</a:t>
            </a:r>
            <a:endParaRPr lang="nb-NO"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7219">
                                            <p:txEl>
                                              <p:pRg st="0" end="0"/>
                                            </p:txEl>
                                          </p:spTgt>
                                        </p:tgtEl>
                                        <p:attrNameLst>
                                          <p:attrName>style.visibility</p:attrName>
                                        </p:attrNameLst>
                                      </p:cBhvr>
                                      <p:to>
                                        <p:strVal val="visible"/>
                                      </p:to>
                                    </p:set>
                                    <p:anim calcmode="lin" valueType="num">
                                      <p:cBhvr additive="base">
                                        <p:cTn id="7" dur="500" fill="hold"/>
                                        <p:tgtEl>
                                          <p:spTgt spid="137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7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7219">
                                            <p:txEl>
                                              <p:pRg st="1" end="1"/>
                                            </p:txEl>
                                          </p:spTgt>
                                        </p:tgtEl>
                                        <p:attrNameLst>
                                          <p:attrName>style.visibility</p:attrName>
                                        </p:attrNameLst>
                                      </p:cBhvr>
                                      <p:to>
                                        <p:strVal val="visible"/>
                                      </p:to>
                                    </p:set>
                                    <p:anim calcmode="lin" valueType="num">
                                      <p:cBhvr additive="base">
                                        <p:cTn id="13" dur="500" fill="hold"/>
                                        <p:tgtEl>
                                          <p:spTgt spid="137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721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9"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GB" sz="2800" smtClean="0"/>
              <a:t>GRADE provides a clearly articulated and comprehensive approach for rating and summarising the quality of evidence</a:t>
            </a:r>
            <a:endParaRPr lang="nb-NO" sz="2800" smtClean="0"/>
          </a:p>
        </p:txBody>
      </p:sp>
      <p:sp>
        <p:nvSpPr>
          <p:cNvPr id="138243" name="Rectangle 3"/>
          <p:cNvSpPr>
            <a:spLocks noGrp="1" noChangeArrowheads="1"/>
          </p:cNvSpPr>
          <p:nvPr>
            <p:ph type="body" idx="1"/>
          </p:nvPr>
        </p:nvSpPr>
        <p:spPr>
          <a:xfrm>
            <a:off x="457200" y="1782763"/>
            <a:ext cx="8229600" cy="4525962"/>
          </a:xfrm>
        </p:spPr>
        <p:txBody>
          <a:bodyPr/>
          <a:lstStyle/>
          <a:p>
            <a:pPr eaLnBrk="1" hangingPunct="1">
              <a:lnSpc>
                <a:spcPct val="90000"/>
              </a:lnSpc>
            </a:pPr>
            <a:r>
              <a:rPr lang="en-GB" sz="2400" smtClean="0"/>
              <a:t>Judgements are always required for every step</a:t>
            </a:r>
          </a:p>
          <a:p>
            <a:pPr eaLnBrk="1" hangingPunct="1">
              <a:lnSpc>
                <a:spcPct val="90000"/>
              </a:lnSpc>
            </a:pPr>
            <a:r>
              <a:rPr lang="en-GB" sz="2400" smtClean="0"/>
              <a:t>The systematic and transparent GRADE approach allows scrutiny of and debate about those judgements</a:t>
            </a:r>
          </a:p>
          <a:p>
            <a:pPr eaLnBrk="1" hangingPunct="1">
              <a:lnSpc>
                <a:spcPct val="90000"/>
              </a:lnSpc>
            </a:pPr>
            <a:r>
              <a:rPr lang="en-GB" sz="2400" smtClean="0"/>
              <a:t>Ideally considerations such as these should be systematic and explicit</a:t>
            </a:r>
          </a:p>
          <a:p>
            <a:pPr eaLnBrk="1" hangingPunct="1">
              <a:lnSpc>
                <a:spcPct val="90000"/>
              </a:lnSpc>
            </a:pPr>
            <a:r>
              <a:rPr lang="en-GB" sz="2400" smtClean="0"/>
              <a:t>Even though the details of these judgements are not likely to be reported in a policy brief, keeping an ‘audit trail’ of the judgements that were made can be helpful</a:t>
            </a:r>
          </a:p>
          <a:p>
            <a:pPr lvl="1" eaLnBrk="1" hangingPunct="1">
              <a:lnSpc>
                <a:spcPct val="90000"/>
              </a:lnSpc>
            </a:pPr>
            <a:r>
              <a:rPr lang="en-GB" sz="2000" smtClean="0"/>
              <a:t>Producing the policy brief</a:t>
            </a:r>
          </a:p>
          <a:p>
            <a:pPr lvl="1" eaLnBrk="1" hangingPunct="1">
              <a:lnSpc>
                <a:spcPct val="90000"/>
              </a:lnSpc>
            </a:pPr>
            <a:r>
              <a:rPr lang="en-GB" sz="2000" smtClean="0"/>
              <a:t>Ensuring its reliability and credibility</a:t>
            </a:r>
          </a:p>
          <a:p>
            <a:pPr lvl="1" eaLnBrk="1" hangingPunct="1">
              <a:lnSpc>
                <a:spcPct val="90000"/>
              </a:lnSpc>
            </a:pPr>
            <a:r>
              <a:rPr lang="en-GB" sz="2000" smtClean="0"/>
              <a:t>Protecting against biased judgements</a:t>
            </a:r>
          </a:p>
          <a:p>
            <a:pPr lvl="1" eaLnBrk="1" hangingPunct="1">
              <a:lnSpc>
                <a:spcPct val="90000"/>
              </a:lnSpc>
            </a:pPr>
            <a:r>
              <a:rPr lang="en-GB" sz="2000" smtClean="0"/>
              <a:t>If judgements are subsequently called into question or debated</a:t>
            </a:r>
            <a:endParaRPr lang="nb-NO" sz="2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anim calcmode="lin" valueType="num">
                                      <p:cBhvr additive="base">
                                        <p:cTn id="7" dur="500" fill="hold"/>
                                        <p:tgtEl>
                                          <p:spTgt spid="138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8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8243">
                                            <p:txEl>
                                              <p:pRg st="1" end="1"/>
                                            </p:txEl>
                                          </p:spTgt>
                                        </p:tgtEl>
                                        <p:attrNameLst>
                                          <p:attrName>style.visibility</p:attrName>
                                        </p:attrNameLst>
                                      </p:cBhvr>
                                      <p:to>
                                        <p:strVal val="visible"/>
                                      </p:to>
                                    </p:set>
                                    <p:anim calcmode="lin" valueType="num">
                                      <p:cBhvr additive="base">
                                        <p:cTn id="13" dur="500" fill="hold"/>
                                        <p:tgtEl>
                                          <p:spTgt spid="138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8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8243">
                                            <p:txEl>
                                              <p:pRg st="2" end="2"/>
                                            </p:txEl>
                                          </p:spTgt>
                                        </p:tgtEl>
                                        <p:attrNameLst>
                                          <p:attrName>style.visibility</p:attrName>
                                        </p:attrNameLst>
                                      </p:cBhvr>
                                      <p:to>
                                        <p:strVal val="visible"/>
                                      </p:to>
                                    </p:set>
                                    <p:anim calcmode="lin" valueType="num">
                                      <p:cBhvr additive="base">
                                        <p:cTn id="19" dur="500" fill="hold"/>
                                        <p:tgtEl>
                                          <p:spTgt spid="138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82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8243">
                                            <p:txEl>
                                              <p:pRg st="3" end="3"/>
                                            </p:txEl>
                                          </p:spTgt>
                                        </p:tgtEl>
                                        <p:attrNameLst>
                                          <p:attrName>style.visibility</p:attrName>
                                        </p:attrNameLst>
                                      </p:cBhvr>
                                      <p:to>
                                        <p:strVal val="visible"/>
                                      </p:to>
                                    </p:set>
                                    <p:anim calcmode="lin" valueType="num">
                                      <p:cBhvr additive="base">
                                        <p:cTn id="25" dur="500" fill="hold"/>
                                        <p:tgtEl>
                                          <p:spTgt spid="1382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824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38243">
                                            <p:txEl>
                                              <p:pRg st="4" end="4"/>
                                            </p:txEl>
                                          </p:spTgt>
                                        </p:tgtEl>
                                        <p:attrNameLst>
                                          <p:attrName>style.visibility</p:attrName>
                                        </p:attrNameLst>
                                      </p:cBhvr>
                                      <p:to>
                                        <p:strVal val="visible"/>
                                      </p:to>
                                    </p:set>
                                    <p:anim calcmode="lin" valueType="num">
                                      <p:cBhvr additive="base">
                                        <p:cTn id="29" dur="500" fill="hold"/>
                                        <p:tgtEl>
                                          <p:spTgt spid="13824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3824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38243">
                                            <p:txEl>
                                              <p:pRg st="5" end="5"/>
                                            </p:txEl>
                                          </p:spTgt>
                                        </p:tgtEl>
                                        <p:attrNameLst>
                                          <p:attrName>style.visibility</p:attrName>
                                        </p:attrNameLst>
                                      </p:cBhvr>
                                      <p:to>
                                        <p:strVal val="visible"/>
                                      </p:to>
                                    </p:set>
                                    <p:anim calcmode="lin" valueType="num">
                                      <p:cBhvr additive="base">
                                        <p:cTn id="33" dur="500" fill="hold"/>
                                        <p:tgtEl>
                                          <p:spTgt spid="13824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3824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38243">
                                            <p:txEl>
                                              <p:pRg st="6" end="6"/>
                                            </p:txEl>
                                          </p:spTgt>
                                        </p:tgtEl>
                                        <p:attrNameLst>
                                          <p:attrName>style.visibility</p:attrName>
                                        </p:attrNameLst>
                                      </p:cBhvr>
                                      <p:to>
                                        <p:strVal val="visible"/>
                                      </p:to>
                                    </p:set>
                                    <p:anim calcmode="lin" valueType="num">
                                      <p:cBhvr additive="base">
                                        <p:cTn id="37" dur="500" fill="hold"/>
                                        <p:tgtEl>
                                          <p:spTgt spid="13824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824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38243">
                                            <p:txEl>
                                              <p:pRg st="7" end="7"/>
                                            </p:txEl>
                                          </p:spTgt>
                                        </p:tgtEl>
                                        <p:attrNameLst>
                                          <p:attrName>style.visibility</p:attrName>
                                        </p:attrNameLst>
                                      </p:cBhvr>
                                      <p:to>
                                        <p:strVal val="visible"/>
                                      </p:to>
                                    </p:set>
                                    <p:anim calcmode="lin" valueType="num">
                                      <p:cBhvr additive="base">
                                        <p:cTn id="41" dur="500" fill="hold"/>
                                        <p:tgtEl>
                                          <p:spTgt spid="13824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3824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p:txBody>
          <a:bodyPr/>
          <a:lstStyle/>
          <a:p>
            <a:pPr eaLnBrk="1" hangingPunct="1"/>
            <a:r>
              <a:rPr lang="nb-NO" sz="4000" smtClean="0"/>
              <a:t>Questions or comments about judgements about how much confidence to place in estimates of the impacts of options?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GB" sz="4000" smtClean="0"/>
              <a:t>How should information about the likely impacts be summarised?</a:t>
            </a:r>
            <a:endParaRPr lang="nb-NO" sz="4000" smtClean="0"/>
          </a:p>
        </p:txBody>
      </p:sp>
      <p:sp>
        <p:nvSpPr>
          <p:cNvPr id="120835" name="Rectangle 3"/>
          <p:cNvSpPr>
            <a:spLocks noGrp="1" noChangeArrowheads="1"/>
          </p:cNvSpPr>
          <p:nvPr>
            <p:ph type="body" idx="1"/>
          </p:nvPr>
        </p:nvSpPr>
        <p:spPr/>
        <p:txBody>
          <a:bodyPr/>
          <a:lstStyle/>
          <a:p>
            <a:pPr eaLnBrk="1" hangingPunct="1"/>
            <a:r>
              <a:rPr lang="nb-NO" dirty="0" smtClean="0"/>
              <a:t>A ”</a:t>
            </a:r>
            <a:r>
              <a:rPr lang="nb-NO" dirty="0" err="1" smtClean="0"/>
              <a:t>balance</a:t>
            </a:r>
            <a:r>
              <a:rPr lang="nb-NO" dirty="0" smtClean="0"/>
              <a:t> </a:t>
            </a:r>
            <a:r>
              <a:rPr lang="nb-NO" dirty="0" err="1" smtClean="0"/>
              <a:t>sheet</a:t>
            </a:r>
            <a:r>
              <a:rPr lang="nb-NO" dirty="0" smtClean="0"/>
              <a:t>”  or ”</a:t>
            </a:r>
            <a:r>
              <a:rPr lang="nb-NO" dirty="0" err="1" smtClean="0"/>
              <a:t>summary</a:t>
            </a:r>
            <a:r>
              <a:rPr lang="nb-NO" dirty="0" smtClean="0"/>
              <a:t> </a:t>
            </a:r>
            <a:r>
              <a:rPr lang="nb-NO" dirty="0" err="1" smtClean="0"/>
              <a:t>of</a:t>
            </a:r>
            <a:r>
              <a:rPr lang="nb-NO" dirty="0" smtClean="0"/>
              <a:t> findings </a:t>
            </a:r>
            <a:r>
              <a:rPr lang="nb-NO" dirty="0" err="1" smtClean="0"/>
              <a:t>table</a:t>
            </a:r>
            <a:r>
              <a:rPr lang="nb-NO" dirty="0" smtClean="0"/>
              <a:t>” is a simple </a:t>
            </a:r>
            <a:r>
              <a:rPr lang="nb-NO" dirty="0" err="1" smtClean="0"/>
              <a:t>but</a:t>
            </a:r>
            <a:r>
              <a:rPr lang="nb-NO" dirty="0" smtClean="0"/>
              <a:t> </a:t>
            </a:r>
            <a:r>
              <a:rPr lang="nb-NO" dirty="0" err="1" smtClean="0"/>
              <a:t>powerful</a:t>
            </a:r>
            <a:r>
              <a:rPr lang="nb-NO" dirty="0" smtClean="0"/>
              <a:t> </a:t>
            </a:r>
            <a:r>
              <a:rPr lang="nb-NO" dirty="0" err="1" smtClean="0"/>
              <a:t>way</a:t>
            </a:r>
            <a:r>
              <a:rPr lang="nb-NO" dirty="0" smtClean="0"/>
              <a:t> to present </a:t>
            </a:r>
            <a:r>
              <a:rPr lang="nb-NO" dirty="0" err="1" smtClean="0"/>
              <a:t>the</a:t>
            </a:r>
            <a:r>
              <a:rPr lang="nb-NO" dirty="0" smtClean="0"/>
              <a:t> </a:t>
            </a:r>
            <a:r>
              <a:rPr lang="nb-NO" dirty="0" err="1" smtClean="0"/>
              <a:t>advantages</a:t>
            </a:r>
            <a:r>
              <a:rPr lang="nb-NO" dirty="0" smtClean="0"/>
              <a:t> and </a:t>
            </a:r>
            <a:r>
              <a:rPr lang="nb-NO" dirty="0" err="1" smtClean="0"/>
              <a:t>disadvantages</a:t>
            </a:r>
            <a:r>
              <a:rPr lang="nb-NO" dirty="0" smtClean="0"/>
              <a:t> </a:t>
            </a:r>
            <a:r>
              <a:rPr lang="nb-NO" dirty="0" err="1" smtClean="0"/>
              <a:t>of</a:t>
            </a:r>
            <a:r>
              <a:rPr lang="nb-NO" dirty="0" smtClean="0"/>
              <a:t> </a:t>
            </a:r>
            <a:r>
              <a:rPr lang="nb-NO" dirty="0" err="1" smtClean="0"/>
              <a:t>different</a:t>
            </a:r>
            <a:r>
              <a:rPr lang="nb-NO" dirty="0" smtClean="0"/>
              <a:t> </a:t>
            </a:r>
            <a:r>
              <a:rPr lang="nb-NO" dirty="0" err="1" smtClean="0"/>
              <a:t>options</a:t>
            </a:r>
            <a:endParaRPr lang="nb-NO" dirty="0" smtClean="0"/>
          </a:p>
          <a:p>
            <a:pPr eaLnBrk="1" hangingPunct="1"/>
            <a:r>
              <a:rPr lang="nb-NO" dirty="0" err="1" smtClean="0"/>
              <a:t>Providing</a:t>
            </a:r>
            <a:r>
              <a:rPr lang="nb-NO" dirty="0" smtClean="0"/>
              <a:t> </a:t>
            </a:r>
            <a:r>
              <a:rPr lang="nb-NO" dirty="0" err="1" smtClean="0"/>
              <a:t>text</a:t>
            </a:r>
            <a:r>
              <a:rPr lang="nb-NO" dirty="0" smtClean="0"/>
              <a:t>, </a:t>
            </a:r>
            <a:r>
              <a:rPr lang="nb-NO" dirty="0" err="1" smtClean="0"/>
              <a:t>such</a:t>
            </a:r>
            <a:r>
              <a:rPr lang="nb-NO" dirty="0" smtClean="0"/>
              <a:t> as </a:t>
            </a:r>
            <a:r>
              <a:rPr lang="nb-NO" dirty="0" err="1" smtClean="0"/>
              <a:t>bullet</a:t>
            </a:r>
            <a:r>
              <a:rPr lang="nb-NO" dirty="0" smtClean="0"/>
              <a:t> </a:t>
            </a:r>
            <a:r>
              <a:rPr lang="nb-NO" dirty="0" err="1" smtClean="0"/>
              <a:t>points</a:t>
            </a:r>
            <a:r>
              <a:rPr lang="nb-NO" dirty="0" smtClean="0"/>
              <a:t>  </a:t>
            </a:r>
            <a:r>
              <a:rPr lang="nb-NO" dirty="0" err="1" smtClean="0"/>
              <a:t>summarising</a:t>
            </a:r>
            <a:r>
              <a:rPr lang="nb-NO" dirty="0" smtClean="0"/>
              <a:t> </a:t>
            </a:r>
            <a:r>
              <a:rPr lang="nb-NO" dirty="0" err="1" smtClean="0"/>
              <a:t>key</a:t>
            </a:r>
            <a:r>
              <a:rPr lang="nb-NO" dirty="0" smtClean="0"/>
              <a:t> </a:t>
            </a:r>
            <a:r>
              <a:rPr lang="nb-NO" dirty="0" err="1" smtClean="0"/>
              <a:t>messages</a:t>
            </a:r>
            <a:r>
              <a:rPr lang="nb-NO" dirty="0" smtClean="0"/>
              <a:t> </a:t>
            </a:r>
            <a:r>
              <a:rPr lang="nb-NO" dirty="0" err="1" smtClean="0"/>
              <a:t>qualitatively</a:t>
            </a:r>
            <a:r>
              <a:rPr lang="nb-NO" dirty="0" smtClean="0"/>
              <a:t>, </a:t>
            </a:r>
            <a:r>
              <a:rPr lang="nb-NO" dirty="0" err="1" smtClean="0"/>
              <a:t>together</a:t>
            </a:r>
            <a:r>
              <a:rPr lang="nb-NO" dirty="0" smtClean="0"/>
              <a:t> </a:t>
            </a:r>
            <a:r>
              <a:rPr lang="nb-NO" dirty="0" err="1" smtClean="0"/>
              <a:t>with</a:t>
            </a:r>
            <a:r>
              <a:rPr lang="nb-NO" dirty="0" smtClean="0"/>
              <a:t> a </a:t>
            </a:r>
            <a:r>
              <a:rPr lang="nb-NO" dirty="0" err="1" smtClean="0"/>
              <a:t>summary</a:t>
            </a:r>
            <a:r>
              <a:rPr lang="nb-NO" dirty="0" smtClean="0"/>
              <a:t> </a:t>
            </a:r>
            <a:r>
              <a:rPr lang="nb-NO" dirty="0" err="1" smtClean="0"/>
              <a:t>of</a:t>
            </a:r>
            <a:r>
              <a:rPr lang="nb-NO" dirty="0" smtClean="0"/>
              <a:t> findings </a:t>
            </a:r>
            <a:r>
              <a:rPr lang="nb-NO" dirty="0" err="1" smtClean="0"/>
              <a:t>table</a:t>
            </a:r>
            <a:r>
              <a:rPr lang="nb-NO" dirty="0" smtClean="0"/>
              <a:t>, </a:t>
            </a:r>
            <a:r>
              <a:rPr lang="nb-NO" dirty="0" err="1" smtClean="0"/>
              <a:t>can</a:t>
            </a:r>
            <a:r>
              <a:rPr lang="nb-NO" dirty="0" smtClean="0"/>
              <a:t> </a:t>
            </a:r>
            <a:r>
              <a:rPr lang="nb-NO" dirty="0" err="1" smtClean="0"/>
              <a:t>further</a:t>
            </a:r>
            <a:r>
              <a:rPr lang="nb-NO" dirty="0" smtClean="0"/>
              <a:t> </a:t>
            </a:r>
            <a:r>
              <a:rPr lang="nb-NO" dirty="0" err="1" smtClean="0"/>
              <a:t>improve</a:t>
            </a:r>
            <a:r>
              <a:rPr lang="nb-NO" dirty="0" smtClean="0"/>
              <a:t> </a:t>
            </a:r>
            <a:r>
              <a:rPr lang="nb-NO" dirty="0" err="1" smtClean="0"/>
              <a:t>understanding</a:t>
            </a:r>
            <a:r>
              <a:rPr lang="nb-NO"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 calcmode="lin" valueType="num">
                                      <p:cBhvr additive="base">
                                        <p:cTn id="7" dur="500" fill="hold"/>
                                        <p:tgtEl>
                                          <p:spTgt spid="1208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08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0835">
                                            <p:txEl>
                                              <p:pRg st="1" end="1"/>
                                            </p:txEl>
                                          </p:spTgt>
                                        </p:tgtEl>
                                        <p:attrNameLst>
                                          <p:attrName>style.visibility</p:attrName>
                                        </p:attrNameLst>
                                      </p:cBhvr>
                                      <p:to>
                                        <p:strVal val="visible"/>
                                      </p:to>
                                    </p:set>
                                    <p:anim calcmode="lin" valueType="num">
                                      <p:cBhvr additive="base">
                                        <p:cTn id="13" dur="500" fill="hold"/>
                                        <p:tgtEl>
                                          <p:spTgt spid="1208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083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404813"/>
            <a:ext cx="9144000" cy="1008062"/>
          </a:xfrm>
        </p:spPr>
        <p:txBody>
          <a:bodyPr/>
          <a:lstStyle/>
          <a:p>
            <a:pPr eaLnBrk="1" hangingPunct="1"/>
            <a:r>
              <a:rPr lang="nb-NO" sz="2800" b="1" smtClean="0"/>
              <a:t>The aim of a summary of findings is to help </a:t>
            </a:r>
            <a:br>
              <a:rPr lang="nb-NO" sz="2800" b="1" smtClean="0"/>
            </a:br>
            <a:r>
              <a:rPr lang="nb-NO" sz="2800" b="1" smtClean="0"/>
              <a:t>decision makers develop an accurate understanding of the important consequences of </a:t>
            </a:r>
            <a:br>
              <a:rPr lang="nb-NO" sz="2800" b="1" smtClean="0"/>
            </a:br>
            <a:r>
              <a:rPr lang="nb-NO" sz="2800" b="1" smtClean="0"/>
              <a:t>the options being compared</a:t>
            </a:r>
          </a:p>
        </p:txBody>
      </p:sp>
      <p:sp>
        <p:nvSpPr>
          <p:cNvPr id="139267" name="Rectangle 3"/>
          <p:cNvSpPr>
            <a:spLocks noGrp="1" noChangeArrowheads="1"/>
          </p:cNvSpPr>
          <p:nvPr>
            <p:ph type="body" idx="1"/>
          </p:nvPr>
        </p:nvSpPr>
        <p:spPr>
          <a:xfrm>
            <a:off x="457200" y="1844675"/>
            <a:ext cx="8229600" cy="4464050"/>
          </a:xfrm>
        </p:spPr>
        <p:txBody>
          <a:bodyPr/>
          <a:lstStyle/>
          <a:p>
            <a:pPr eaLnBrk="1" hangingPunct="1">
              <a:lnSpc>
                <a:spcPct val="80000"/>
              </a:lnSpc>
              <a:buFontTx/>
              <a:buNone/>
            </a:pPr>
            <a:r>
              <a:rPr lang="nb-NO" sz="2000" smtClean="0"/>
              <a:t>A summary of findings helps to achieve this in a number of ways</a:t>
            </a:r>
          </a:p>
          <a:p>
            <a:pPr eaLnBrk="1" hangingPunct="1">
              <a:lnSpc>
                <a:spcPct val="80000"/>
              </a:lnSpc>
            </a:pPr>
            <a:r>
              <a:rPr lang="nb-NO" sz="2000" smtClean="0"/>
              <a:t>It condenses the most important information, thus enabling efficient consideration</a:t>
            </a:r>
          </a:p>
          <a:p>
            <a:pPr eaLnBrk="1" hangingPunct="1">
              <a:lnSpc>
                <a:spcPct val="80000"/>
              </a:lnSpc>
            </a:pPr>
            <a:r>
              <a:rPr lang="nb-NO" sz="2000" smtClean="0"/>
              <a:t>It focuses attention on the most important outcomes, increasing the likelihood that decision makers will gain an accurate perception of what is known about important consequences</a:t>
            </a:r>
          </a:p>
          <a:p>
            <a:pPr eaLnBrk="1" hangingPunct="1">
              <a:lnSpc>
                <a:spcPct val="80000"/>
              </a:lnSpc>
            </a:pPr>
            <a:r>
              <a:rPr lang="nb-NO" sz="2000" smtClean="0"/>
              <a:t>The act of constructing it is a helpful mechanism for organising thinking, structuring evidence analysis, and focusing debate</a:t>
            </a:r>
          </a:p>
          <a:p>
            <a:pPr eaLnBrk="1" hangingPunct="1">
              <a:lnSpc>
                <a:spcPct val="80000"/>
              </a:lnSpc>
            </a:pPr>
            <a:r>
              <a:rPr lang="nb-NO" sz="2000" smtClean="0"/>
              <a:t>It can help to develop more explicit judgements about </a:t>
            </a:r>
          </a:p>
          <a:p>
            <a:pPr lvl="1" eaLnBrk="1" hangingPunct="1">
              <a:lnSpc>
                <a:spcPct val="80000"/>
              </a:lnSpc>
            </a:pPr>
            <a:r>
              <a:rPr lang="nb-NO" sz="1800" smtClean="0"/>
              <a:t>What the most important consequences are</a:t>
            </a:r>
          </a:p>
          <a:p>
            <a:pPr lvl="1" eaLnBrk="1" hangingPunct="1">
              <a:lnSpc>
                <a:spcPct val="80000"/>
              </a:lnSpc>
            </a:pPr>
            <a:r>
              <a:rPr lang="nb-NO" sz="1800" smtClean="0"/>
              <a:t>The underlying evidence</a:t>
            </a:r>
          </a:p>
          <a:p>
            <a:pPr lvl="1" eaLnBrk="1" hangingPunct="1">
              <a:lnSpc>
                <a:spcPct val="80000"/>
              </a:lnSpc>
            </a:pPr>
            <a:r>
              <a:rPr lang="nb-NO" sz="1800" smtClean="0"/>
              <a:t>Subsequent judgements about the balance between the advantages and disadvantages</a:t>
            </a:r>
          </a:p>
          <a:p>
            <a:pPr eaLnBrk="1" hangingPunct="1">
              <a:lnSpc>
                <a:spcPct val="80000"/>
              </a:lnSpc>
            </a:pPr>
            <a:r>
              <a:rPr lang="nb-NO" sz="2000" smtClean="0"/>
              <a:t>It can provide other decision makers with 'raw information', thereby helping them to apply their own judgements about the trade-offs between desirable and undesirable consequences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9267">
                                            <p:txEl>
                                              <p:pRg st="1" end="1"/>
                                            </p:txEl>
                                          </p:spTgt>
                                        </p:tgtEl>
                                        <p:attrNameLst>
                                          <p:attrName>style.visibility</p:attrName>
                                        </p:attrNameLst>
                                      </p:cBhvr>
                                      <p:to>
                                        <p:strVal val="visible"/>
                                      </p:to>
                                    </p:set>
                                    <p:anim calcmode="lin" valueType="num">
                                      <p:cBhvr additive="base">
                                        <p:cTn id="7" dur="500" fill="hold"/>
                                        <p:tgtEl>
                                          <p:spTgt spid="13926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9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139267">
                                            <p:txEl>
                                              <p:pRg st="1" end="1"/>
                                            </p:txEl>
                                          </p:spTgt>
                                        </p:tgtEl>
                                        <p:attrNameLst>
                                          <p:attrName>style.color</p:attrName>
                                        </p:attrNameLst>
                                      </p:cBhvr>
                                      <p:by>
                                        <p:hsl h="0" s="-12549" l="-25098"/>
                                      </p:by>
                                    </p:animClr>
                                    <p:animClr clrSpc="hsl" dir="cw">
                                      <p:cBhvr>
                                        <p:cTn id="13" dur="500" fill="hold"/>
                                        <p:tgtEl>
                                          <p:spTgt spid="139267">
                                            <p:txEl>
                                              <p:pRg st="1" end="1"/>
                                            </p:txEl>
                                          </p:spTgt>
                                        </p:tgtEl>
                                        <p:attrNameLst>
                                          <p:attrName>fillcolor</p:attrName>
                                        </p:attrNameLst>
                                      </p:cBhvr>
                                      <p:by>
                                        <p:hsl h="0" s="-12549" l="-25098"/>
                                      </p:by>
                                    </p:animClr>
                                    <p:animClr clrSpc="hsl" dir="cw">
                                      <p:cBhvr>
                                        <p:cTn id="14" dur="500" fill="hold"/>
                                        <p:tgtEl>
                                          <p:spTgt spid="139267">
                                            <p:txEl>
                                              <p:pRg st="1" end="1"/>
                                            </p:txEl>
                                          </p:spTgt>
                                        </p:tgtEl>
                                        <p:attrNameLst>
                                          <p:attrName>stroke.color</p:attrName>
                                        </p:attrNameLst>
                                      </p:cBhvr>
                                      <p:by>
                                        <p:hsl h="0" s="-12549" l="-25098"/>
                                      </p:by>
                                    </p:animClr>
                                    <p:set>
                                      <p:cBhvr>
                                        <p:cTn id="15" dur="500" fill="hold"/>
                                        <p:tgtEl>
                                          <p:spTgt spid="139267">
                                            <p:txEl>
                                              <p:pRg st="1" end="1"/>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139267">
                                            <p:txEl>
                                              <p:pRg st="2" end="2"/>
                                            </p:txEl>
                                          </p:spTgt>
                                        </p:tgtEl>
                                        <p:attrNameLst>
                                          <p:attrName>style.visibility</p:attrName>
                                        </p:attrNameLst>
                                      </p:cBhvr>
                                      <p:to>
                                        <p:strVal val="visible"/>
                                      </p:to>
                                    </p:set>
                                    <p:anim calcmode="lin" valueType="num">
                                      <p:cBhvr additive="base">
                                        <p:cTn id="18" dur="500" fill="hold"/>
                                        <p:tgtEl>
                                          <p:spTgt spid="139267">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392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4" presetClass="emph" presetSubtype="0" fill="hold" grpId="1" nodeType="clickEffect">
                                  <p:stCondLst>
                                    <p:cond delay="0"/>
                                  </p:stCondLst>
                                  <p:childTnLst>
                                    <p:animClr clrSpc="hsl" dir="cw">
                                      <p:cBhvr override="childStyle">
                                        <p:cTn id="23" dur="500" fill="hold"/>
                                        <p:tgtEl>
                                          <p:spTgt spid="139267">
                                            <p:txEl>
                                              <p:pRg st="2" end="2"/>
                                            </p:txEl>
                                          </p:spTgt>
                                        </p:tgtEl>
                                        <p:attrNameLst>
                                          <p:attrName>style.color</p:attrName>
                                        </p:attrNameLst>
                                      </p:cBhvr>
                                      <p:by>
                                        <p:hsl h="0" s="-12549" l="-25098"/>
                                      </p:by>
                                    </p:animClr>
                                    <p:animClr clrSpc="hsl" dir="cw">
                                      <p:cBhvr>
                                        <p:cTn id="24" dur="500" fill="hold"/>
                                        <p:tgtEl>
                                          <p:spTgt spid="139267">
                                            <p:txEl>
                                              <p:pRg st="2" end="2"/>
                                            </p:txEl>
                                          </p:spTgt>
                                        </p:tgtEl>
                                        <p:attrNameLst>
                                          <p:attrName>fillcolor</p:attrName>
                                        </p:attrNameLst>
                                      </p:cBhvr>
                                      <p:by>
                                        <p:hsl h="0" s="-12549" l="-25098"/>
                                      </p:by>
                                    </p:animClr>
                                    <p:animClr clrSpc="hsl" dir="cw">
                                      <p:cBhvr>
                                        <p:cTn id="25" dur="500" fill="hold"/>
                                        <p:tgtEl>
                                          <p:spTgt spid="139267">
                                            <p:txEl>
                                              <p:pRg st="2" end="2"/>
                                            </p:txEl>
                                          </p:spTgt>
                                        </p:tgtEl>
                                        <p:attrNameLst>
                                          <p:attrName>stroke.color</p:attrName>
                                        </p:attrNameLst>
                                      </p:cBhvr>
                                      <p:by>
                                        <p:hsl h="0" s="-12549" l="-25098"/>
                                      </p:by>
                                    </p:animClr>
                                    <p:set>
                                      <p:cBhvr>
                                        <p:cTn id="26" dur="500" fill="hold"/>
                                        <p:tgtEl>
                                          <p:spTgt spid="139267">
                                            <p:txEl>
                                              <p:pRg st="2" end="2"/>
                                            </p:txEl>
                                          </p:spTgt>
                                        </p:tgtEl>
                                        <p:attrNameLst>
                                          <p:attrName>fill.type</p:attrName>
                                        </p:attrNameLst>
                                      </p:cBhvr>
                                      <p:to>
                                        <p:strVal val="solid"/>
                                      </p:to>
                                    </p:set>
                                  </p:childTnLst>
                                </p:cTn>
                              </p:par>
                              <p:par>
                                <p:cTn id="27" presetID="2" presetClass="entr" presetSubtype="4" fill="hold" grpId="0" nodeType="withEffect">
                                  <p:stCondLst>
                                    <p:cond delay="0"/>
                                  </p:stCondLst>
                                  <p:childTnLst>
                                    <p:set>
                                      <p:cBhvr>
                                        <p:cTn id="28" dur="1" fill="hold">
                                          <p:stCondLst>
                                            <p:cond delay="0"/>
                                          </p:stCondLst>
                                        </p:cTn>
                                        <p:tgtEl>
                                          <p:spTgt spid="139267">
                                            <p:txEl>
                                              <p:pRg st="3" end="3"/>
                                            </p:txEl>
                                          </p:spTgt>
                                        </p:tgtEl>
                                        <p:attrNameLst>
                                          <p:attrName>style.visibility</p:attrName>
                                        </p:attrNameLst>
                                      </p:cBhvr>
                                      <p:to>
                                        <p:strVal val="visible"/>
                                      </p:to>
                                    </p:set>
                                    <p:anim calcmode="lin" valueType="num">
                                      <p:cBhvr additive="base">
                                        <p:cTn id="29" dur="500" fill="hold"/>
                                        <p:tgtEl>
                                          <p:spTgt spid="139267">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392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4" presetClass="emph" presetSubtype="0" fill="hold" grpId="1" nodeType="clickEffect">
                                  <p:stCondLst>
                                    <p:cond delay="0"/>
                                  </p:stCondLst>
                                  <p:childTnLst>
                                    <p:animClr clrSpc="hsl" dir="cw">
                                      <p:cBhvr override="childStyle">
                                        <p:cTn id="34" dur="500" fill="hold"/>
                                        <p:tgtEl>
                                          <p:spTgt spid="139267">
                                            <p:txEl>
                                              <p:pRg st="3" end="3"/>
                                            </p:txEl>
                                          </p:spTgt>
                                        </p:tgtEl>
                                        <p:attrNameLst>
                                          <p:attrName>style.color</p:attrName>
                                        </p:attrNameLst>
                                      </p:cBhvr>
                                      <p:by>
                                        <p:hsl h="0" s="-12549" l="-25098"/>
                                      </p:by>
                                    </p:animClr>
                                    <p:animClr clrSpc="hsl" dir="cw">
                                      <p:cBhvr>
                                        <p:cTn id="35" dur="500" fill="hold"/>
                                        <p:tgtEl>
                                          <p:spTgt spid="139267">
                                            <p:txEl>
                                              <p:pRg st="3" end="3"/>
                                            </p:txEl>
                                          </p:spTgt>
                                        </p:tgtEl>
                                        <p:attrNameLst>
                                          <p:attrName>fillcolor</p:attrName>
                                        </p:attrNameLst>
                                      </p:cBhvr>
                                      <p:by>
                                        <p:hsl h="0" s="-12549" l="-25098"/>
                                      </p:by>
                                    </p:animClr>
                                    <p:animClr clrSpc="hsl" dir="cw">
                                      <p:cBhvr>
                                        <p:cTn id="36" dur="500" fill="hold"/>
                                        <p:tgtEl>
                                          <p:spTgt spid="139267">
                                            <p:txEl>
                                              <p:pRg st="3" end="3"/>
                                            </p:txEl>
                                          </p:spTgt>
                                        </p:tgtEl>
                                        <p:attrNameLst>
                                          <p:attrName>stroke.color</p:attrName>
                                        </p:attrNameLst>
                                      </p:cBhvr>
                                      <p:by>
                                        <p:hsl h="0" s="-12549" l="-25098"/>
                                      </p:by>
                                    </p:animClr>
                                    <p:set>
                                      <p:cBhvr>
                                        <p:cTn id="37" dur="500" fill="hold"/>
                                        <p:tgtEl>
                                          <p:spTgt spid="139267">
                                            <p:txEl>
                                              <p:pRg st="3" end="3"/>
                                            </p:txEl>
                                          </p:spTgt>
                                        </p:tgtEl>
                                        <p:attrNameLst>
                                          <p:attrName>fill.type</p:attrName>
                                        </p:attrNameLst>
                                      </p:cBhvr>
                                      <p:to>
                                        <p:strVal val="solid"/>
                                      </p:to>
                                    </p:set>
                                  </p:childTnLst>
                                </p:cTn>
                              </p:par>
                              <p:par>
                                <p:cTn id="38" presetID="2" presetClass="entr" presetSubtype="4" fill="hold" grpId="0" nodeType="withEffect">
                                  <p:stCondLst>
                                    <p:cond delay="0"/>
                                  </p:stCondLst>
                                  <p:childTnLst>
                                    <p:set>
                                      <p:cBhvr>
                                        <p:cTn id="39" dur="1" fill="hold">
                                          <p:stCondLst>
                                            <p:cond delay="0"/>
                                          </p:stCondLst>
                                        </p:cTn>
                                        <p:tgtEl>
                                          <p:spTgt spid="139267">
                                            <p:txEl>
                                              <p:pRg st="4" end="4"/>
                                            </p:txEl>
                                          </p:spTgt>
                                        </p:tgtEl>
                                        <p:attrNameLst>
                                          <p:attrName>style.visibility</p:attrName>
                                        </p:attrNameLst>
                                      </p:cBhvr>
                                      <p:to>
                                        <p:strVal val="visible"/>
                                      </p:to>
                                    </p:set>
                                    <p:anim calcmode="lin" valueType="num">
                                      <p:cBhvr additive="base">
                                        <p:cTn id="40" dur="500" fill="hold"/>
                                        <p:tgtEl>
                                          <p:spTgt spid="139267">
                                            <p:txEl>
                                              <p:pRg st="4" end="4"/>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139267">
                                            <p:txEl>
                                              <p:pRg st="4" end="4"/>
                                            </p:txEl>
                                          </p:spTgt>
                                        </p:tgtEl>
                                        <p:attrNameLst>
                                          <p:attrName>ppt_y</p:attrName>
                                        </p:attrNameLst>
                                      </p:cBhvr>
                                      <p:tavLst>
                                        <p:tav tm="0">
                                          <p:val>
                                            <p:strVal val="1+#ppt_h/2"/>
                                          </p:val>
                                        </p:tav>
                                        <p:tav tm="100000">
                                          <p:val>
                                            <p:strVal val="#ppt_y"/>
                                          </p:val>
                                        </p:tav>
                                      </p:tavLst>
                                    </p:anim>
                                  </p:childTnLst>
                                </p:cTn>
                              </p:par>
                              <p:par>
                                <p:cTn id="42" presetID="2" presetClass="entr" presetSubtype="4" fill="hold" grpId="0" nodeType="withEffect">
                                  <p:stCondLst>
                                    <p:cond delay="0"/>
                                  </p:stCondLst>
                                  <p:childTnLst>
                                    <p:set>
                                      <p:cBhvr>
                                        <p:cTn id="43" dur="1" fill="hold">
                                          <p:stCondLst>
                                            <p:cond delay="0"/>
                                          </p:stCondLst>
                                        </p:cTn>
                                        <p:tgtEl>
                                          <p:spTgt spid="139267">
                                            <p:txEl>
                                              <p:pRg st="5" end="5"/>
                                            </p:txEl>
                                          </p:spTgt>
                                        </p:tgtEl>
                                        <p:attrNameLst>
                                          <p:attrName>style.visibility</p:attrName>
                                        </p:attrNameLst>
                                      </p:cBhvr>
                                      <p:to>
                                        <p:strVal val="visible"/>
                                      </p:to>
                                    </p:set>
                                    <p:anim calcmode="lin" valueType="num">
                                      <p:cBhvr additive="base">
                                        <p:cTn id="44" dur="500" fill="hold"/>
                                        <p:tgtEl>
                                          <p:spTgt spid="139267">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39267">
                                            <p:txEl>
                                              <p:pRg st="5" end="5"/>
                                            </p:txEl>
                                          </p:spTgt>
                                        </p:tgtEl>
                                        <p:attrNameLst>
                                          <p:attrName>ppt_y</p:attrName>
                                        </p:attrNameLst>
                                      </p:cBhvr>
                                      <p:tavLst>
                                        <p:tav tm="0">
                                          <p:val>
                                            <p:strVal val="1+#ppt_h/2"/>
                                          </p:val>
                                        </p:tav>
                                        <p:tav tm="100000">
                                          <p:val>
                                            <p:strVal val="#ppt_y"/>
                                          </p:val>
                                        </p:tav>
                                      </p:tavLst>
                                    </p:anim>
                                  </p:childTnLst>
                                </p:cTn>
                              </p:par>
                              <p:par>
                                <p:cTn id="46" presetID="2" presetClass="entr" presetSubtype="4" fill="hold" grpId="0" nodeType="withEffect">
                                  <p:stCondLst>
                                    <p:cond delay="0"/>
                                  </p:stCondLst>
                                  <p:childTnLst>
                                    <p:set>
                                      <p:cBhvr>
                                        <p:cTn id="47" dur="1" fill="hold">
                                          <p:stCondLst>
                                            <p:cond delay="0"/>
                                          </p:stCondLst>
                                        </p:cTn>
                                        <p:tgtEl>
                                          <p:spTgt spid="139267">
                                            <p:txEl>
                                              <p:pRg st="6" end="6"/>
                                            </p:txEl>
                                          </p:spTgt>
                                        </p:tgtEl>
                                        <p:attrNameLst>
                                          <p:attrName>style.visibility</p:attrName>
                                        </p:attrNameLst>
                                      </p:cBhvr>
                                      <p:to>
                                        <p:strVal val="visible"/>
                                      </p:to>
                                    </p:set>
                                    <p:anim calcmode="lin" valueType="num">
                                      <p:cBhvr additive="base">
                                        <p:cTn id="48" dur="500" fill="hold"/>
                                        <p:tgtEl>
                                          <p:spTgt spid="139267">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39267">
                                            <p:txEl>
                                              <p:pRg st="6" end="6"/>
                                            </p:txEl>
                                          </p:spTgt>
                                        </p:tgtEl>
                                        <p:attrNameLst>
                                          <p:attrName>ppt_y</p:attrName>
                                        </p:attrNameLst>
                                      </p:cBhvr>
                                      <p:tavLst>
                                        <p:tav tm="0">
                                          <p:val>
                                            <p:strVal val="1+#ppt_h/2"/>
                                          </p:val>
                                        </p:tav>
                                        <p:tav tm="100000">
                                          <p:val>
                                            <p:strVal val="#ppt_y"/>
                                          </p:val>
                                        </p:tav>
                                      </p:tavLst>
                                    </p:anim>
                                  </p:childTnLst>
                                </p:cTn>
                              </p:par>
                              <p:par>
                                <p:cTn id="50" presetID="2" presetClass="entr" presetSubtype="4" fill="hold" grpId="0" nodeType="withEffect">
                                  <p:stCondLst>
                                    <p:cond delay="0"/>
                                  </p:stCondLst>
                                  <p:childTnLst>
                                    <p:set>
                                      <p:cBhvr>
                                        <p:cTn id="51" dur="1" fill="hold">
                                          <p:stCondLst>
                                            <p:cond delay="0"/>
                                          </p:stCondLst>
                                        </p:cTn>
                                        <p:tgtEl>
                                          <p:spTgt spid="139267">
                                            <p:txEl>
                                              <p:pRg st="7" end="7"/>
                                            </p:txEl>
                                          </p:spTgt>
                                        </p:tgtEl>
                                        <p:attrNameLst>
                                          <p:attrName>style.visibility</p:attrName>
                                        </p:attrNameLst>
                                      </p:cBhvr>
                                      <p:to>
                                        <p:strVal val="visible"/>
                                      </p:to>
                                    </p:set>
                                    <p:anim calcmode="lin" valueType="num">
                                      <p:cBhvr additive="base">
                                        <p:cTn id="52" dur="500" fill="hold"/>
                                        <p:tgtEl>
                                          <p:spTgt spid="139267">
                                            <p:txEl>
                                              <p:pRg st="7" end="7"/>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13926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139267">
                                            <p:txEl>
                                              <p:pRg st="8" end="8"/>
                                            </p:txEl>
                                          </p:spTgt>
                                        </p:tgtEl>
                                        <p:attrNameLst>
                                          <p:attrName>style.visibility</p:attrName>
                                        </p:attrNameLst>
                                      </p:cBhvr>
                                      <p:to>
                                        <p:strVal val="visible"/>
                                      </p:to>
                                    </p:set>
                                    <p:anim calcmode="lin" valueType="num">
                                      <p:cBhvr additive="base">
                                        <p:cTn id="58" dur="500" fill="hold"/>
                                        <p:tgtEl>
                                          <p:spTgt spid="139267">
                                            <p:txEl>
                                              <p:pRg st="8" end="8"/>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139267">
                                            <p:txEl>
                                              <p:pRg st="8" end="8"/>
                                            </p:txEl>
                                          </p:spTgt>
                                        </p:tgtEl>
                                        <p:attrNameLst>
                                          <p:attrName>ppt_y</p:attrName>
                                        </p:attrNameLst>
                                      </p:cBhvr>
                                      <p:tavLst>
                                        <p:tav tm="0">
                                          <p:val>
                                            <p:strVal val="1+#ppt_h/2"/>
                                          </p:val>
                                        </p:tav>
                                        <p:tav tm="100000">
                                          <p:val>
                                            <p:strVal val="#ppt_y"/>
                                          </p:val>
                                        </p:tav>
                                      </p:tavLst>
                                    </p:anim>
                                  </p:childTnLst>
                                </p:cTn>
                              </p:par>
                              <p:par>
                                <p:cTn id="60" presetID="24" presetClass="emph" presetSubtype="0" fill="hold" grpId="1" nodeType="withEffect">
                                  <p:stCondLst>
                                    <p:cond delay="0"/>
                                  </p:stCondLst>
                                  <p:childTnLst>
                                    <p:animClr clrSpc="hsl" dir="cw">
                                      <p:cBhvr override="childStyle">
                                        <p:cTn id="61" dur="500" fill="hold"/>
                                        <p:tgtEl>
                                          <p:spTgt spid="139267">
                                            <p:txEl>
                                              <p:pRg st="4" end="4"/>
                                            </p:txEl>
                                          </p:spTgt>
                                        </p:tgtEl>
                                        <p:attrNameLst>
                                          <p:attrName>style.color</p:attrName>
                                        </p:attrNameLst>
                                      </p:cBhvr>
                                      <p:by>
                                        <p:hsl h="0" s="-12549" l="-25098"/>
                                      </p:by>
                                    </p:animClr>
                                    <p:animClr clrSpc="hsl" dir="cw">
                                      <p:cBhvr>
                                        <p:cTn id="62" dur="500" fill="hold"/>
                                        <p:tgtEl>
                                          <p:spTgt spid="139267">
                                            <p:txEl>
                                              <p:pRg st="4" end="4"/>
                                            </p:txEl>
                                          </p:spTgt>
                                        </p:tgtEl>
                                        <p:attrNameLst>
                                          <p:attrName>fillcolor</p:attrName>
                                        </p:attrNameLst>
                                      </p:cBhvr>
                                      <p:by>
                                        <p:hsl h="0" s="-12549" l="-25098"/>
                                      </p:by>
                                    </p:animClr>
                                    <p:animClr clrSpc="hsl" dir="cw">
                                      <p:cBhvr>
                                        <p:cTn id="63" dur="500" fill="hold"/>
                                        <p:tgtEl>
                                          <p:spTgt spid="139267">
                                            <p:txEl>
                                              <p:pRg st="4" end="4"/>
                                            </p:txEl>
                                          </p:spTgt>
                                        </p:tgtEl>
                                        <p:attrNameLst>
                                          <p:attrName>stroke.color</p:attrName>
                                        </p:attrNameLst>
                                      </p:cBhvr>
                                      <p:by>
                                        <p:hsl h="0" s="-12549" l="-25098"/>
                                      </p:by>
                                    </p:animClr>
                                    <p:set>
                                      <p:cBhvr>
                                        <p:cTn id="64" dur="500" fill="hold"/>
                                        <p:tgtEl>
                                          <p:spTgt spid="139267">
                                            <p:txEl>
                                              <p:pRg st="4" end="4"/>
                                            </p:txEl>
                                          </p:spTgt>
                                        </p:tgtEl>
                                        <p:attrNameLst>
                                          <p:attrName>fill.type</p:attrName>
                                        </p:attrNameLst>
                                      </p:cBhvr>
                                      <p:to>
                                        <p:strVal val="solid"/>
                                      </p:to>
                                    </p:set>
                                  </p:childTnLst>
                                </p:cTn>
                              </p:par>
                              <p:par>
                                <p:cTn id="65" presetID="24" presetClass="emph" presetSubtype="0" fill="hold" grpId="1" nodeType="withEffect">
                                  <p:stCondLst>
                                    <p:cond delay="0"/>
                                  </p:stCondLst>
                                  <p:childTnLst>
                                    <p:animClr clrSpc="hsl" dir="cw">
                                      <p:cBhvr override="childStyle">
                                        <p:cTn id="66" dur="500" fill="hold"/>
                                        <p:tgtEl>
                                          <p:spTgt spid="139267">
                                            <p:txEl>
                                              <p:pRg st="5" end="5"/>
                                            </p:txEl>
                                          </p:spTgt>
                                        </p:tgtEl>
                                        <p:attrNameLst>
                                          <p:attrName>style.color</p:attrName>
                                        </p:attrNameLst>
                                      </p:cBhvr>
                                      <p:by>
                                        <p:hsl h="0" s="-12549" l="-25098"/>
                                      </p:by>
                                    </p:animClr>
                                    <p:animClr clrSpc="hsl" dir="cw">
                                      <p:cBhvr>
                                        <p:cTn id="67" dur="500" fill="hold"/>
                                        <p:tgtEl>
                                          <p:spTgt spid="139267">
                                            <p:txEl>
                                              <p:pRg st="5" end="5"/>
                                            </p:txEl>
                                          </p:spTgt>
                                        </p:tgtEl>
                                        <p:attrNameLst>
                                          <p:attrName>fillcolor</p:attrName>
                                        </p:attrNameLst>
                                      </p:cBhvr>
                                      <p:by>
                                        <p:hsl h="0" s="-12549" l="-25098"/>
                                      </p:by>
                                    </p:animClr>
                                    <p:animClr clrSpc="hsl" dir="cw">
                                      <p:cBhvr>
                                        <p:cTn id="68" dur="500" fill="hold"/>
                                        <p:tgtEl>
                                          <p:spTgt spid="139267">
                                            <p:txEl>
                                              <p:pRg st="5" end="5"/>
                                            </p:txEl>
                                          </p:spTgt>
                                        </p:tgtEl>
                                        <p:attrNameLst>
                                          <p:attrName>stroke.color</p:attrName>
                                        </p:attrNameLst>
                                      </p:cBhvr>
                                      <p:by>
                                        <p:hsl h="0" s="-12549" l="-25098"/>
                                      </p:by>
                                    </p:animClr>
                                    <p:set>
                                      <p:cBhvr>
                                        <p:cTn id="69" dur="500" fill="hold"/>
                                        <p:tgtEl>
                                          <p:spTgt spid="139267">
                                            <p:txEl>
                                              <p:pRg st="5" end="5"/>
                                            </p:txEl>
                                          </p:spTgt>
                                        </p:tgtEl>
                                        <p:attrNameLst>
                                          <p:attrName>fill.type</p:attrName>
                                        </p:attrNameLst>
                                      </p:cBhvr>
                                      <p:to>
                                        <p:strVal val="solid"/>
                                      </p:to>
                                    </p:set>
                                  </p:childTnLst>
                                </p:cTn>
                              </p:par>
                              <p:par>
                                <p:cTn id="70" presetID="24" presetClass="emph" presetSubtype="0" fill="hold" grpId="1" nodeType="withEffect">
                                  <p:stCondLst>
                                    <p:cond delay="0"/>
                                  </p:stCondLst>
                                  <p:childTnLst>
                                    <p:animClr clrSpc="hsl" dir="cw">
                                      <p:cBhvr override="childStyle">
                                        <p:cTn id="71" dur="500" fill="hold"/>
                                        <p:tgtEl>
                                          <p:spTgt spid="139267">
                                            <p:txEl>
                                              <p:pRg st="6" end="6"/>
                                            </p:txEl>
                                          </p:spTgt>
                                        </p:tgtEl>
                                        <p:attrNameLst>
                                          <p:attrName>style.color</p:attrName>
                                        </p:attrNameLst>
                                      </p:cBhvr>
                                      <p:by>
                                        <p:hsl h="0" s="-12549" l="-25098"/>
                                      </p:by>
                                    </p:animClr>
                                    <p:animClr clrSpc="hsl" dir="cw">
                                      <p:cBhvr>
                                        <p:cTn id="72" dur="500" fill="hold"/>
                                        <p:tgtEl>
                                          <p:spTgt spid="139267">
                                            <p:txEl>
                                              <p:pRg st="6" end="6"/>
                                            </p:txEl>
                                          </p:spTgt>
                                        </p:tgtEl>
                                        <p:attrNameLst>
                                          <p:attrName>fillcolor</p:attrName>
                                        </p:attrNameLst>
                                      </p:cBhvr>
                                      <p:by>
                                        <p:hsl h="0" s="-12549" l="-25098"/>
                                      </p:by>
                                    </p:animClr>
                                    <p:animClr clrSpc="hsl" dir="cw">
                                      <p:cBhvr>
                                        <p:cTn id="73" dur="500" fill="hold"/>
                                        <p:tgtEl>
                                          <p:spTgt spid="139267">
                                            <p:txEl>
                                              <p:pRg st="6" end="6"/>
                                            </p:txEl>
                                          </p:spTgt>
                                        </p:tgtEl>
                                        <p:attrNameLst>
                                          <p:attrName>stroke.color</p:attrName>
                                        </p:attrNameLst>
                                      </p:cBhvr>
                                      <p:by>
                                        <p:hsl h="0" s="-12549" l="-25098"/>
                                      </p:by>
                                    </p:animClr>
                                    <p:set>
                                      <p:cBhvr>
                                        <p:cTn id="74" dur="500" fill="hold"/>
                                        <p:tgtEl>
                                          <p:spTgt spid="139267">
                                            <p:txEl>
                                              <p:pRg st="6" end="6"/>
                                            </p:txEl>
                                          </p:spTgt>
                                        </p:tgtEl>
                                        <p:attrNameLst>
                                          <p:attrName>fill.type</p:attrName>
                                        </p:attrNameLst>
                                      </p:cBhvr>
                                      <p:to>
                                        <p:strVal val="solid"/>
                                      </p:to>
                                    </p:set>
                                  </p:childTnLst>
                                </p:cTn>
                              </p:par>
                              <p:par>
                                <p:cTn id="75" presetID="24" presetClass="emph" presetSubtype="0" fill="hold" grpId="1" nodeType="withEffect">
                                  <p:stCondLst>
                                    <p:cond delay="0"/>
                                  </p:stCondLst>
                                  <p:childTnLst>
                                    <p:animClr clrSpc="hsl" dir="cw">
                                      <p:cBhvr override="childStyle">
                                        <p:cTn id="76" dur="500" fill="hold"/>
                                        <p:tgtEl>
                                          <p:spTgt spid="139267">
                                            <p:txEl>
                                              <p:pRg st="7" end="7"/>
                                            </p:txEl>
                                          </p:spTgt>
                                        </p:tgtEl>
                                        <p:attrNameLst>
                                          <p:attrName>style.color</p:attrName>
                                        </p:attrNameLst>
                                      </p:cBhvr>
                                      <p:by>
                                        <p:hsl h="0" s="-12549" l="-25098"/>
                                      </p:by>
                                    </p:animClr>
                                    <p:animClr clrSpc="hsl" dir="cw">
                                      <p:cBhvr>
                                        <p:cTn id="77" dur="500" fill="hold"/>
                                        <p:tgtEl>
                                          <p:spTgt spid="139267">
                                            <p:txEl>
                                              <p:pRg st="7" end="7"/>
                                            </p:txEl>
                                          </p:spTgt>
                                        </p:tgtEl>
                                        <p:attrNameLst>
                                          <p:attrName>fillcolor</p:attrName>
                                        </p:attrNameLst>
                                      </p:cBhvr>
                                      <p:by>
                                        <p:hsl h="0" s="-12549" l="-25098"/>
                                      </p:by>
                                    </p:animClr>
                                    <p:animClr clrSpc="hsl" dir="cw">
                                      <p:cBhvr>
                                        <p:cTn id="78" dur="500" fill="hold"/>
                                        <p:tgtEl>
                                          <p:spTgt spid="139267">
                                            <p:txEl>
                                              <p:pRg st="7" end="7"/>
                                            </p:txEl>
                                          </p:spTgt>
                                        </p:tgtEl>
                                        <p:attrNameLst>
                                          <p:attrName>stroke.color</p:attrName>
                                        </p:attrNameLst>
                                      </p:cBhvr>
                                      <p:by>
                                        <p:hsl h="0" s="-12549" l="-25098"/>
                                      </p:by>
                                    </p:animClr>
                                    <p:set>
                                      <p:cBhvr>
                                        <p:cTn id="79" dur="500" fill="hold"/>
                                        <p:tgtEl>
                                          <p:spTgt spid="139267">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7" grpId="0" build="p"/>
      <p:bldP spid="139267" grpI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nb-NO" sz="4000" smtClean="0"/>
              <a:t>Limitations of summaries of findings</a:t>
            </a:r>
          </a:p>
        </p:txBody>
      </p:sp>
      <p:sp>
        <p:nvSpPr>
          <p:cNvPr id="140291" name="Rectangle 3"/>
          <p:cNvSpPr>
            <a:spLocks noGrp="1" noChangeArrowheads="1"/>
          </p:cNvSpPr>
          <p:nvPr>
            <p:ph type="body" idx="1"/>
          </p:nvPr>
        </p:nvSpPr>
        <p:spPr>
          <a:xfrm>
            <a:off x="457200" y="1700213"/>
            <a:ext cx="8229600" cy="4425950"/>
          </a:xfrm>
        </p:spPr>
        <p:txBody>
          <a:bodyPr/>
          <a:lstStyle/>
          <a:p>
            <a:pPr eaLnBrk="1" hangingPunct="1">
              <a:lnSpc>
                <a:spcPct val="80000"/>
              </a:lnSpc>
            </a:pPr>
            <a:r>
              <a:rPr lang="nb-NO" sz="2400" dirty="0" err="1" smtClean="0"/>
              <a:t>When</a:t>
            </a:r>
            <a:r>
              <a:rPr lang="nb-NO" sz="2400" dirty="0" smtClean="0"/>
              <a:t> </a:t>
            </a:r>
            <a:r>
              <a:rPr lang="nb-NO" sz="2400" dirty="0" err="1" smtClean="0"/>
              <a:t>there</a:t>
            </a:r>
            <a:r>
              <a:rPr lang="nb-NO" sz="2400" dirty="0" smtClean="0"/>
              <a:t> </a:t>
            </a:r>
            <a:r>
              <a:rPr lang="nb-NO" sz="2400" dirty="0" err="1" smtClean="0"/>
              <a:t>are</a:t>
            </a:r>
            <a:r>
              <a:rPr lang="nb-NO" sz="2400" dirty="0" smtClean="0"/>
              <a:t> </a:t>
            </a:r>
            <a:r>
              <a:rPr lang="nb-NO" sz="2400" dirty="0" err="1" smtClean="0"/>
              <a:t>complicated</a:t>
            </a:r>
            <a:r>
              <a:rPr lang="nb-NO" sz="2400" dirty="0" smtClean="0"/>
              <a:t> </a:t>
            </a:r>
            <a:r>
              <a:rPr lang="nb-NO" sz="2400" dirty="0" err="1" smtClean="0"/>
              <a:t>tradeoffs</a:t>
            </a:r>
            <a:r>
              <a:rPr lang="nb-NO" sz="2400" dirty="0" smtClean="0"/>
              <a:t> </a:t>
            </a:r>
            <a:r>
              <a:rPr lang="nb-NO" sz="2400" dirty="0" err="1" smtClean="0"/>
              <a:t>between</a:t>
            </a:r>
            <a:r>
              <a:rPr lang="nb-NO" sz="2400" dirty="0" smtClean="0"/>
              <a:t> multiple </a:t>
            </a:r>
            <a:r>
              <a:rPr lang="nb-NO" sz="2400" dirty="0" err="1" smtClean="0"/>
              <a:t>outcomes</a:t>
            </a:r>
            <a:r>
              <a:rPr lang="nb-NO" sz="2400" dirty="0" smtClean="0"/>
              <a:t>, </a:t>
            </a:r>
            <a:r>
              <a:rPr lang="nb-NO" sz="2400" dirty="0" err="1" smtClean="0"/>
              <a:t>judgements</a:t>
            </a:r>
            <a:r>
              <a:rPr lang="nb-NO" sz="2400" dirty="0" smtClean="0"/>
              <a:t> </a:t>
            </a:r>
            <a:r>
              <a:rPr lang="nb-NO" sz="2400" dirty="0" err="1" smtClean="0"/>
              <a:t>may</a:t>
            </a:r>
            <a:r>
              <a:rPr lang="nb-NO" sz="2400" dirty="0" smtClean="0"/>
              <a:t> </a:t>
            </a:r>
            <a:r>
              <a:rPr lang="nb-NO" sz="2400" dirty="0" err="1" smtClean="0"/>
              <a:t>require</a:t>
            </a:r>
            <a:r>
              <a:rPr lang="nb-NO" sz="2400" dirty="0" smtClean="0"/>
              <a:t> a </a:t>
            </a:r>
            <a:r>
              <a:rPr lang="nb-NO" sz="2400" dirty="0" err="1" smtClean="0"/>
              <a:t>high</a:t>
            </a:r>
            <a:r>
              <a:rPr lang="nb-NO" sz="2400" dirty="0" smtClean="0"/>
              <a:t> </a:t>
            </a:r>
            <a:r>
              <a:rPr lang="nb-NO" sz="2400" dirty="0" err="1" smtClean="0"/>
              <a:t>level</a:t>
            </a:r>
            <a:r>
              <a:rPr lang="nb-NO" sz="2400" dirty="0" smtClean="0"/>
              <a:t> </a:t>
            </a:r>
            <a:r>
              <a:rPr lang="nb-NO" sz="2400" dirty="0" err="1" smtClean="0"/>
              <a:t>of</a:t>
            </a:r>
            <a:r>
              <a:rPr lang="nb-NO" sz="2400" dirty="0" smtClean="0"/>
              <a:t> </a:t>
            </a:r>
            <a:r>
              <a:rPr lang="nb-NO" sz="2400" dirty="0" err="1" smtClean="0"/>
              <a:t>information</a:t>
            </a:r>
            <a:r>
              <a:rPr lang="nb-NO" sz="2400" dirty="0" smtClean="0"/>
              <a:t> </a:t>
            </a:r>
            <a:r>
              <a:rPr lang="nb-NO" sz="2400" dirty="0" err="1" smtClean="0"/>
              <a:t>processing</a:t>
            </a:r>
            <a:r>
              <a:rPr lang="nb-NO" sz="2400" dirty="0" smtClean="0"/>
              <a:t> by policymakers</a:t>
            </a:r>
          </a:p>
          <a:p>
            <a:pPr eaLnBrk="1" hangingPunct="1">
              <a:lnSpc>
                <a:spcPct val="80000"/>
              </a:lnSpc>
            </a:pPr>
            <a:r>
              <a:rPr lang="nb-NO" sz="2400" dirty="0" err="1" smtClean="0"/>
              <a:t>When</a:t>
            </a:r>
            <a:r>
              <a:rPr lang="nb-NO" sz="2400" dirty="0" smtClean="0"/>
              <a:t> </a:t>
            </a:r>
            <a:r>
              <a:rPr lang="nb-NO" sz="2400" dirty="0" err="1" smtClean="0"/>
              <a:t>weighing</a:t>
            </a:r>
            <a:r>
              <a:rPr lang="nb-NO" sz="2400" dirty="0" smtClean="0"/>
              <a:t> up </a:t>
            </a:r>
            <a:r>
              <a:rPr lang="nb-NO" sz="2400" dirty="0" err="1" smtClean="0"/>
              <a:t>different</a:t>
            </a:r>
            <a:r>
              <a:rPr lang="nb-NO" sz="2400" dirty="0" smtClean="0"/>
              <a:t> </a:t>
            </a:r>
            <a:r>
              <a:rPr lang="nb-NO" sz="2400" dirty="0" err="1" smtClean="0"/>
              <a:t>outcomes</a:t>
            </a:r>
            <a:r>
              <a:rPr lang="nb-NO" sz="2400" dirty="0" smtClean="0"/>
              <a:t>, </a:t>
            </a:r>
            <a:r>
              <a:rPr lang="nb-NO" sz="2400" dirty="0" err="1" smtClean="0"/>
              <a:t>the</a:t>
            </a:r>
            <a:r>
              <a:rPr lang="nb-NO" sz="2400" dirty="0" smtClean="0"/>
              <a:t> </a:t>
            </a:r>
            <a:r>
              <a:rPr lang="nb-NO" sz="2400" dirty="0" err="1" smtClean="0"/>
              <a:t>value</a:t>
            </a:r>
            <a:r>
              <a:rPr lang="nb-NO" sz="2400" dirty="0" smtClean="0"/>
              <a:t> </a:t>
            </a:r>
            <a:r>
              <a:rPr lang="nb-NO" sz="2400" dirty="0" err="1" smtClean="0"/>
              <a:t>judgements</a:t>
            </a:r>
            <a:r>
              <a:rPr lang="nb-NO" sz="2400" dirty="0" smtClean="0"/>
              <a:t> </a:t>
            </a:r>
            <a:r>
              <a:rPr lang="nb-NO" sz="2400" dirty="0" err="1" smtClean="0"/>
              <a:t>employed</a:t>
            </a:r>
            <a:r>
              <a:rPr lang="nb-NO" sz="2400" dirty="0" smtClean="0"/>
              <a:t> by policymakers </a:t>
            </a:r>
            <a:r>
              <a:rPr lang="nb-NO" sz="2400" dirty="0" err="1" smtClean="0"/>
              <a:t>could</a:t>
            </a:r>
            <a:r>
              <a:rPr lang="nb-NO" sz="2400" dirty="0" smtClean="0"/>
              <a:t> </a:t>
            </a:r>
            <a:r>
              <a:rPr lang="nb-NO" sz="2400" dirty="0" err="1" smtClean="0"/>
              <a:t>remain</a:t>
            </a:r>
            <a:r>
              <a:rPr lang="nb-NO" sz="2400" dirty="0" smtClean="0"/>
              <a:t> </a:t>
            </a:r>
            <a:r>
              <a:rPr lang="nb-NO" sz="2400" dirty="0" err="1" smtClean="0"/>
              <a:t>implicit</a:t>
            </a:r>
            <a:endParaRPr lang="nb-NO" sz="2400" dirty="0" smtClean="0"/>
          </a:p>
          <a:p>
            <a:pPr eaLnBrk="1" hangingPunct="1">
              <a:lnSpc>
                <a:spcPct val="80000"/>
              </a:lnSpc>
              <a:buFontTx/>
              <a:buNone/>
            </a:pPr>
            <a:endParaRPr lang="nb-NO" sz="2400" dirty="0" smtClean="0"/>
          </a:p>
          <a:p>
            <a:pPr eaLnBrk="1" hangingPunct="1">
              <a:lnSpc>
                <a:spcPct val="80000"/>
              </a:lnSpc>
            </a:pPr>
            <a:r>
              <a:rPr lang="nb-NO" sz="2400" dirty="0" smtClean="0"/>
              <a:t>Formal </a:t>
            </a:r>
            <a:r>
              <a:rPr lang="nb-NO" sz="2400" dirty="0" err="1" smtClean="0"/>
              <a:t>economic</a:t>
            </a:r>
            <a:r>
              <a:rPr lang="nb-NO" sz="2400" dirty="0" smtClean="0"/>
              <a:t> </a:t>
            </a:r>
            <a:r>
              <a:rPr lang="nb-NO" sz="2400" dirty="0" err="1" smtClean="0"/>
              <a:t>modelling</a:t>
            </a:r>
            <a:r>
              <a:rPr lang="nb-NO" sz="2400" dirty="0" smtClean="0"/>
              <a:t>, </a:t>
            </a:r>
            <a:r>
              <a:rPr lang="nb-NO" sz="2400" dirty="0" err="1" smtClean="0"/>
              <a:t>when</a:t>
            </a:r>
            <a:r>
              <a:rPr lang="nb-NO" sz="2400" dirty="0" smtClean="0"/>
              <a:t> it is </a:t>
            </a:r>
            <a:r>
              <a:rPr lang="nb-NO" sz="2400" dirty="0" err="1" smtClean="0"/>
              <a:t>available</a:t>
            </a:r>
            <a:r>
              <a:rPr lang="nb-NO" sz="2400" dirty="0" smtClean="0"/>
              <a:t> or </a:t>
            </a:r>
            <a:r>
              <a:rPr lang="nb-NO" sz="2400" dirty="0" err="1" smtClean="0"/>
              <a:t>possible</a:t>
            </a:r>
            <a:r>
              <a:rPr lang="nb-NO" sz="2400" dirty="0" smtClean="0"/>
              <a:t> to </a:t>
            </a:r>
            <a:r>
              <a:rPr lang="nb-NO" sz="2400" dirty="0" err="1" smtClean="0"/>
              <a:t>undertake</a:t>
            </a:r>
            <a:r>
              <a:rPr lang="nb-NO" sz="2400" dirty="0" smtClean="0"/>
              <a:t>, </a:t>
            </a:r>
            <a:r>
              <a:rPr lang="nb-NO" sz="2400" dirty="0" err="1" smtClean="0"/>
              <a:t>may</a:t>
            </a:r>
            <a:r>
              <a:rPr lang="nb-NO" sz="2400" dirty="0" smtClean="0"/>
              <a:t> </a:t>
            </a:r>
            <a:r>
              <a:rPr lang="nb-NO" sz="2400" dirty="0" err="1" smtClean="0"/>
              <a:t>help</a:t>
            </a:r>
            <a:r>
              <a:rPr lang="nb-NO" sz="2400" dirty="0" smtClean="0"/>
              <a:t> to </a:t>
            </a:r>
            <a:r>
              <a:rPr lang="nb-NO" sz="2400" dirty="0" err="1" smtClean="0"/>
              <a:t>address</a:t>
            </a:r>
            <a:r>
              <a:rPr lang="nb-NO" sz="2400" dirty="0" smtClean="0"/>
              <a:t> </a:t>
            </a:r>
            <a:r>
              <a:rPr lang="nb-NO" sz="2400" dirty="0" err="1" smtClean="0"/>
              <a:t>these</a:t>
            </a:r>
            <a:r>
              <a:rPr lang="nb-NO" sz="2400" dirty="0" smtClean="0"/>
              <a:t> </a:t>
            </a:r>
            <a:r>
              <a:rPr lang="nb-NO" sz="2400" dirty="0" err="1" smtClean="0"/>
              <a:t>limitations</a:t>
            </a:r>
            <a:r>
              <a:rPr lang="nb-NO" sz="2400" dirty="0" smtClean="0"/>
              <a:t> by </a:t>
            </a:r>
          </a:p>
          <a:p>
            <a:pPr lvl="1" eaLnBrk="1" hangingPunct="1">
              <a:lnSpc>
                <a:spcPct val="80000"/>
              </a:lnSpc>
            </a:pPr>
            <a:r>
              <a:rPr lang="nb-NO" sz="2000" dirty="0" smtClean="0"/>
              <a:t>Making </a:t>
            </a:r>
            <a:r>
              <a:rPr lang="nb-NO" sz="2000" dirty="0" err="1" smtClean="0"/>
              <a:t>any</a:t>
            </a:r>
            <a:r>
              <a:rPr lang="nb-NO" sz="2000" dirty="0" smtClean="0"/>
              <a:t> </a:t>
            </a:r>
            <a:r>
              <a:rPr lang="nb-NO" sz="2000" dirty="0" err="1" smtClean="0"/>
              <a:t>underlying</a:t>
            </a:r>
            <a:r>
              <a:rPr lang="nb-NO" sz="2000" dirty="0" smtClean="0"/>
              <a:t> </a:t>
            </a:r>
            <a:r>
              <a:rPr lang="nb-NO" sz="2000" dirty="0" err="1" smtClean="0"/>
              <a:t>assumptions</a:t>
            </a:r>
            <a:r>
              <a:rPr lang="nb-NO" sz="2000" dirty="0" smtClean="0"/>
              <a:t> (</a:t>
            </a:r>
            <a:r>
              <a:rPr lang="nb-NO" sz="2000" dirty="0" err="1" smtClean="0"/>
              <a:t>including</a:t>
            </a:r>
            <a:r>
              <a:rPr lang="nb-NO" sz="2000" dirty="0" smtClean="0"/>
              <a:t> </a:t>
            </a:r>
            <a:r>
              <a:rPr lang="nb-NO" sz="2000" dirty="0" err="1" smtClean="0"/>
              <a:t>value</a:t>
            </a:r>
            <a:r>
              <a:rPr lang="nb-NO" sz="2000" dirty="0" smtClean="0"/>
              <a:t> </a:t>
            </a:r>
            <a:r>
              <a:rPr lang="nb-NO" sz="2000" dirty="0" err="1" smtClean="0"/>
              <a:t>judgements</a:t>
            </a:r>
            <a:r>
              <a:rPr lang="nb-NO" sz="2000" dirty="0" smtClean="0"/>
              <a:t>) more </a:t>
            </a:r>
            <a:r>
              <a:rPr lang="nb-NO" sz="2000" dirty="0" err="1" smtClean="0"/>
              <a:t>explicit</a:t>
            </a:r>
            <a:endParaRPr lang="nb-NO" sz="2000" dirty="0" smtClean="0"/>
          </a:p>
          <a:p>
            <a:pPr lvl="1" eaLnBrk="1" hangingPunct="1">
              <a:lnSpc>
                <a:spcPct val="80000"/>
              </a:lnSpc>
            </a:pPr>
            <a:r>
              <a:rPr lang="nb-NO" sz="2000" dirty="0" err="1" smtClean="0"/>
              <a:t>Enabling</a:t>
            </a:r>
            <a:r>
              <a:rPr lang="nb-NO" sz="2000" dirty="0" smtClean="0"/>
              <a:t> </a:t>
            </a:r>
            <a:r>
              <a:rPr lang="nb-NO" sz="2000" dirty="0" err="1" smtClean="0"/>
              <a:t>the</a:t>
            </a:r>
            <a:r>
              <a:rPr lang="nb-NO" sz="2000" dirty="0" smtClean="0"/>
              <a:t> </a:t>
            </a:r>
            <a:r>
              <a:rPr lang="nb-NO" sz="2000" dirty="0" err="1" smtClean="0"/>
              <a:t>use</a:t>
            </a:r>
            <a:r>
              <a:rPr lang="nb-NO" sz="2000" dirty="0" smtClean="0"/>
              <a:t> </a:t>
            </a:r>
            <a:r>
              <a:rPr lang="nb-NO" sz="2000" dirty="0" err="1" smtClean="0"/>
              <a:t>of</a:t>
            </a:r>
            <a:r>
              <a:rPr lang="nb-NO" sz="2000" dirty="0" smtClean="0"/>
              <a:t> </a:t>
            </a:r>
            <a:r>
              <a:rPr lang="nb-NO" sz="2000" dirty="0" err="1" smtClean="0"/>
              <a:t>sensitivity</a:t>
            </a:r>
            <a:r>
              <a:rPr lang="nb-NO" sz="2000" dirty="0" smtClean="0"/>
              <a:t> analyses to </a:t>
            </a:r>
            <a:r>
              <a:rPr lang="nb-NO" sz="2000" dirty="0" err="1" smtClean="0"/>
              <a:t>explore</a:t>
            </a:r>
            <a:r>
              <a:rPr lang="nb-NO" sz="2000" dirty="0" smtClean="0"/>
              <a:t> </a:t>
            </a:r>
            <a:r>
              <a:rPr lang="nb-NO" sz="2000" dirty="0" err="1" smtClean="0"/>
              <a:t>the</a:t>
            </a:r>
            <a:r>
              <a:rPr lang="nb-NO" sz="2000" dirty="0" smtClean="0"/>
              <a:t> </a:t>
            </a:r>
            <a:r>
              <a:rPr lang="nb-NO" sz="2000" dirty="0" err="1" smtClean="0"/>
              <a:t>effects</a:t>
            </a:r>
            <a:r>
              <a:rPr lang="nb-NO" sz="2000" dirty="0" smtClean="0"/>
              <a:t> </a:t>
            </a:r>
            <a:r>
              <a:rPr lang="nb-NO" sz="2000" dirty="0" err="1" smtClean="0"/>
              <a:t>on</a:t>
            </a:r>
            <a:r>
              <a:rPr lang="nb-NO" sz="2000" dirty="0" smtClean="0"/>
              <a:t> </a:t>
            </a:r>
            <a:r>
              <a:rPr lang="nb-NO" sz="2000" dirty="0" err="1" smtClean="0"/>
              <a:t>the</a:t>
            </a:r>
            <a:r>
              <a:rPr lang="nb-NO" sz="2000" dirty="0" smtClean="0"/>
              <a:t> </a:t>
            </a:r>
            <a:r>
              <a:rPr lang="nb-NO" sz="2000" dirty="0" err="1" smtClean="0"/>
              <a:t>results</a:t>
            </a:r>
            <a:r>
              <a:rPr lang="nb-NO" sz="2000" dirty="0" smtClean="0"/>
              <a:t> </a:t>
            </a:r>
            <a:r>
              <a:rPr lang="nb-NO" sz="2000" dirty="0" err="1" smtClean="0"/>
              <a:t>of</a:t>
            </a:r>
            <a:r>
              <a:rPr lang="nb-NO" sz="2000" dirty="0" smtClean="0"/>
              <a:t> </a:t>
            </a:r>
            <a:r>
              <a:rPr lang="nb-NO" sz="2000" dirty="0" smtClean="0"/>
              <a:t> </a:t>
            </a:r>
            <a:r>
              <a:rPr lang="nb-NO" sz="2000" dirty="0" err="1" smtClean="0"/>
              <a:t>uncertainties</a:t>
            </a:r>
            <a:r>
              <a:rPr lang="nb-NO" sz="2000" dirty="0" smtClean="0"/>
              <a:t> and </a:t>
            </a:r>
            <a:r>
              <a:rPr lang="nb-NO" sz="2000" dirty="0" err="1" smtClean="0"/>
              <a:t>varying</a:t>
            </a:r>
            <a:r>
              <a:rPr lang="nb-NO" sz="2000" dirty="0" smtClean="0"/>
              <a:t> </a:t>
            </a:r>
            <a:r>
              <a:rPr lang="nb-NO" sz="2000" dirty="0" err="1" smtClean="0"/>
              <a:t>assumptions</a:t>
            </a:r>
            <a:r>
              <a:rPr lang="nb-NO" sz="20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0291">
                                            <p:txEl>
                                              <p:pRg st="0" end="0"/>
                                            </p:txEl>
                                          </p:spTgt>
                                        </p:tgtEl>
                                        <p:attrNameLst>
                                          <p:attrName>style.visibility</p:attrName>
                                        </p:attrNameLst>
                                      </p:cBhvr>
                                      <p:to>
                                        <p:strVal val="visible"/>
                                      </p:to>
                                    </p:set>
                                    <p:anim calcmode="lin" valueType="num">
                                      <p:cBhvr additive="base">
                                        <p:cTn id="7" dur="500" fill="hold"/>
                                        <p:tgtEl>
                                          <p:spTgt spid="140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0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0291">
                                            <p:txEl>
                                              <p:pRg st="1" end="1"/>
                                            </p:txEl>
                                          </p:spTgt>
                                        </p:tgtEl>
                                        <p:attrNameLst>
                                          <p:attrName>style.visibility</p:attrName>
                                        </p:attrNameLst>
                                      </p:cBhvr>
                                      <p:to>
                                        <p:strVal val="visible"/>
                                      </p:to>
                                    </p:set>
                                    <p:anim calcmode="lin" valueType="num">
                                      <p:cBhvr additive="base">
                                        <p:cTn id="13" dur="500" fill="hold"/>
                                        <p:tgtEl>
                                          <p:spTgt spid="1402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0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0291">
                                            <p:txEl>
                                              <p:pRg st="3" end="3"/>
                                            </p:txEl>
                                          </p:spTgt>
                                        </p:tgtEl>
                                        <p:attrNameLst>
                                          <p:attrName>style.visibility</p:attrName>
                                        </p:attrNameLst>
                                      </p:cBhvr>
                                      <p:to>
                                        <p:strVal val="visible"/>
                                      </p:to>
                                    </p:set>
                                    <p:anim calcmode="lin" valueType="num">
                                      <p:cBhvr additive="base">
                                        <p:cTn id="19" dur="500" fill="hold"/>
                                        <p:tgtEl>
                                          <p:spTgt spid="14029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0291">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40291">
                                            <p:txEl>
                                              <p:pRg st="4" end="4"/>
                                            </p:txEl>
                                          </p:spTgt>
                                        </p:tgtEl>
                                        <p:attrNameLst>
                                          <p:attrName>style.visibility</p:attrName>
                                        </p:attrNameLst>
                                      </p:cBhvr>
                                      <p:to>
                                        <p:strVal val="visible"/>
                                      </p:to>
                                    </p:set>
                                    <p:anim calcmode="lin" valueType="num">
                                      <p:cBhvr additive="base">
                                        <p:cTn id="23" dur="500" fill="hold"/>
                                        <p:tgtEl>
                                          <p:spTgt spid="140291">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40291">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40291">
                                            <p:txEl>
                                              <p:pRg st="5" end="5"/>
                                            </p:txEl>
                                          </p:spTgt>
                                        </p:tgtEl>
                                        <p:attrNameLst>
                                          <p:attrName>style.visibility</p:attrName>
                                        </p:attrNameLst>
                                      </p:cBhvr>
                                      <p:to>
                                        <p:strVal val="visible"/>
                                      </p:to>
                                    </p:set>
                                    <p:anim calcmode="lin" valueType="num">
                                      <p:cBhvr additive="base">
                                        <p:cTn id="27" dur="500" fill="hold"/>
                                        <p:tgtEl>
                                          <p:spTgt spid="140291">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4029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1"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414338"/>
            <a:ext cx="8229600" cy="1143000"/>
          </a:xfrm>
        </p:spPr>
        <p:txBody>
          <a:bodyPr/>
          <a:lstStyle/>
          <a:p>
            <a:pPr eaLnBrk="1" hangingPunct="1"/>
            <a:r>
              <a:rPr lang="en-GB" sz="3200" smtClean="0"/>
              <a:t>No single format for a summary of findings is optimal for all policy briefs or even all options within a single policy brief</a:t>
            </a:r>
            <a:r>
              <a:rPr lang="nb-NO" sz="4000" smtClean="0"/>
              <a:t> </a:t>
            </a:r>
          </a:p>
        </p:txBody>
      </p:sp>
      <p:sp>
        <p:nvSpPr>
          <p:cNvPr id="38915" name="Rectangle 5"/>
          <p:cNvSpPr>
            <a:spLocks noGrp="1" noChangeArrowheads="1"/>
          </p:cNvSpPr>
          <p:nvPr>
            <p:ph type="body" idx="1"/>
          </p:nvPr>
        </p:nvSpPr>
        <p:spPr>
          <a:xfrm>
            <a:off x="457200" y="2205038"/>
            <a:ext cx="8229600" cy="3921125"/>
          </a:xfrm>
        </p:spPr>
        <p:txBody>
          <a:bodyPr/>
          <a:lstStyle/>
          <a:p>
            <a:pPr eaLnBrk="1" hangingPunct="1"/>
            <a:r>
              <a:rPr lang="nb-NO" smtClean="0"/>
              <a:t>There are, however, likely to be some key features, as illustrated in the following examples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6"/>
          <p:cNvPicPr>
            <a:picLocks noChangeAspect="1" noChangeArrowheads="1"/>
          </p:cNvPicPr>
          <p:nvPr/>
        </p:nvPicPr>
        <p:blipFill>
          <a:blip r:embed="rId2" cstate="print"/>
          <a:srcRect/>
          <a:stretch>
            <a:fillRect/>
          </a:stretch>
        </p:blipFill>
        <p:spPr bwMode="auto">
          <a:xfrm>
            <a:off x="1692275" y="14288"/>
            <a:ext cx="5683250" cy="622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Creative thinking</a:t>
            </a:r>
            <a:endParaRPr lang="en-GB" dirty="0"/>
          </a:p>
        </p:txBody>
      </p:sp>
      <p:sp>
        <p:nvSpPr>
          <p:cNvPr id="4" name="Text Placeholder 3"/>
          <p:cNvSpPr>
            <a:spLocks noGrp="1"/>
          </p:cNvSpPr>
          <p:nvPr>
            <p:ph type="body" idx="1"/>
          </p:nvPr>
        </p:nvSpPr>
        <p:spPr>
          <a:xfrm>
            <a:off x="1115616" y="3293294"/>
            <a:ext cx="4040188" cy="639762"/>
          </a:xfrm>
        </p:spPr>
        <p:txBody>
          <a:bodyPr/>
          <a:lstStyle/>
          <a:p>
            <a:r>
              <a:rPr lang="en-GB" dirty="0" smtClean="0"/>
              <a:t>Creative thinking</a:t>
            </a:r>
            <a:endParaRPr lang="en-GB" dirty="0"/>
          </a:p>
        </p:txBody>
      </p:sp>
      <p:sp>
        <p:nvSpPr>
          <p:cNvPr id="5" name="Content Placeholder 4"/>
          <p:cNvSpPr>
            <a:spLocks noGrp="1"/>
          </p:cNvSpPr>
          <p:nvPr>
            <p:ph sz="half" idx="2"/>
          </p:nvPr>
        </p:nvSpPr>
        <p:spPr>
          <a:xfrm>
            <a:off x="1115616" y="3933055"/>
            <a:ext cx="4040188" cy="2193107"/>
          </a:xfrm>
        </p:spPr>
        <p:txBody>
          <a:bodyPr/>
          <a:lstStyle/>
          <a:p>
            <a:r>
              <a:rPr lang="en-GB" dirty="0" smtClean="0"/>
              <a:t>Generative</a:t>
            </a:r>
          </a:p>
          <a:p>
            <a:r>
              <a:rPr lang="en-GB" dirty="0" smtClean="0"/>
              <a:t>Divergent</a:t>
            </a:r>
          </a:p>
          <a:p>
            <a:r>
              <a:rPr lang="en-GB" dirty="0" smtClean="0"/>
              <a:t>Possibility</a:t>
            </a:r>
          </a:p>
          <a:p>
            <a:r>
              <a:rPr lang="en-GB" dirty="0" smtClean="0"/>
              <a:t>Suspended </a:t>
            </a:r>
            <a:r>
              <a:rPr lang="en-GB" dirty="0" smtClean="0"/>
              <a:t>judgement</a:t>
            </a:r>
            <a:endParaRPr lang="en-GB" dirty="0" smtClean="0"/>
          </a:p>
          <a:p>
            <a:r>
              <a:rPr lang="en-GB" dirty="0" smtClean="0"/>
              <a:t>Diffuse</a:t>
            </a:r>
          </a:p>
        </p:txBody>
      </p:sp>
      <p:sp>
        <p:nvSpPr>
          <p:cNvPr id="6" name="Text Placeholder 5"/>
          <p:cNvSpPr>
            <a:spLocks noGrp="1"/>
          </p:cNvSpPr>
          <p:nvPr>
            <p:ph type="body" sz="quarter" idx="3"/>
          </p:nvPr>
        </p:nvSpPr>
        <p:spPr>
          <a:xfrm>
            <a:off x="5303441" y="3284984"/>
            <a:ext cx="4041775" cy="639762"/>
          </a:xfrm>
        </p:spPr>
        <p:txBody>
          <a:bodyPr/>
          <a:lstStyle/>
          <a:p>
            <a:r>
              <a:rPr lang="en-GB" dirty="0" smtClean="0"/>
              <a:t>Critical thinking</a:t>
            </a:r>
            <a:endParaRPr lang="en-GB" dirty="0"/>
          </a:p>
        </p:txBody>
      </p:sp>
      <p:sp>
        <p:nvSpPr>
          <p:cNvPr id="7" name="Content Placeholder 6"/>
          <p:cNvSpPr>
            <a:spLocks noGrp="1"/>
          </p:cNvSpPr>
          <p:nvPr>
            <p:ph sz="quarter" idx="4"/>
          </p:nvPr>
        </p:nvSpPr>
        <p:spPr>
          <a:xfrm>
            <a:off x="5303441" y="3933055"/>
            <a:ext cx="4041775" cy="2193107"/>
          </a:xfrm>
        </p:spPr>
        <p:txBody>
          <a:bodyPr/>
          <a:lstStyle/>
          <a:p>
            <a:r>
              <a:rPr lang="en-GB" dirty="0" smtClean="0"/>
              <a:t>Analytic</a:t>
            </a:r>
          </a:p>
          <a:p>
            <a:r>
              <a:rPr lang="en-GB" dirty="0" smtClean="0"/>
              <a:t>Convergent</a:t>
            </a:r>
          </a:p>
          <a:p>
            <a:r>
              <a:rPr lang="en-GB" dirty="0" smtClean="0"/>
              <a:t>Probability</a:t>
            </a:r>
          </a:p>
          <a:p>
            <a:r>
              <a:rPr lang="en-GB" dirty="0" smtClean="0"/>
              <a:t>Judgement</a:t>
            </a:r>
            <a:endParaRPr lang="en-GB" dirty="0" smtClean="0"/>
          </a:p>
          <a:p>
            <a:r>
              <a:rPr lang="en-GB" dirty="0" smtClean="0"/>
              <a:t>Focused</a:t>
            </a:r>
          </a:p>
        </p:txBody>
      </p:sp>
      <p:sp>
        <p:nvSpPr>
          <p:cNvPr id="9" name="Content Placeholder 4"/>
          <p:cNvSpPr txBox="1">
            <a:spLocks/>
          </p:cNvSpPr>
          <p:nvPr/>
        </p:nvSpPr>
        <p:spPr bwMode="auto">
          <a:xfrm>
            <a:off x="251520" y="1268760"/>
            <a:ext cx="8496944" cy="219310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FontTx/>
              <a:buChar char="•"/>
            </a:pPr>
            <a:r>
              <a:rPr kumimoji="0" lang="en-GB" sz="2000" b="0" i="0" u="none" strike="noStrike" kern="0" cap="none" spc="0" normalizeH="0" baseline="0" noProof="0" dirty="0" smtClean="0">
                <a:ln>
                  <a:noFill/>
                </a:ln>
                <a:solidFill>
                  <a:schemeClr val="tx1"/>
                </a:solidFill>
                <a:effectLst/>
                <a:uLnTx/>
                <a:uFillTx/>
                <a:latin typeface="+mn-lt"/>
                <a:ea typeface="+mn-ea"/>
                <a:cs typeface="+mn-cs"/>
              </a:rPr>
              <a:t>Focuses on exploring ideas, generating possibilities and looking for many options </a:t>
            </a:r>
          </a:p>
          <a:p>
            <a:pPr marL="342900" lvl="0" indent="-342900" eaLnBrk="0" hangingPunct="0">
              <a:spcBef>
                <a:spcPct val="20000"/>
              </a:spcBef>
              <a:buFontTx/>
              <a:buChar char="•"/>
            </a:pPr>
            <a:r>
              <a:rPr kumimoji="0" lang="en-GB" sz="2000" b="0" i="0" u="none" strike="noStrike" kern="0" cap="none" spc="0" normalizeH="0" baseline="0" noProof="0" dirty="0" smtClean="0">
                <a:ln>
                  <a:noFill/>
                </a:ln>
                <a:solidFill>
                  <a:schemeClr val="tx1"/>
                </a:solidFill>
                <a:effectLst/>
                <a:uLnTx/>
                <a:uFillTx/>
                <a:latin typeface="+mn-lt"/>
                <a:ea typeface="+mn-ea"/>
                <a:cs typeface="+mn-cs"/>
              </a:rPr>
              <a:t>In contrast to critical thinking, which focuses on analysis, figuring out the answer and eliminating incorrect options</a:t>
            </a:r>
          </a:p>
          <a:p>
            <a:pPr marL="342900" lvl="0" indent="-342900" eaLnBrk="0" hangingPunct="0">
              <a:spcBef>
                <a:spcPct val="20000"/>
              </a:spcBef>
              <a:buFontTx/>
              <a:buChar char="•"/>
            </a:pPr>
            <a:r>
              <a:rPr kumimoji="0" lang="en-GB" sz="2000" b="0" i="0" u="none" strike="noStrike" kern="0" cap="none" spc="0" normalizeH="0" baseline="0" noProof="0" dirty="0" smtClean="0">
                <a:ln>
                  <a:noFill/>
                </a:ln>
                <a:solidFill>
                  <a:schemeClr val="tx1"/>
                </a:solidFill>
                <a:effectLst/>
                <a:uLnTx/>
                <a:uFillTx/>
                <a:latin typeface="+mn-lt"/>
                <a:ea typeface="+mn-ea"/>
                <a:cs typeface="+mn-cs"/>
              </a:rPr>
              <a:t>Both types of thinking are necessary for identifying and selecting appropriate options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body" idx="1"/>
          </p:nvPr>
        </p:nvSpPr>
        <p:spPr/>
        <p:txBody>
          <a:bodyPr/>
          <a:lstStyle/>
          <a:p>
            <a:pPr eaLnBrk="1" hangingPunct="1">
              <a:buFontTx/>
              <a:buNone/>
            </a:pPr>
            <a:r>
              <a:rPr lang="en-GB" smtClean="0"/>
              <a:t>Using lay health workers as an add-on to usual care</a:t>
            </a:r>
            <a:endParaRPr lang="en-GB" i="1" smtClean="0"/>
          </a:p>
          <a:p>
            <a:pPr eaLnBrk="1" hangingPunct="1">
              <a:buFont typeface="Wingdings" pitchFamily="2" charset="2"/>
              <a:buChar char="Ø"/>
            </a:pPr>
            <a:r>
              <a:rPr lang="en-GB" i="1" smtClean="0"/>
              <a:t>Probably increases immunisation coverage and breast feeding</a:t>
            </a:r>
          </a:p>
          <a:p>
            <a:pPr eaLnBrk="1" hangingPunct="1">
              <a:buFont typeface="Wingdings" pitchFamily="2" charset="2"/>
              <a:buChar char="Ø"/>
            </a:pPr>
            <a:r>
              <a:rPr lang="en-GB" i="1" smtClean="0"/>
              <a:t>May increase care seeking behaviour for children under five and reduce morbidity and mortality in children under five and neonates</a:t>
            </a:r>
            <a:endParaRPr lang="nb-NO" i="1" smtClean="0"/>
          </a:p>
        </p:txBody>
      </p:sp>
      <p:sp>
        <p:nvSpPr>
          <p:cNvPr id="40963" name="Rectangle 4"/>
          <p:cNvSpPr>
            <a:spLocks noGrp="1" noChangeArrowheads="1"/>
          </p:cNvSpPr>
          <p:nvPr>
            <p:ph type="title"/>
          </p:nvPr>
        </p:nvSpPr>
        <p:spPr/>
        <p:txBody>
          <a:bodyPr/>
          <a:lstStyle/>
          <a:p>
            <a:pPr eaLnBrk="1" hangingPunct="1"/>
            <a:r>
              <a:rPr lang="nb-NO" smtClean="0"/>
              <a:t>Together with the previous table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5"/>
          <p:cNvPicPr>
            <a:picLocks noChangeAspect="1" noChangeArrowheads="1"/>
          </p:cNvPicPr>
          <p:nvPr/>
        </p:nvPicPr>
        <p:blipFill>
          <a:blip r:embed="rId2" cstate="print"/>
          <a:srcRect/>
          <a:stretch>
            <a:fillRect/>
          </a:stretch>
        </p:blipFill>
        <p:spPr bwMode="auto">
          <a:xfrm>
            <a:off x="1647825" y="0"/>
            <a:ext cx="5800725" cy="6237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body" idx="1"/>
          </p:nvPr>
        </p:nvSpPr>
        <p:spPr/>
        <p:txBody>
          <a:bodyPr/>
          <a:lstStyle/>
          <a:p>
            <a:pPr eaLnBrk="1" hangingPunct="1">
              <a:buFont typeface="Wingdings" pitchFamily="2" charset="2"/>
              <a:buChar char="Ø"/>
            </a:pPr>
            <a:r>
              <a:rPr lang="en-GB" i="1" smtClean="0"/>
              <a:t>Nurses and physicians may lead to similar health outcomes for patients</a:t>
            </a:r>
          </a:p>
          <a:p>
            <a:pPr eaLnBrk="1" hangingPunct="1">
              <a:buFont typeface="Wingdings" pitchFamily="2" charset="2"/>
              <a:buChar char="Ø"/>
            </a:pPr>
            <a:r>
              <a:rPr lang="en-GB" i="1" smtClean="0"/>
              <a:t>It is uncertain whether there is any difference in the cost of care provided by nurses compared to the cost of care provided by physicians</a:t>
            </a:r>
            <a:endParaRPr lang="nb-NO" i="1" smtClean="0"/>
          </a:p>
        </p:txBody>
      </p:sp>
      <p:sp>
        <p:nvSpPr>
          <p:cNvPr id="43011" name="Rectangle 4"/>
          <p:cNvSpPr>
            <a:spLocks noGrp="1" noChangeArrowheads="1"/>
          </p:cNvSpPr>
          <p:nvPr>
            <p:ph type="title"/>
          </p:nvPr>
        </p:nvSpPr>
        <p:spPr/>
        <p:txBody>
          <a:bodyPr/>
          <a:lstStyle/>
          <a:p>
            <a:pPr eaLnBrk="1" hangingPunct="1"/>
            <a:r>
              <a:rPr lang="nb-NO" smtClean="0"/>
              <a:t>Together with the previous table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body" idx="1"/>
          </p:nvPr>
        </p:nvSpPr>
        <p:spPr/>
        <p:txBody>
          <a:bodyPr/>
          <a:lstStyle/>
          <a:p>
            <a:pPr eaLnBrk="1" hangingPunct="1">
              <a:buFont typeface="Wingdings" pitchFamily="2" charset="2"/>
              <a:buChar char="Ø"/>
            </a:pPr>
            <a:r>
              <a:rPr lang="en-GB" i="1" smtClean="0"/>
              <a:t>The impacts of expanding the use of drug dispensers to promote and deliver cost-effective MCH interventions are uncertain</a:t>
            </a:r>
            <a:endParaRPr lang="nb-NO" i="1" smtClean="0"/>
          </a:p>
        </p:txBody>
      </p:sp>
      <p:sp>
        <p:nvSpPr>
          <p:cNvPr id="44035" name="Rectangle 4"/>
          <p:cNvSpPr>
            <a:spLocks noGrp="1" noChangeArrowheads="1"/>
          </p:cNvSpPr>
          <p:nvPr>
            <p:ph type="title"/>
          </p:nvPr>
        </p:nvSpPr>
        <p:spPr/>
        <p:txBody>
          <a:bodyPr/>
          <a:lstStyle/>
          <a:p>
            <a:pPr eaLnBrk="1" hangingPunct="1"/>
            <a:r>
              <a:rPr lang="nb-NO" smtClean="0"/>
              <a:t>Without a table</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5"/>
          <p:cNvPicPr>
            <a:picLocks noChangeAspect="1" noChangeArrowheads="1"/>
          </p:cNvPicPr>
          <p:nvPr/>
        </p:nvPicPr>
        <p:blipFill>
          <a:blip r:embed="rId2" cstate="print"/>
          <a:srcRect/>
          <a:stretch>
            <a:fillRect/>
          </a:stretch>
        </p:blipFill>
        <p:spPr bwMode="auto">
          <a:xfrm>
            <a:off x="34925" y="188913"/>
            <a:ext cx="9144000" cy="5883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nb-NO" smtClean="0"/>
              <a:t>Together with the previous table</a:t>
            </a:r>
          </a:p>
        </p:txBody>
      </p:sp>
      <p:sp>
        <p:nvSpPr>
          <p:cNvPr id="46083" name="Rectangle 3"/>
          <p:cNvSpPr>
            <a:spLocks noGrp="1" noChangeArrowheads="1"/>
          </p:cNvSpPr>
          <p:nvPr>
            <p:ph type="body" idx="1"/>
          </p:nvPr>
        </p:nvSpPr>
        <p:spPr>
          <a:xfrm>
            <a:off x="323850" y="1600200"/>
            <a:ext cx="8435975" cy="4525963"/>
          </a:xfrm>
        </p:spPr>
        <p:txBody>
          <a:bodyPr/>
          <a:lstStyle/>
          <a:p>
            <a:pPr eaLnBrk="1" hangingPunct="1">
              <a:buFont typeface="Wingdings" pitchFamily="2" charset="2"/>
              <a:buChar char="Ø"/>
            </a:pPr>
            <a:r>
              <a:rPr lang="en-GB" smtClean="0"/>
              <a:t>Educational meetings for health professionals probably improve compliance with desired practice and patient outcomes</a:t>
            </a:r>
            <a:endParaRPr lang="nb-NO"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74638"/>
            <a:ext cx="8229600" cy="706437"/>
          </a:xfrm>
        </p:spPr>
        <p:txBody>
          <a:bodyPr/>
          <a:lstStyle/>
          <a:p>
            <a:pPr eaLnBrk="1" hangingPunct="1"/>
            <a:r>
              <a:rPr lang="nb-NO" sz="4000" smtClean="0"/>
              <a:t>Plain language summaries</a:t>
            </a:r>
          </a:p>
        </p:txBody>
      </p:sp>
      <p:pic>
        <p:nvPicPr>
          <p:cNvPr id="47107" name="Picture 3"/>
          <p:cNvPicPr>
            <a:picLocks noChangeAspect="1" noChangeArrowheads="1"/>
          </p:cNvPicPr>
          <p:nvPr/>
        </p:nvPicPr>
        <p:blipFill>
          <a:blip r:embed="rId2" cstate="print"/>
          <a:srcRect/>
          <a:stretch>
            <a:fillRect/>
          </a:stretch>
        </p:blipFill>
        <p:spPr bwMode="auto">
          <a:xfrm>
            <a:off x="0" y="1052513"/>
            <a:ext cx="9144000" cy="5040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GB" b="1" smtClean="0"/>
              <a:t>Additional considerations</a:t>
            </a:r>
            <a:endParaRPr lang="nb-NO" b="1" smtClean="0"/>
          </a:p>
        </p:txBody>
      </p:sp>
      <p:sp>
        <p:nvSpPr>
          <p:cNvPr id="48131" name="Rectangle 3"/>
          <p:cNvSpPr>
            <a:spLocks noGrp="1" noChangeArrowheads="1"/>
          </p:cNvSpPr>
          <p:nvPr>
            <p:ph type="body" idx="1"/>
          </p:nvPr>
        </p:nvSpPr>
        <p:spPr/>
        <p:txBody>
          <a:bodyPr/>
          <a:lstStyle/>
          <a:p>
            <a:pPr eaLnBrk="1" hangingPunct="1"/>
            <a:r>
              <a:rPr lang="en-GB" smtClean="0"/>
              <a:t>Judgements about impacts on equity</a:t>
            </a:r>
          </a:p>
          <a:p>
            <a:pPr eaLnBrk="1" hangingPunct="1"/>
            <a:r>
              <a:rPr lang="en-GB" smtClean="0"/>
              <a:t>Judgements about resource use and costs</a:t>
            </a:r>
          </a:p>
          <a:p>
            <a:pPr eaLnBrk="1" hangingPunct="1"/>
            <a:r>
              <a:rPr lang="en-GB" smtClean="0"/>
              <a:t>Judgements about the need for monitoring and evaluation</a:t>
            </a:r>
          </a:p>
          <a:p>
            <a:pPr eaLnBrk="1" hangingPunct="1"/>
            <a:endParaRPr lang="en-GB"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7200" y="274638"/>
            <a:ext cx="8229600" cy="490537"/>
          </a:xfrm>
        </p:spPr>
        <p:txBody>
          <a:bodyPr/>
          <a:lstStyle/>
          <a:p>
            <a:pPr eaLnBrk="1" hangingPunct="1"/>
            <a:r>
              <a:rPr lang="en-GB" sz="3600" smtClean="0"/>
              <a:t>Judgements about impacts on equity</a:t>
            </a:r>
            <a:endParaRPr lang="nb-NO" sz="3600" smtClean="0"/>
          </a:p>
        </p:txBody>
      </p:sp>
      <p:sp>
        <p:nvSpPr>
          <p:cNvPr id="152579" name="Rectangle 3"/>
          <p:cNvSpPr>
            <a:spLocks noGrp="1" noChangeArrowheads="1"/>
          </p:cNvSpPr>
          <p:nvPr>
            <p:ph type="body" idx="1"/>
          </p:nvPr>
        </p:nvSpPr>
        <p:spPr>
          <a:xfrm>
            <a:off x="457200" y="981075"/>
            <a:ext cx="8229600" cy="5145088"/>
          </a:xfrm>
        </p:spPr>
        <p:txBody>
          <a:bodyPr/>
          <a:lstStyle/>
          <a:p>
            <a:pPr eaLnBrk="1" hangingPunct="1">
              <a:lnSpc>
                <a:spcPct val="90000"/>
              </a:lnSpc>
            </a:pPr>
            <a:r>
              <a:rPr lang="en-GB" sz="2400" dirty="0" smtClean="0"/>
              <a:t>Important to consider potential impacts on equity, as well as the overall impacts of options</a:t>
            </a:r>
          </a:p>
          <a:p>
            <a:pPr lvl="1" eaLnBrk="1" hangingPunct="1">
              <a:lnSpc>
                <a:spcPct val="90000"/>
              </a:lnSpc>
            </a:pPr>
            <a:r>
              <a:rPr lang="en-GB" sz="2000" dirty="0" smtClean="0"/>
              <a:t>By examining the findings of a review and considering possible differential effects of the interventions for disadvantaged populations</a:t>
            </a:r>
          </a:p>
          <a:p>
            <a:pPr eaLnBrk="1" hangingPunct="1">
              <a:lnSpc>
                <a:spcPct val="90000"/>
              </a:lnSpc>
            </a:pPr>
            <a:r>
              <a:rPr lang="en-GB" sz="2400" dirty="0" smtClean="0"/>
              <a:t>The potential for impacts on equity should be considered in relationship to </a:t>
            </a:r>
            <a:r>
              <a:rPr lang="en-GB" sz="2400" dirty="0" smtClean="0"/>
              <a:t>factors</a:t>
            </a:r>
            <a:r>
              <a:rPr lang="en-GB" sz="2400" dirty="0" smtClean="0"/>
              <a:t> </a:t>
            </a:r>
            <a:r>
              <a:rPr lang="en-GB" sz="2400" dirty="0" smtClean="0"/>
              <a:t>likely to be associated with disadvantage in relation to the option being considered, including</a:t>
            </a:r>
          </a:p>
          <a:p>
            <a:pPr lvl="1" eaLnBrk="1" hangingPunct="1">
              <a:lnSpc>
                <a:spcPct val="90000"/>
              </a:lnSpc>
            </a:pPr>
            <a:r>
              <a:rPr lang="en-GB" sz="2000" dirty="0" smtClean="0"/>
              <a:t>Economic status</a:t>
            </a:r>
          </a:p>
          <a:p>
            <a:pPr lvl="1" eaLnBrk="1" hangingPunct="1">
              <a:lnSpc>
                <a:spcPct val="90000"/>
              </a:lnSpc>
            </a:pPr>
            <a:r>
              <a:rPr lang="en-GB" sz="2000" dirty="0" smtClean="0"/>
              <a:t>Employment or occupation</a:t>
            </a:r>
          </a:p>
          <a:p>
            <a:pPr lvl="1" eaLnBrk="1" hangingPunct="1">
              <a:lnSpc>
                <a:spcPct val="90000"/>
              </a:lnSpc>
            </a:pPr>
            <a:r>
              <a:rPr lang="en-GB" sz="2000" dirty="0" smtClean="0"/>
              <a:t>Education</a:t>
            </a:r>
          </a:p>
          <a:p>
            <a:pPr lvl="1" eaLnBrk="1" hangingPunct="1">
              <a:lnSpc>
                <a:spcPct val="90000"/>
              </a:lnSpc>
            </a:pPr>
            <a:r>
              <a:rPr lang="en-GB" sz="2000" dirty="0" smtClean="0"/>
              <a:t>Place of residence</a:t>
            </a:r>
          </a:p>
          <a:p>
            <a:pPr lvl="1" eaLnBrk="1" hangingPunct="1">
              <a:lnSpc>
                <a:spcPct val="90000"/>
              </a:lnSpc>
            </a:pPr>
            <a:r>
              <a:rPr lang="en-GB" sz="2000" dirty="0" smtClean="0"/>
              <a:t>Gender</a:t>
            </a:r>
          </a:p>
          <a:p>
            <a:pPr lvl="1" eaLnBrk="1" hangingPunct="1">
              <a:lnSpc>
                <a:spcPct val="90000"/>
              </a:lnSpc>
            </a:pPr>
            <a:r>
              <a:rPr lang="en-GB" sz="2000" dirty="0" smtClean="0"/>
              <a:t>Ethnicity</a:t>
            </a:r>
            <a:r>
              <a:rPr lang="nb-NO" sz="20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2579">
                                            <p:txEl>
                                              <p:pRg st="0" end="0"/>
                                            </p:txEl>
                                          </p:spTgt>
                                        </p:tgtEl>
                                        <p:attrNameLst>
                                          <p:attrName>style.visibility</p:attrName>
                                        </p:attrNameLst>
                                      </p:cBhvr>
                                      <p:to>
                                        <p:strVal val="visible"/>
                                      </p:to>
                                    </p:set>
                                    <p:anim calcmode="lin" valueType="num">
                                      <p:cBhvr additive="base">
                                        <p:cTn id="7" dur="500" fill="hold"/>
                                        <p:tgtEl>
                                          <p:spTgt spid="1525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257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52579">
                                            <p:txEl>
                                              <p:pRg st="1" end="1"/>
                                            </p:txEl>
                                          </p:spTgt>
                                        </p:tgtEl>
                                        <p:attrNameLst>
                                          <p:attrName>style.visibility</p:attrName>
                                        </p:attrNameLst>
                                      </p:cBhvr>
                                      <p:to>
                                        <p:strVal val="visible"/>
                                      </p:to>
                                    </p:set>
                                    <p:anim calcmode="lin" valueType="num">
                                      <p:cBhvr additive="base">
                                        <p:cTn id="11" dur="500" fill="hold"/>
                                        <p:tgtEl>
                                          <p:spTgt spid="15257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25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52579">
                                            <p:txEl>
                                              <p:pRg st="2" end="2"/>
                                            </p:txEl>
                                          </p:spTgt>
                                        </p:tgtEl>
                                        <p:attrNameLst>
                                          <p:attrName>style.visibility</p:attrName>
                                        </p:attrNameLst>
                                      </p:cBhvr>
                                      <p:to>
                                        <p:strVal val="visible"/>
                                      </p:to>
                                    </p:set>
                                    <p:anim calcmode="lin" valueType="num">
                                      <p:cBhvr additive="base">
                                        <p:cTn id="17" dur="500" fill="hold"/>
                                        <p:tgtEl>
                                          <p:spTgt spid="15257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2579">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52579">
                                            <p:txEl>
                                              <p:pRg st="3" end="3"/>
                                            </p:txEl>
                                          </p:spTgt>
                                        </p:tgtEl>
                                        <p:attrNameLst>
                                          <p:attrName>style.visibility</p:attrName>
                                        </p:attrNameLst>
                                      </p:cBhvr>
                                      <p:to>
                                        <p:strVal val="visible"/>
                                      </p:to>
                                    </p:set>
                                    <p:anim calcmode="lin" valueType="num">
                                      <p:cBhvr additive="base">
                                        <p:cTn id="21" dur="500" fill="hold"/>
                                        <p:tgtEl>
                                          <p:spTgt spid="15257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52579">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52579">
                                            <p:txEl>
                                              <p:pRg st="4" end="4"/>
                                            </p:txEl>
                                          </p:spTgt>
                                        </p:tgtEl>
                                        <p:attrNameLst>
                                          <p:attrName>style.visibility</p:attrName>
                                        </p:attrNameLst>
                                      </p:cBhvr>
                                      <p:to>
                                        <p:strVal val="visible"/>
                                      </p:to>
                                    </p:set>
                                    <p:anim calcmode="lin" valueType="num">
                                      <p:cBhvr additive="base">
                                        <p:cTn id="25" dur="500" fill="hold"/>
                                        <p:tgtEl>
                                          <p:spTgt spid="15257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2579">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52579">
                                            <p:txEl>
                                              <p:pRg st="5" end="5"/>
                                            </p:txEl>
                                          </p:spTgt>
                                        </p:tgtEl>
                                        <p:attrNameLst>
                                          <p:attrName>style.visibility</p:attrName>
                                        </p:attrNameLst>
                                      </p:cBhvr>
                                      <p:to>
                                        <p:strVal val="visible"/>
                                      </p:to>
                                    </p:set>
                                    <p:anim calcmode="lin" valueType="num">
                                      <p:cBhvr additive="base">
                                        <p:cTn id="29" dur="500" fill="hold"/>
                                        <p:tgtEl>
                                          <p:spTgt spid="152579">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52579">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52579">
                                            <p:txEl>
                                              <p:pRg st="6" end="6"/>
                                            </p:txEl>
                                          </p:spTgt>
                                        </p:tgtEl>
                                        <p:attrNameLst>
                                          <p:attrName>style.visibility</p:attrName>
                                        </p:attrNameLst>
                                      </p:cBhvr>
                                      <p:to>
                                        <p:strVal val="visible"/>
                                      </p:to>
                                    </p:set>
                                    <p:anim calcmode="lin" valueType="num">
                                      <p:cBhvr additive="base">
                                        <p:cTn id="33" dur="500" fill="hold"/>
                                        <p:tgtEl>
                                          <p:spTgt spid="152579">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52579">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52579">
                                            <p:txEl>
                                              <p:pRg st="7" end="7"/>
                                            </p:txEl>
                                          </p:spTgt>
                                        </p:tgtEl>
                                        <p:attrNameLst>
                                          <p:attrName>style.visibility</p:attrName>
                                        </p:attrNameLst>
                                      </p:cBhvr>
                                      <p:to>
                                        <p:strVal val="visible"/>
                                      </p:to>
                                    </p:set>
                                    <p:anim calcmode="lin" valueType="num">
                                      <p:cBhvr additive="base">
                                        <p:cTn id="37" dur="500" fill="hold"/>
                                        <p:tgtEl>
                                          <p:spTgt spid="152579">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2579">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52579">
                                            <p:txEl>
                                              <p:pRg st="8" end="8"/>
                                            </p:txEl>
                                          </p:spTgt>
                                        </p:tgtEl>
                                        <p:attrNameLst>
                                          <p:attrName>style.visibility</p:attrName>
                                        </p:attrNameLst>
                                      </p:cBhvr>
                                      <p:to>
                                        <p:strVal val="visible"/>
                                      </p:to>
                                    </p:set>
                                    <p:anim calcmode="lin" valueType="num">
                                      <p:cBhvr additive="base">
                                        <p:cTn id="41" dur="500" fill="hold"/>
                                        <p:tgtEl>
                                          <p:spTgt spid="152579">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5257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GB" sz="4000" smtClean="0"/>
              <a:t>Checklist for consideration of potential impacts on equity</a:t>
            </a:r>
            <a:r>
              <a:rPr lang="nb-NO" sz="4000" smtClean="0"/>
              <a:t> </a:t>
            </a:r>
          </a:p>
        </p:txBody>
      </p:sp>
      <p:sp>
        <p:nvSpPr>
          <p:cNvPr id="155651" name="Rectangle 3"/>
          <p:cNvSpPr>
            <a:spLocks noGrp="1" noChangeArrowheads="1"/>
          </p:cNvSpPr>
          <p:nvPr>
            <p:ph type="body" idx="1"/>
          </p:nvPr>
        </p:nvSpPr>
        <p:spPr/>
        <p:txBody>
          <a:bodyPr/>
          <a:lstStyle/>
          <a:p>
            <a:pPr eaLnBrk="1" hangingPunct="1">
              <a:lnSpc>
                <a:spcPct val="80000"/>
              </a:lnSpc>
            </a:pPr>
            <a:r>
              <a:rPr lang="nb-NO" sz="2800" dirty="0" smtClean="0"/>
              <a:t>Are </a:t>
            </a:r>
            <a:r>
              <a:rPr lang="nb-NO" sz="2800" dirty="0" err="1" smtClean="0"/>
              <a:t>there</a:t>
            </a:r>
            <a:r>
              <a:rPr lang="nb-NO" sz="2800" dirty="0" smtClean="0"/>
              <a:t> plausible </a:t>
            </a:r>
            <a:r>
              <a:rPr lang="nb-NO" sz="2800" dirty="0" err="1" smtClean="0"/>
              <a:t>reasons</a:t>
            </a:r>
            <a:r>
              <a:rPr lang="nb-NO" sz="2800" dirty="0" smtClean="0"/>
              <a:t> for </a:t>
            </a:r>
            <a:r>
              <a:rPr lang="nb-NO" sz="2800" dirty="0" err="1" smtClean="0"/>
              <a:t>anticipating</a:t>
            </a:r>
            <a:r>
              <a:rPr lang="nb-NO" sz="2800" dirty="0" smtClean="0"/>
              <a:t> </a:t>
            </a:r>
            <a:r>
              <a:rPr lang="nb-NO" sz="2800" dirty="0" err="1" smtClean="0"/>
              <a:t>differences</a:t>
            </a:r>
            <a:r>
              <a:rPr lang="nb-NO" sz="2800" dirty="0" smtClean="0"/>
              <a:t> in </a:t>
            </a:r>
            <a:r>
              <a:rPr lang="nb-NO" sz="2800" dirty="0" err="1" smtClean="0"/>
              <a:t>the</a:t>
            </a:r>
            <a:r>
              <a:rPr lang="nb-NO" sz="2800" dirty="0" smtClean="0"/>
              <a:t> relative </a:t>
            </a:r>
            <a:r>
              <a:rPr lang="nb-NO" sz="2800" dirty="0" err="1" smtClean="0"/>
              <a:t>effectiveness</a:t>
            </a:r>
            <a:r>
              <a:rPr lang="nb-NO" sz="2800" dirty="0" smtClean="0"/>
              <a:t> </a:t>
            </a:r>
            <a:r>
              <a:rPr lang="nb-NO" sz="2800" dirty="0" err="1" smtClean="0"/>
              <a:t>of</a:t>
            </a:r>
            <a:r>
              <a:rPr lang="nb-NO" sz="2800" dirty="0" smtClean="0"/>
              <a:t> </a:t>
            </a:r>
            <a:r>
              <a:rPr lang="nb-NO" sz="2800" dirty="0" err="1" smtClean="0"/>
              <a:t>the</a:t>
            </a:r>
            <a:r>
              <a:rPr lang="nb-NO" sz="2800" dirty="0" smtClean="0"/>
              <a:t> </a:t>
            </a:r>
            <a:r>
              <a:rPr lang="nb-NO" sz="2800" dirty="0" err="1" smtClean="0"/>
              <a:t>option</a:t>
            </a:r>
            <a:r>
              <a:rPr lang="nb-NO" sz="2800" dirty="0" smtClean="0"/>
              <a:t> for </a:t>
            </a:r>
            <a:r>
              <a:rPr lang="nb-NO" sz="2800" dirty="0" err="1" smtClean="0"/>
              <a:t>disadvantaged</a:t>
            </a:r>
            <a:r>
              <a:rPr lang="nb-NO" sz="2800" dirty="0" smtClean="0"/>
              <a:t> </a:t>
            </a:r>
            <a:r>
              <a:rPr lang="nb-NO" sz="2800" dirty="0" err="1" smtClean="0"/>
              <a:t>groups</a:t>
            </a:r>
            <a:r>
              <a:rPr lang="nb-NO" sz="2800" dirty="0" smtClean="0"/>
              <a:t> or settings?</a:t>
            </a:r>
          </a:p>
          <a:p>
            <a:pPr eaLnBrk="1" hangingPunct="1">
              <a:lnSpc>
                <a:spcPct val="80000"/>
              </a:lnSpc>
            </a:pPr>
            <a:r>
              <a:rPr lang="nb-NO" sz="2800" dirty="0" smtClean="0"/>
              <a:t>Are </a:t>
            </a:r>
            <a:r>
              <a:rPr lang="nb-NO" sz="2800" dirty="0" err="1" smtClean="0"/>
              <a:t>there</a:t>
            </a:r>
            <a:r>
              <a:rPr lang="nb-NO" sz="2800" dirty="0" smtClean="0"/>
              <a:t> </a:t>
            </a:r>
            <a:r>
              <a:rPr lang="nb-NO" sz="2800" dirty="0" err="1" smtClean="0"/>
              <a:t>likely</a:t>
            </a:r>
            <a:r>
              <a:rPr lang="nb-NO" sz="2800" dirty="0" smtClean="0"/>
              <a:t> to be </a:t>
            </a:r>
            <a:r>
              <a:rPr lang="nb-NO" sz="2800" dirty="0" err="1" smtClean="0"/>
              <a:t>different</a:t>
            </a:r>
            <a:r>
              <a:rPr lang="nb-NO" sz="2800" dirty="0" smtClean="0"/>
              <a:t> baseline </a:t>
            </a:r>
            <a:r>
              <a:rPr lang="nb-NO" sz="2800" dirty="0" err="1" smtClean="0"/>
              <a:t>conditions</a:t>
            </a:r>
            <a:r>
              <a:rPr lang="nb-NO" sz="2800" dirty="0" smtClean="0"/>
              <a:t> </a:t>
            </a:r>
            <a:r>
              <a:rPr lang="nb-NO" sz="2800" dirty="0" err="1" smtClean="0"/>
              <a:t>across</a:t>
            </a:r>
            <a:r>
              <a:rPr lang="nb-NO" sz="2800" dirty="0" smtClean="0"/>
              <a:t> </a:t>
            </a:r>
            <a:r>
              <a:rPr lang="nb-NO" sz="2800" dirty="0" err="1" smtClean="0"/>
              <a:t>groups</a:t>
            </a:r>
            <a:r>
              <a:rPr lang="nb-NO" sz="2800" dirty="0" smtClean="0"/>
              <a:t> or settings </a:t>
            </a:r>
            <a:r>
              <a:rPr lang="nb-NO" sz="2800" dirty="0" err="1" smtClean="0"/>
              <a:t>such</a:t>
            </a:r>
            <a:r>
              <a:rPr lang="nb-NO" sz="2800" dirty="0" smtClean="0"/>
              <a:t> </a:t>
            </a:r>
            <a:r>
              <a:rPr lang="nb-NO" sz="2800" dirty="0" err="1" smtClean="0"/>
              <a:t>that</a:t>
            </a:r>
            <a:r>
              <a:rPr lang="nb-NO" sz="2800" dirty="0" smtClean="0"/>
              <a:t> </a:t>
            </a:r>
            <a:r>
              <a:rPr lang="nb-NO" sz="2800" dirty="0" err="1" smtClean="0"/>
              <a:t>that</a:t>
            </a:r>
            <a:r>
              <a:rPr lang="nb-NO" sz="2800" dirty="0" smtClean="0"/>
              <a:t> </a:t>
            </a:r>
            <a:r>
              <a:rPr lang="nb-NO" sz="2800" dirty="0" err="1" smtClean="0"/>
              <a:t>the</a:t>
            </a:r>
            <a:r>
              <a:rPr lang="nb-NO" sz="2800" dirty="0" smtClean="0"/>
              <a:t> </a:t>
            </a:r>
            <a:r>
              <a:rPr lang="nb-NO" sz="2800" dirty="0" err="1" smtClean="0"/>
              <a:t>absolute</a:t>
            </a:r>
            <a:r>
              <a:rPr lang="nb-NO" sz="2800" dirty="0" smtClean="0"/>
              <a:t> </a:t>
            </a:r>
            <a:r>
              <a:rPr lang="nb-NO" sz="2800" dirty="0" err="1" smtClean="0"/>
              <a:t>effectiveness</a:t>
            </a:r>
            <a:r>
              <a:rPr lang="nb-NO" sz="2800" dirty="0" smtClean="0"/>
              <a:t> </a:t>
            </a:r>
            <a:r>
              <a:rPr lang="nb-NO" sz="2800" dirty="0" err="1" smtClean="0"/>
              <a:t>of</a:t>
            </a:r>
            <a:r>
              <a:rPr lang="nb-NO" sz="2800" dirty="0" smtClean="0"/>
              <a:t> </a:t>
            </a:r>
            <a:r>
              <a:rPr lang="nb-NO" sz="2800" dirty="0" err="1" smtClean="0"/>
              <a:t>the</a:t>
            </a:r>
            <a:r>
              <a:rPr lang="nb-NO" sz="2800" dirty="0" smtClean="0"/>
              <a:t> </a:t>
            </a:r>
            <a:r>
              <a:rPr lang="nb-NO" sz="2800" dirty="0" err="1" smtClean="0"/>
              <a:t>option</a:t>
            </a:r>
            <a:r>
              <a:rPr lang="nb-NO" sz="2800" dirty="0" smtClean="0"/>
              <a:t> </a:t>
            </a:r>
            <a:r>
              <a:rPr lang="nb-NO" sz="2800" dirty="0" err="1" smtClean="0"/>
              <a:t>would</a:t>
            </a:r>
            <a:r>
              <a:rPr lang="nb-NO" sz="2800" dirty="0" smtClean="0"/>
              <a:t> be </a:t>
            </a:r>
            <a:r>
              <a:rPr lang="nb-NO" sz="2800" dirty="0" err="1" smtClean="0"/>
              <a:t>different</a:t>
            </a:r>
            <a:r>
              <a:rPr lang="nb-NO" sz="2800" dirty="0" smtClean="0"/>
              <a:t>, and </a:t>
            </a:r>
            <a:r>
              <a:rPr lang="nb-NO" sz="2800" dirty="0" err="1" smtClean="0"/>
              <a:t>the</a:t>
            </a:r>
            <a:r>
              <a:rPr lang="nb-NO" sz="2800" dirty="0" smtClean="0"/>
              <a:t> problem more or less </a:t>
            </a:r>
            <a:r>
              <a:rPr lang="nb-NO" sz="2800" dirty="0" err="1" smtClean="0"/>
              <a:t>important</a:t>
            </a:r>
            <a:r>
              <a:rPr lang="nb-NO" sz="2800" dirty="0" smtClean="0"/>
              <a:t>, for </a:t>
            </a:r>
            <a:r>
              <a:rPr lang="nb-NO" sz="2800" dirty="0" err="1" smtClean="0"/>
              <a:t>disadvantaged</a:t>
            </a:r>
            <a:r>
              <a:rPr lang="nb-NO" sz="2800" dirty="0" smtClean="0"/>
              <a:t> </a:t>
            </a:r>
            <a:r>
              <a:rPr lang="nb-NO" sz="2800" dirty="0" err="1" smtClean="0"/>
              <a:t>groups</a:t>
            </a:r>
            <a:r>
              <a:rPr lang="nb-NO" sz="2800" dirty="0" smtClean="0"/>
              <a:t> or settings?</a:t>
            </a:r>
          </a:p>
          <a:p>
            <a:pPr eaLnBrk="1" hangingPunct="1">
              <a:lnSpc>
                <a:spcPct val="80000"/>
              </a:lnSpc>
            </a:pPr>
            <a:r>
              <a:rPr lang="nb-NO" sz="2800" dirty="0" smtClean="0"/>
              <a:t>Are </a:t>
            </a:r>
            <a:r>
              <a:rPr lang="nb-NO" sz="2800" dirty="0" err="1" smtClean="0"/>
              <a:t>there</a:t>
            </a:r>
            <a:r>
              <a:rPr lang="nb-NO" sz="2800" dirty="0" smtClean="0"/>
              <a:t> </a:t>
            </a:r>
            <a:r>
              <a:rPr lang="nb-NO" sz="2800" dirty="0" err="1" smtClean="0"/>
              <a:t>important</a:t>
            </a:r>
            <a:r>
              <a:rPr lang="nb-NO" sz="2800" dirty="0" smtClean="0"/>
              <a:t> </a:t>
            </a:r>
            <a:r>
              <a:rPr lang="nb-NO" sz="2800" dirty="0" err="1" smtClean="0"/>
              <a:t>considerations</a:t>
            </a:r>
            <a:r>
              <a:rPr lang="nb-NO" sz="2800" dirty="0" smtClean="0"/>
              <a:t> </a:t>
            </a:r>
            <a:r>
              <a:rPr lang="nb-NO" sz="2800" dirty="0" err="1" smtClean="0"/>
              <a:t>that</a:t>
            </a:r>
            <a:r>
              <a:rPr lang="nb-NO" sz="2800" dirty="0" smtClean="0"/>
              <a:t> </a:t>
            </a:r>
            <a:r>
              <a:rPr lang="nb-NO" sz="2800" dirty="0" err="1" smtClean="0"/>
              <a:t>should</a:t>
            </a:r>
            <a:r>
              <a:rPr lang="nb-NO" sz="2800" dirty="0" smtClean="0"/>
              <a:t> be </a:t>
            </a:r>
            <a:r>
              <a:rPr lang="nb-NO" sz="2800" dirty="0" err="1" smtClean="0"/>
              <a:t>made</a:t>
            </a:r>
            <a:r>
              <a:rPr lang="nb-NO" sz="2800" dirty="0" smtClean="0"/>
              <a:t> </a:t>
            </a:r>
            <a:r>
              <a:rPr lang="nb-NO" sz="2800" dirty="0" err="1" smtClean="0"/>
              <a:t>when</a:t>
            </a:r>
            <a:r>
              <a:rPr lang="nb-NO" sz="2800" dirty="0" smtClean="0"/>
              <a:t> </a:t>
            </a:r>
            <a:r>
              <a:rPr lang="nb-NO" sz="2800" dirty="0" err="1" smtClean="0"/>
              <a:t>implementing</a:t>
            </a:r>
            <a:r>
              <a:rPr lang="nb-NO" sz="2800" dirty="0" smtClean="0"/>
              <a:t> </a:t>
            </a:r>
            <a:r>
              <a:rPr lang="nb-NO" sz="2800" dirty="0" err="1" smtClean="0"/>
              <a:t>the</a:t>
            </a:r>
            <a:r>
              <a:rPr lang="nb-NO" sz="2800" dirty="0" smtClean="0"/>
              <a:t> </a:t>
            </a:r>
            <a:r>
              <a:rPr lang="nb-NO" sz="2800" dirty="0" err="1" smtClean="0"/>
              <a:t>option</a:t>
            </a:r>
            <a:r>
              <a:rPr lang="nb-NO" sz="2800" dirty="0" smtClean="0"/>
              <a:t> in order to </a:t>
            </a:r>
            <a:r>
              <a:rPr lang="nb-NO" sz="2800" dirty="0" err="1" smtClean="0"/>
              <a:t>ensure</a:t>
            </a:r>
            <a:r>
              <a:rPr lang="nb-NO" sz="2800" dirty="0" smtClean="0"/>
              <a:t> </a:t>
            </a:r>
            <a:r>
              <a:rPr lang="nb-NO" sz="2800" dirty="0" err="1" smtClean="0"/>
              <a:t>that</a:t>
            </a:r>
            <a:r>
              <a:rPr lang="nb-NO" sz="2800" dirty="0" smtClean="0"/>
              <a:t> </a:t>
            </a:r>
            <a:r>
              <a:rPr lang="nb-NO" sz="2800" dirty="0" err="1" smtClean="0"/>
              <a:t>inequities</a:t>
            </a:r>
            <a:r>
              <a:rPr lang="nb-NO" sz="2800" dirty="0" smtClean="0"/>
              <a:t> </a:t>
            </a:r>
            <a:r>
              <a:rPr lang="nb-NO" sz="2800" dirty="0" err="1" smtClean="0"/>
              <a:t>are</a:t>
            </a:r>
            <a:r>
              <a:rPr lang="nb-NO" sz="2800" dirty="0" smtClean="0"/>
              <a:t> </a:t>
            </a:r>
            <a:r>
              <a:rPr lang="nb-NO" sz="2800" dirty="0" err="1" smtClean="0"/>
              <a:t>reduced</a:t>
            </a:r>
            <a:r>
              <a:rPr lang="nb-NO" sz="2800" dirty="0" smtClean="0"/>
              <a:t> </a:t>
            </a:r>
            <a:r>
              <a:rPr lang="nb-NO" sz="2800" dirty="0" err="1" smtClean="0"/>
              <a:t>if</a:t>
            </a:r>
            <a:r>
              <a:rPr lang="nb-NO" sz="2800" dirty="0" smtClean="0"/>
              <a:t> </a:t>
            </a:r>
            <a:r>
              <a:rPr lang="nb-NO" sz="2800" dirty="0" err="1" smtClean="0"/>
              <a:t>possible</a:t>
            </a:r>
            <a:r>
              <a:rPr lang="nb-NO" sz="2800" dirty="0" smtClean="0"/>
              <a:t>, and </a:t>
            </a:r>
            <a:r>
              <a:rPr lang="nb-NO" sz="2800" dirty="0" err="1" smtClean="0"/>
              <a:t>that</a:t>
            </a:r>
            <a:r>
              <a:rPr lang="nb-NO" sz="2800" dirty="0" smtClean="0"/>
              <a:t> </a:t>
            </a:r>
            <a:r>
              <a:rPr lang="nb-NO" sz="2800" dirty="0" err="1" smtClean="0"/>
              <a:t>they</a:t>
            </a:r>
            <a:r>
              <a:rPr lang="nb-NO" sz="2800" dirty="0" smtClean="0"/>
              <a:t> </a:t>
            </a:r>
            <a:r>
              <a:rPr lang="nb-NO" sz="2800" dirty="0" err="1" smtClean="0"/>
              <a:t>are</a:t>
            </a:r>
            <a:r>
              <a:rPr lang="nb-NO" sz="2800" dirty="0" smtClean="0"/>
              <a:t> not </a:t>
            </a:r>
            <a:r>
              <a:rPr lang="nb-NO" sz="2800" dirty="0" err="1" smtClean="0"/>
              <a:t>increased</a:t>
            </a:r>
            <a:r>
              <a:rPr lang="nb-NO" sz="28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5651">
                                            <p:txEl>
                                              <p:pRg st="0" end="0"/>
                                            </p:txEl>
                                          </p:spTgt>
                                        </p:tgtEl>
                                        <p:attrNameLst>
                                          <p:attrName>style.visibility</p:attrName>
                                        </p:attrNameLst>
                                      </p:cBhvr>
                                      <p:to>
                                        <p:strVal val="visible"/>
                                      </p:to>
                                    </p:set>
                                    <p:anim calcmode="lin" valueType="num">
                                      <p:cBhvr additive="base">
                                        <p:cTn id="7" dur="500" fill="hold"/>
                                        <p:tgtEl>
                                          <p:spTgt spid="155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5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5651">
                                            <p:txEl>
                                              <p:pRg st="1" end="1"/>
                                            </p:txEl>
                                          </p:spTgt>
                                        </p:tgtEl>
                                        <p:attrNameLst>
                                          <p:attrName>style.visibility</p:attrName>
                                        </p:attrNameLst>
                                      </p:cBhvr>
                                      <p:to>
                                        <p:strVal val="visible"/>
                                      </p:to>
                                    </p:set>
                                    <p:anim calcmode="lin" valueType="num">
                                      <p:cBhvr additive="base">
                                        <p:cTn id="13" dur="500" fill="hold"/>
                                        <p:tgtEl>
                                          <p:spTgt spid="1556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56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5651">
                                            <p:txEl>
                                              <p:pRg st="2" end="2"/>
                                            </p:txEl>
                                          </p:spTgt>
                                        </p:tgtEl>
                                        <p:attrNameLst>
                                          <p:attrName>style.visibility</p:attrName>
                                        </p:attrNameLst>
                                      </p:cBhvr>
                                      <p:to>
                                        <p:strVal val="visible"/>
                                      </p:to>
                                    </p:set>
                                    <p:anim calcmode="lin" valueType="num">
                                      <p:cBhvr additive="base">
                                        <p:cTn id="19" dur="500" fill="hold"/>
                                        <p:tgtEl>
                                          <p:spTgt spid="1556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56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smtClean="0">
                <a:solidFill>
                  <a:schemeClr val="tx2"/>
                </a:solidFill>
                <a:latin typeface="+mj-lt"/>
                <a:ea typeface="+mj-ea"/>
                <a:cs typeface="+mj-cs"/>
              </a:rPr>
              <a:t>Brainstorming</a:t>
            </a:r>
            <a:endParaRPr lang="en-GB" dirty="0"/>
          </a:p>
        </p:txBody>
      </p:sp>
      <p:sp>
        <p:nvSpPr>
          <p:cNvPr id="3" name="Content Placeholder 2"/>
          <p:cNvSpPr>
            <a:spLocks noGrp="1"/>
          </p:cNvSpPr>
          <p:nvPr>
            <p:ph idx="1"/>
          </p:nvPr>
        </p:nvSpPr>
        <p:spPr>
          <a:xfrm>
            <a:off x="457200" y="1196752"/>
            <a:ext cx="8229600" cy="5040560"/>
          </a:xfrm>
        </p:spPr>
        <p:txBody>
          <a:bodyPr>
            <a:normAutofit fontScale="55000" lnSpcReduction="20000"/>
          </a:bodyPr>
          <a:lstStyle/>
          <a:p>
            <a:pPr>
              <a:buNone/>
            </a:pPr>
            <a:r>
              <a:rPr lang="en-GB" sz="3600" dirty="0" smtClean="0"/>
              <a:t>D</a:t>
            </a:r>
            <a:r>
              <a:rPr lang="en-GB" sz="3600" dirty="0" smtClean="0">
                <a:solidFill>
                  <a:schemeClr val="tx1"/>
                </a:solidFill>
                <a:latin typeface="+mn-lt"/>
                <a:ea typeface="+mn-ea"/>
                <a:cs typeface="+mn-cs"/>
              </a:rPr>
              <a:t>eveloped to enhance the ability of work groups to solve problems creatively</a:t>
            </a:r>
          </a:p>
          <a:p>
            <a:pPr marL="514350" lvl="0" indent="-514350">
              <a:buFont typeface="+mj-lt"/>
              <a:buAutoNum type="arabicPeriod"/>
            </a:pPr>
            <a:r>
              <a:rPr lang="en-GB" sz="3600" dirty="0" smtClean="0">
                <a:solidFill>
                  <a:schemeClr val="tx1"/>
                </a:solidFill>
                <a:latin typeface="+mn-lt"/>
                <a:ea typeface="+mn-ea"/>
                <a:cs typeface="+mn-cs"/>
              </a:rPr>
              <a:t>No evaluation of the effectiveness of any given alternative is undertaken while the group is generating alternatives</a:t>
            </a:r>
          </a:p>
          <a:p>
            <a:pPr marL="914400" lvl="1" indent="-514350"/>
            <a:r>
              <a:rPr lang="en-GB" sz="2900" dirty="0" smtClean="0">
                <a:solidFill>
                  <a:schemeClr val="tx1"/>
                </a:solidFill>
                <a:latin typeface="+mn-lt"/>
                <a:ea typeface="+mn-ea"/>
                <a:cs typeface="+mn-cs"/>
              </a:rPr>
              <a:t>Evaluation of alternatives comes at a later stage in the problem-solving process</a:t>
            </a:r>
          </a:p>
          <a:p>
            <a:pPr marL="514350" lvl="0" indent="-514350">
              <a:buFont typeface="+mj-lt"/>
              <a:buAutoNum type="arabicPeriod"/>
            </a:pPr>
            <a:r>
              <a:rPr lang="en-GB" sz="3600" dirty="0" smtClean="0">
                <a:solidFill>
                  <a:schemeClr val="tx1"/>
                </a:solidFill>
                <a:latin typeface="+mn-lt"/>
                <a:ea typeface="+mn-ea"/>
                <a:cs typeface="+mn-cs"/>
              </a:rPr>
              <a:t>The leader of the group places no parameters upon the group regarding what kinds of alternatives or solutions should be suggested</a:t>
            </a:r>
          </a:p>
          <a:p>
            <a:pPr marL="914400" lvl="1" indent="-514350"/>
            <a:r>
              <a:rPr lang="en-GB" sz="2900" dirty="0" smtClean="0">
                <a:solidFill>
                  <a:schemeClr val="tx1"/>
                </a:solidFill>
                <a:latin typeface="+mn-lt"/>
                <a:ea typeface="+mn-ea"/>
                <a:cs typeface="+mn-cs"/>
              </a:rPr>
              <a:t>The team leader should encourage the group to come up with novel ideas</a:t>
            </a:r>
          </a:p>
          <a:p>
            <a:pPr marL="514350" lvl="0" indent="-514350">
              <a:buFont typeface="+mj-lt"/>
              <a:buAutoNum type="arabicPeriod"/>
            </a:pPr>
            <a:r>
              <a:rPr lang="en-GB" sz="3600" dirty="0" smtClean="0">
                <a:solidFill>
                  <a:schemeClr val="tx1"/>
                </a:solidFill>
                <a:latin typeface="+mn-lt"/>
                <a:ea typeface="+mn-ea"/>
                <a:cs typeface="+mn-cs"/>
              </a:rPr>
              <a:t>The quantity of ideas should initially take precedence over the quality of ideas</a:t>
            </a:r>
          </a:p>
          <a:p>
            <a:pPr marL="914400" lvl="1" indent="-514350"/>
            <a:r>
              <a:rPr lang="en-GB" sz="2900" dirty="0" smtClean="0">
                <a:solidFill>
                  <a:schemeClr val="tx1"/>
                </a:solidFill>
                <a:latin typeface="+mn-lt"/>
                <a:ea typeface="+mn-ea"/>
                <a:cs typeface="+mn-cs"/>
              </a:rPr>
              <a:t>The leader should push the group to produce a large number of ideas irrespective of their quality</a:t>
            </a:r>
          </a:p>
          <a:p>
            <a:pPr marL="514350" lvl="0" indent="-514350">
              <a:buFont typeface="+mj-lt"/>
              <a:buAutoNum type="arabicPeriod"/>
            </a:pPr>
            <a:r>
              <a:rPr lang="en-GB" sz="3600" dirty="0" smtClean="0">
                <a:solidFill>
                  <a:schemeClr val="tx1"/>
                </a:solidFill>
                <a:latin typeface="+mn-lt"/>
                <a:ea typeface="+mn-ea"/>
                <a:cs typeface="+mn-cs"/>
              </a:rPr>
              <a:t>Participants should feel free to add to or modify previous ideas proposed by others</a:t>
            </a:r>
          </a:p>
          <a:p>
            <a:pPr marL="914400" lvl="1" indent="-514350"/>
            <a:r>
              <a:rPr lang="en-GB" sz="2900" dirty="0" smtClean="0">
                <a:solidFill>
                  <a:schemeClr val="tx1"/>
                </a:solidFill>
                <a:latin typeface="+mn-lt"/>
                <a:ea typeface="+mn-ea"/>
                <a:cs typeface="+mn-cs"/>
              </a:rPr>
              <a:t>Marginal ideas that are added upon or altered in some fashion can be transformed into powerful solutions</a:t>
            </a:r>
          </a:p>
          <a:p>
            <a:pPr marL="914400" lvl="1" indent="-514350"/>
            <a:r>
              <a:rPr lang="en-GB" sz="2900" dirty="0" smtClean="0">
                <a:solidFill>
                  <a:schemeClr val="tx1"/>
                </a:solidFill>
                <a:latin typeface="+mn-lt"/>
                <a:ea typeface="+mn-ea"/>
                <a:cs typeface="+mn-cs"/>
              </a:rPr>
              <a:t>It should be emphasized that ideas do not belong to the individual who presents them, but to the group</a:t>
            </a:r>
          </a:p>
          <a:p>
            <a:endParaRPr lang="en-GB"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107950" y="274638"/>
            <a:ext cx="8893175" cy="993775"/>
          </a:xfrm>
        </p:spPr>
        <p:txBody>
          <a:bodyPr/>
          <a:lstStyle/>
          <a:p>
            <a:pPr eaLnBrk="1" hangingPunct="1"/>
            <a:r>
              <a:rPr lang="en-GB" sz="3600" smtClean="0"/>
              <a:t>Judgements about resource use and costs</a:t>
            </a:r>
            <a:endParaRPr lang="nb-NO" sz="3600" smtClean="0"/>
          </a:p>
        </p:txBody>
      </p:sp>
      <p:sp>
        <p:nvSpPr>
          <p:cNvPr id="153603" name="Rectangle 3"/>
          <p:cNvSpPr>
            <a:spLocks noGrp="1" noChangeArrowheads="1"/>
          </p:cNvSpPr>
          <p:nvPr>
            <p:ph type="body" idx="1"/>
          </p:nvPr>
        </p:nvSpPr>
        <p:spPr/>
        <p:txBody>
          <a:bodyPr/>
          <a:lstStyle/>
          <a:p>
            <a:pPr eaLnBrk="1" hangingPunct="1"/>
            <a:r>
              <a:rPr lang="en-GB" sz="2800" smtClean="0"/>
              <a:t>In settings with limited resources, policymakers are deeply concerned about resource use and the costs and savings associated with different options</a:t>
            </a:r>
          </a:p>
          <a:p>
            <a:pPr eaLnBrk="1" hangingPunct="1"/>
            <a:r>
              <a:rPr lang="en-GB" sz="2800" smtClean="0"/>
              <a:t>The term “costs” refers to these considerations broadly, although it is important to be aware that costs include both </a:t>
            </a:r>
          </a:p>
          <a:p>
            <a:pPr lvl="1" eaLnBrk="1" hangingPunct="1"/>
            <a:r>
              <a:rPr lang="en-GB" sz="2400" smtClean="0"/>
              <a:t>Resource use (e.g. the time of health workers) and </a:t>
            </a:r>
          </a:p>
          <a:p>
            <a:pPr lvl="1" eaLnBrk="1" hangingPunct="1"/>
            <a:r>
              <a:rPr lang="en-GB" sz="2400" smtClean="0"/>
              <a:t>Monetary values (or prices) attached to those resources (e.g. wages or fees)</a:t>
            </a:r>
            <a:r>
              <a:rPr lang="nb-NO" sz="24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03">
                                            <p:txEl>
                                              <p:pRg st="0" end="0"/>
                                            </p:txEl>
                                          </p:spTgt>
                                        </p:tgtEl>
                                        <p:attrNameLst>
                                          <p:attrName>style.visibility</p:attrName>
                                        </p:attrNameLst>
                                      </p:cBhvr>
                                      <p:to>
                                        <p:strVal val="visible"/>
                                      </p:to>
                                    </p:set>
                                    <p:anim calcmode="lin" valueType="num">
                                      <p:cBhvr additive="base">
                                        <p:cTn id="7" dur="500" fill="hold"/>
                                        <p:tgtEl>
                                          <p:spTgt spid="1536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03">
                                            <p:txEl>
                                              <p:pRg st="1" end="1"/>
                                            </p:txEl>
                                          </p:spTgt>
                                        </p:tgtEl>
                                        <p:attrNameLst>
                                          <p:attrName>style.visibility</p:attrName>
                                        </p:attrNameLst>
                                      </p:cBhvr>
                                      <p:to>
                                        <p:strVal val="visible"/>
                                      </p:to>
                                    </p:set>
                                    <p:anim calcmode="lin" valueType="num">
                                      <p:cBhvr additive="base">
                                        <p:cTn id="13" dur="500" fill="hold"/>
                                        <p:tgtEl>
                                          <p:spTgt spid="1536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0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53603">
                                            <p:txEl>
                                              <p:pRg st="2" end="2"/>
                                            </p:txEl>
                                          </p:spTgt>
                                        </p:tgtEl>
                                        <p:attrNameLst>
                                          <p:attrName>style.visibility</p:attrName>
                                        </p:attrNameLst>
                                      </p:cBhvr>
                                      <p:to>
                                        <p:strVal val="visible"/>
                                      </p:to>
                                    </p:set>
                                    <p:anim calcmode="lin" valueType="num">
                                      <p:cBhvr additive="base">
                                        <p:cTn id="17" dur="500" fill="hold"/>
                                        <p:tgtEl>
                                          <p:spTgt spid="15360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0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53603">
                                            <p:txEl>
                                              <p:pRg st="3" end="3"/>
                                            </p:txEl>
                                          </p:spTgt>
                                        </p:tgtEl>
                                        <p:attrNameLst>
                                          <p:attrName>style.visibility</p:attrName>
                                        </p:attrNameLst>
                                      </p:cBhvr>
                                      <p:to>
                                        <p:strVal val="visible"/>
                                      </p:to>
                                    </p:set>
                                    <p:anim calcmode="lin" valueType="num">
                                      <p:cBhvr additive="base">
                                        <p:cTn id="21" dur="500" fill="hold"/>
                                        <p:tgtEl>
                                          <p:spTgt spid="15360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5360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GB" sz="4000" smtClean="0"/>
              <a:t>Checklist for consideration of costs</a:t>
            </a:r>
            <a:endParaRPr lang="nb-NO" sz="4000" smtClean="0"/>
          </a:p>
        </p:txBody>
      </p:sp>
      <p:sp>
        <p:nvSpPr>
          <p:cNvPr id="156675" name="Rectangle 3"/>
          <p:cNvSpPr>
            <a:spLocks noGrp="1" noChangeArrowheads="1"/>
          </p:cNvSpPr>
          <p:nvPr>
            <p:ph type="body" idx="1"/>
          </p:nvPr>
        </p:nvSpPr>
        <p:spPr/>
        <p:txBody>
          <a:bodyPr/>
          <a:lstStyle/>
          <a:p>
            <a:pPr eaLnBrk="1" hangingPunct="1">
              <a:lnSpc>
                <a:spcPct val="90000"/>
              </a:lnSpc>
              <a:buFontTx/>
              <a:buNone/>
            </a:pPr>
            <a:r>
              <a:rPr lang="en-GB" sz="2400" smtClean="0"/>
              <a:t>Costs and cost-effectiveness need to be assessed in a specific setting in order to take account of differences in patterns of resource use and prices</a:t>
            </a:r>
          </a:p>
          <a:p>
            <a:pPr eaLnBrk="1" hangingPunct="1">
              <a:lnSpc>
                <a:spcPct val="90000"/>
              </a:lnSpc>
              <a:buFontTx/>
              <a:buNone/>
            </a:pPr>
            <a:endParaRPr lang="en-GB" sz="2400" smtClean="0"/>
          </a:p>
          <a:p>
            <a:pPr eaLnBrk="1" hangingPunct="1">
              <a:lnSpc>
                <a:spcPct val="90000"/>
              </a:lnSpc>
            </a:pPr>
            <a:r>
              <a:rPr lang="en-GB" sz="2400" smtClean="0"/>
              <a:t>What are the most important costs, including the costs of implementing and sustaining the option?</a:t>
            </a:r>
            <a:endParaRPr lang="nb-NO" sz="2400" smtClean="0"/>
          </a:p>
          <a:p>
            <a:pPr eaLnBrk="1" hangingPunct="1">
              <a:lnSpc>
                <a:spcPct val="90000"/>
              </a:lnSpc>
            </a:pPr>
            <a:r>
              <a:rPr lang="en-GB" sz="2400" smtClean="0"/>
              <a:t>What information is there about those costs, either from systematic reviews or other sources?</a:t>
            </a:r>
            <a:endParaRPr lang="nb-NO" sz="2400" smtClean="0"/>
          </a:p>
          <a:p>
            <a:pPr eaLnBrk="1" hangingPunct="1">
              <a:lnSpc>
                <a:spcPct val="90000"/>
              </a:lnSpc>
            </a:pPr>
            <a:r>
              <a:rPr lang="en-GB" sz="2400" smtClean="0"/>
              <a:t>Is there important uncertainty about medium to long term costs?</a:t>
            </a:r>
            <a:endParaRPr lang="nb-NO" sz="2400" smtClean="0"/>
          </a:p>
          <a:p>
            <a:pPr eaLnBrk="1" hangingPunct="1">
              <a:lnSpc>
                <a:spcPct val="90000"/>
              </a:lnSpc>
            </a:pPr>
            <a:r>
              <a:rPr lang="en-GB" sz="2400" smtClean="0"/>
              <a:t>Is there important uncertainty about the applicability of any reported costs?</a:t>
            </a:r>
            <a:endParaRPr lang="nb-NO"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6675">
                                            <p:txEl>
                                              <p:pRg st="2" end="2"/>
                                            </p:txEl>
                                          </p:spTgt>
                                        </p:tgtEl>
                                        <p:attrNameLst>
                                          <p:attrName>style.visibility</p:attrName>
                                        </p:attrNameLst>
                                      </p:cBhvr>
                                      <p:to>
                                        <p:strVal val="visible"/>
                                      </p:to>
                                    </p:set>
                                    <p:anim calcmode="lin" valueType="num">
                                      <p:cBhvr additive="base">
                                        <p:cTn id="7" dur="500" fill="hold"/>
                                        <p:tgtEl>
                                          <p:spTgt spid="15667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66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6675">
                                            <p:txEl>
                                              <p:pRg st="3" end="3"/>
                                            </p:txEl>
                                          </p:spTgt>
                                        </p:tgtEl>
                                        <p:attrNameLst>
                                          <p:attrName>style.visibility</p:attrName>
                                        </p:attrNameLst>
                                      </p:cBhvr>
                                      <p:to>
                                        <p:strVal val="visible"/>
                                      </p:to>
                                    </p:set>
                                    <p:anim calcmode="lin" valueType="num">
                                      <p:cBhvr additive="base">
                                        <p:cTn id="13" dur="500" fill="hold"/>
                                        <p:tgtEl>
                                          <p:spTgt spid="15667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66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6675">
                                            <p:txEl>
                                              <p:pRg st="4" end="4"/>
                                            </p:txEl>
                                          </p:spTgt>
                                        </p:tgtEl>
                                        <p:attrNameLst>
                                          <p:attrName>style.visibility</p:attrName>
                                        </p:attrNameLst>
                                      </p:cBhvr>
                                      <p:to>
                                        <p:strVal val="visible"/>
                                      </p:to>
                                    </p:set>
                                    <p:anim calcmode="lin" valueType="num">
                                      <p:cBhvr additive="base">
                                        <p:cTn id="19" dur="500" fill="hold"/>
                                        <p:tgtEl>
                                          <p:spTgt spid="1566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66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6675">
                                            <p:txEl>
                                              <p:pRg st="5" end="5"/>
                                            </p:txEl>
                                          </p:spTgt>
                                        </p:tgtEl>
                                        <p:attrNameLst>
                                          <p:attrName>style.visibility</p:attrName>
                                        </p:attrNameLst>
                                      </p:cBhvr>
                                      <p:to>
                                        <p:strVal val="visible"/>
                                      </p:to>
                                    </p:set>
                                    <p:anim calcmode="lin" valueType="num">
                                      <p:cBhvr additive="base">
                                        <p:cTn id="25" dur="500" fill="hold"/>
                                        <p:tgtEl>
                                          <p:spTgt spid="15667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667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5"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GB" sz="4000" smtClean="0"/>
              <a:t>Judgements about the need for monitoring and evaluation</a:t>
            </a:r>
            <a:endParaRPr lang="nb-NO" sz="4000" smtClean="0"/>
          </a:p>
        </p:txBody>
      </p:sp>
      <p:sp>
        <p:nvSpPr>
          <p:cNvPr id="53251" name="Rectangle 3"/>
          <p:cNvSpPr>
            <a:spLocks noGrp="1" noChangeArrowheads="1"/>
          </p:cNvSpPr>
          <p:nvPr>
            <p:ph type="body" idx="1"/>
          </p:nvPr>
        </p:nvSpPr>
        <p:spPr>
          <a:xfrm>
            <a:off x="457200" y="2205038"/>
            <a:ext cx="8229600" cy="3921125"/>
          </a:xfrm>
        </p:spPr>
        <p:txBody>
          <a:bodyPr/>
          <a:lstStyle/>
          <a:p>
            <a:pPr eaLnBrk="1" hangingPunct="1"/>
            <a:r>
              <a:rPr lang="en-GB" smtClean="0"/>
              <a:t>Uncertainty about the effects and cost-effectiveness of options is common</a:t>
            </a:r>
          </a:p>
          <a:p>
            <a:pPr eaLnBrk="1" hangingPunct="1"/>
            <a:r>
              <a:rPr lang="en-GB" smtClean="0"/>
              <a:t>Therefore policy briefs should routinely consider the need for monitoring and evaluation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GB" sz="4000" smtClean="0"/>
              <a:t>Checklist for considering the need for monitoring and evaluation</a:t>
            </a:r>
            <a:endParaRPr lang="nb-NO" sz="4000" smtClean="0"/>
          </a:p>
        </p:txBody>
      </p:sp>
      <p:sp>
        <p:nvSpPr>
          <p:cNvPr id="157699" name="Rectangle 3"/>
          <p:cNvSpPr>
            <a:spLocks noGrp="1" noChangeArrowheads="1"/>
          </p:cNvSpPr>
          <p:nvPr>
            <p:ph type="body" idx="1"/>
          </p:nvPr>
        </p:nvSpPr>
        <p:spPr>
          <a:xfrm>
            <a:off x="457200" y="1989138"/>
            <a:ext cx="8229600" cy="4137025"/>
          </a:xfrm>
        </p:spPr>
        <p:txBody>
          <a:bodyPr/>
          <a:lstStyle/>
          <a:p>
            <a:pPr eaLnBrk="1" hangingPunct="1"/>
            <a:r>
              <a:rPr lang="en-GB" smtClean="0"/>
              <a:t>Is monitoring necessary?</a:t>
            </a:r>
            <a:endParaRPr lang="nb-NO" smtClean="0"/>
          </a:p>
          <a:p>
            <a:pPr eaLnBrk="1" hangingPunct="1"/>
            <a:r>
              <a:rPr lang="en-GB" smtClean="0"/>
              <a:t>If monitoring is necessary, what should be measured?</a:t>
            </a:r>
            <a:endParaRPr lang="nb-NO" smtClean="0"/>
          </a:p>
          <a:p>
            <a:pPr eaLnBrk="1" hangingPunct="1"/>
            <a:r>
              <a:rPr lang="en-GB" smtClean="0"/>
              <a:t>Is an impact evaluation necessary?</a:t>
            </a:r>
            <a:endParaRPr lang="nb-NO" smtClean="0"/>
          </a:p>
          <a:p>
            <a:pPr eaLnBrk="1" hangingPunct="1"/>
            <a:r>
              <a:rPr lang="en-GB" smtClean="0"/>
              <a:t>If an impact evaluation is necessary, what should be evaluated and how?</a:t>
            </a:r>
            <a:endParaRPr lang="nb-NO"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7699">
                                            <p:txEl>
                                              <p:pRg st="0" end="0"/>
                                            </p:txEl>
                                          </p:spTgt>
                                        </p:tgtEl>
                                        <p:attrNameLst>
                                          <p:attrName>style.visibility</p:attrName>
                                        </p:attrNameLst>
                                      </p:cBhvr>
                                      <p:to>
                                        <p:strVal val="visible"/>
                                      </p:to>
                                    </p:set>
                                    <p:anim calcmode="lin" valueType="num">
                                      <p:cBhvr additive="base">
                                        <p:cTn id="7" dur="500" fill="hold"/>
                                        <p:tgtEl>
                                          <p:spTgt spid="1576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76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7699">
                                            <p:txEl>
                                              <p:pRg st="1" end="1"/>
                                            </p:txEl>
                                          </p:spTgt>
                                        </p:tgtEl>
                                        <p:attrNameLst>
                                          <p:attrName>style.visibility</p:attrName>
                                        </p:attrNameLst>
                                      </p:cBhvr>
                                      <p:to>
                                        <p:strVal val="visible"/>
                                      </p:to>
                                    </p:set>
                                    <p:anim calcmode="lin" valueType="num">
                                      <p:cBhvr additive="base">
                                        <p:cTn id="13" dur="500" fill="hold"/>
                                        <p:tgtEl>
                                          <p:spTgt spid="1576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76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7699">
                                            <p:txEl>
                                              <p:pRg st="2" end="2"/>
                                            </p:txEl>
                                          </p:spTgt>
                                        </p:tgtEl>
                                        <p:attrNameLst>
                                          <p:attrName>style.visibility</p:attrName>
                                        </p:attrNameLst>
                                      </p:cBhvr>
                                      <p:to>
                                        <p:strVal val="visible"/>
                                      </p:to>
                                    </p:set>
                                    <p:anim calcmode="lin" valueType="num">
                                      <p:cBhvr additive="base">
                                        <p:cTn id="19" dur="500" fill="hold"/>
                                        <p:tgtEl>
                                          <p:spTgt spid="1576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76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7699">
                                            <p:txEl>
                                              <p:pRg st="3" end="3"/>
                                            </p:txEl>
                                          </p:spTgt>
                                        </p:tgtEl>
                                        <p:attrNameLst>
                                          <p:attrName>style.visibility</p:attrName>
                                        </p:attrNameLst>
                                      </p:cBhvr>
                                      <p:to>
                                        <p:strVal val="visible"/>
                                      </p:to>
                                    </p:set>
                                    <p:anim calcmode="lin" valueType="num">
                                      <p:cBhvr additive="base">
                                        <p:cTn id="25" dur="500" fill="hold"/>
                                        <p:tgtEl>
                                          <p:spTgt spid="1576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769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9"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p:txBody>
          <a:bodyPr/>
          <a:lstStyle/>
          <a:p>
            <a:pPr eaLnBrk="1" hangingPunct="1"/>
            <a:r>
              <a:rPr lang="nb-NO" sz="4000" smtClean="0"/>
              <a:t>Questions or comments about summarising the likely impacts of options?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sz="4000" smtClean="0"/>
              <a:t>Health system problems are complex</a:t>
            </a:r>
            <a:endParaRPr lang="nb-NO" sz="4000" smtClean="0"/>
          </a:p>
        </p:txBody>
      </p:sp>
      <p:sp>
        <p:nvSpPr>
          <p:cNvPr id="107523" name="Rectangle 3"/>
          <p:cNvSpPr>
            <a:spLocks noGrp="1" noChangeArrowheads="1"/>
          </p:cNvSpPr>
          <p:nvPr>
            <p:ph type="body" idx="1"/>
          </p:nvPr>
        </p:nvSpPr>
        <p:spPr/>
        <p:txBody>
          <a:bodyPr/>
          <a:lstStyle/>
          <a:p>
            <a:pPr eaLnBrk="1" hangingPunct="1"/>
            <a:r>
              <a:rPr lang="en-GB" sz="2800" smtClean="0"/>
              <a:t>The causes of and solutions to these problems may also be complex</a:t>
            </a:r>
          </a:p>
          <a:p>
            <a:pPr eaLnBrk="1" hangingPunct="1"/>
            <a:r>
              <a:rPr lang="en-GB" sz="2800" smtClean="0"/>
              <a:t>Specific options may be complex</a:t>
            </a:r>
          </a:p>
          <a:p>
            <a:pPr lvl="1" eaLnBrk="1" hangingPunct="1"/>
            <a:r>
              <a:rPr lang="en-GB" sz="2400" smtClean="0"/>
              <a:t>E.g. organising a system to recruit, train, support and retain community health workers to deliver maternal child care</a:t>
            </a:r>
          </a:p>
          <a:p>
            <a:pPr eaLnBrk="1" hangingPunct="1"/>
            <a:r>
              <a:rPr lang="en-GB" sz="2800" smtClean="0"/>
              <a:t>In addition, it may be necessary to consider bundles or packages </a:t>
            </a:r>
          </a:p>
          <a:p>
            <a:pPr lvl="1" eaLnBrk="1" hangingPunct="1"/>
            <a:r>
              <a:rPr lang="en-GB" sz="2400" smtClean="0"/>
              <a:t>Including different delivery, financial and governance arrangements</a:t>
            </a:r>
            <a:endParaRPr lang="nb-NO"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 calcmode="lin" valueType="num">
                                      <p:cBhvr additive="base">
                                        <p:cTn id="7" dur="500" fill="hold"/>
                                        <p:tgtEl>
                                          <p:spTgt spid="1075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75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7523">
                                            <p:txEl>
                                              <p:pRg st="1" end="1"/>
                                            </p:txEl>
                                          </p:spTgt>
                                        </p:tgtEl>
                                        <p:attrNameLst>
                                          <p:attrName>style.visibility</p:attrName>
                                        </p:attrNameLst>
                                      </p:cBhvr>
                                      <p:to>
                                        <p:strVal val="visible"/>
                                      </p:to>
                                    </p:set>
                                    <p:anim calcmode="lin" valueType="num">
                                      <p:cBhvr additive="base">
                                        <p:cTn id="13" dur="500" fill="hold"/>
                                        <p:tgtEl>
                                          <p:spTgt spid="1075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752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7523">
                                            <p:txEl>
                                              <p:pRg st="2" end="2"/>
                                            </p:txEl>
                                          </p:spTgt>
                                        </p:tgtEl>
                                        <p:attrNameLst>
                                          <p:attrName>style.visibility</p:attrName>
                                        </p:attrNameLst>
                                      </p:cBhvr>
                                      <p:to>
                                        <p:strVal val="visible"/>
                                      </p:to>
                                    </p:set>
                                    <p:anim calcmode="lin" valueType="num">
                                      <p:cBhvr additive="base">
                                        <p:cTn id="17" dur="500" fill="hold"/>
                                        <p:tgtEl>
                                          <p:spTgt spid="10752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75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7523">
                                            <p:txEl>
                                              <p:pRg st="3" end="3"/>
                                            </p:txEl>
                                          </p:spTgt>
                                        </p:tgtEl>
                                        <p:attrNameLst>
                                          <p:attrName>style.visibility</p:attrName>
                                        </p:attrNameLst>
                                      </p:cBhvr>
                                      <p:to>
                                        <p:strVal val="visible"/>
                                      </p:to>
                                    </p:set>
                                    <p:anim calcmode="lin" valueType="num">
                                      <p:cBhvr additive="base">
                                        <p:cTn id="23" dur="500" fill="hold"/>
                                        <p:tgtEl>
                                          <p:spTgt spid="10752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752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07523">
                                            <p:txEl>
                                              <p:pRg st="4" end="4"/>
                                            </p:txEl>
                                          </p:spTgt>
                                        </p:tgtEl>
                                        <p:attrNameLst>
                                          <p:attrName>style.visibility</p:attrName>
                                        </p:attrNameLst>
                                      </p:cBhvr>
                                      <p:to>
                                        <p:strVal val="visible"/>
                                      </p:to>
                                    </p:set>
                                    <p:anim calcmode="lin" valueType="num">
                                      <p:cBhvr additive="base">
                                        <p:cTn id="27" dur="500" fill="hold"/>
                                        <p:tgtEl>
                                          <p:spTgt spid="10752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752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sz="4000" smtClean="0"/>
              <a:t>Deciding on which options should be described in a policy brief</a:t>
            </a:r>
            <a:endParaRPr lang="nb-NO" sz="4000" smtClean="0"/>
          </a:p>
        </p:txBody>
      </p:sp>
      <p:sp>
        <p:nvSpPr>
          <p:cNvPr id="108547" name="Rectangle 3"/>
          <p:cNvSpPr>
            <a:spLocks noGrp="1" noChangeArrowheads="1"/>
          </p:cNvSpPr>
          <p:nvPr>
            <p:ph type="body" idx="1"/>
          </p:nvPr>
        </p:nvSpPr>
        <p:spPr/>
        <p:txBody>
          <a:bodyPr>
            <a:normAutofit lnSpcReduction="10000"/>
          </a:bodyPr>
          <a:lstStyle/>
          <a:p>
            <a:pPr eaLnBrk="1" hangingPunct="1">
              <a:lnSpc>
                <a:spcPct val="80000"/>
              </a:lnSpc>
            </a:pPr>
            <a:r>
              <a:rPr lang="en-GB" sz="2400" dirty="0" smtClean="0"/>
              <a:t>May be straight forward</a:t>
            </a:r>
          </a:p>
          <a:p>
            <a:pPr lvl="1" eaLnBrk="1" hangingPunct="1">
              <a:lnSpc>
                <a:spcPct val="80000"/>
              </a:lnSpc>
            </a:pPr>
            <a:r>
              <a:rPr lang="en-GB" sz="2000" dirty="0" smtClean="0"/>
              <a:t>E.g. if the policy brief is being prepared to describe a specific solution that has already been proposed</a:t>
            </a:r>
          </a:p>
          <a:p>
            <a:pPr eaLnBrk="1" hangingPunct="1">
              <a:lnSpc>
                <a:spcPct val="80000"/>
              </a:lnSpc>
            </a:pPr>
            <a:r>
              <a:rPr lang="en-GB" sz="2400" dirty="0" smtClean="0"/>
              <a:t>Or may require several </a:t>
            </a:r>
            <a:r>
              <a:rPr lang="en-GB" sz="2400" dirty="0" smtClean="0"/>
              <a:t>iterations</a:t>
            </a:r>
            <a:r>
              <a:rPr lang="en-GB" sz="2400" dirty="0" smtClean="0"/>
              <a:t>:</a:t>
            </a:r>
            <a:endParaRPr lang="en-GB" sz="2400" dirty="0" smtClean="0"/>
          </a:p>
          <a:p>
            <a:pPr marL="914400" lvl="1" indent="-457200" eaLnBrk="1" hangingPunct="1">
              <a:lnSpc>
                <a:spcPct val="80000"/>
              </a:lnSpc>
              <a:buFont typeface="+mj-lt"/>
              <a:buAutoNum type="arabicPeriod"/>
            </a:pPr>
            <a:r>
              <a:rPr lang="en-GB" sz="2000" dirty="0" smtClean="0"/>
              <a:t>Consider a broad range of options</a:t>
            </a:r>
          </a:p>
          <a:p>
            <a:pPr marL="914400" lvl="1" indent="-457200" eaLnBrk="1" hangingPunct="1">
              <a:lnSpc>
                <a:spcPct val="80000"/>
              </a:lnSpc>
              <a:buFont typeface="+mj-lt"/>
              <a:buAutoNum type="arabicPeriod"/>
            </a:pPr>
            <a:r>
              <a:rPr lang="en-GB" sz="2000" dirty="0" smtClean="0"/>
              <a:t>Narrow the selection down to the most viable ones by appraising each on the basis of evidence and acceptability</a:t>
            </a:r>
          </a:p>
          <a:p>
            <a:pPr marL="914400" lvl="1" indent="-457200" eaLnBrk="1" hangingPunct="1">
              <a:lnSpc>
                <a:spcPct val="80000"/>
              </a:lnSpc>
              <a:buFont typeface="+mj-lt"/>
              <a:buAutoNum type="arabicPeriod"/>
            </a:pPr>
            <a:r>
              <a:rPr lang="en-GB" sz="2000" dirty="0" smtClean="0"/>
              <a:t>Examine what additional changes in delivery, financial, and governance arrangements might be needed in conjunction with these options</a:t>
            </a:r>
          </a:p>
          <a:p>
            <a:pPr lvl="1" eaLnBrk="1" hangingPunct="1">
              <a:lnSpc>
                <a:spcPct val="80000"/>
              </a:lnSpc>
              <a:buNone/>
            </a:pPr>
            <a:r>
              <a:rPr lang="en-GB" sz="2000" dirty="0" smtClean="0"/>
              <a:t>Or</a:t>
            </a:r>
          </a:p>
          <a:p>
            <a:pPr marL="914400" lvl="1" indent="-457200" eaLnBrk="1" hangingPunct="1">
              <a:lnSpc>
                <a:spcPct val="80000"/>
              </a:lnSpc>
              <a:buFont typeface="+mj-lt"/>
              <a:buAutoNum type="arabicPeriod"/>
            </a:pPr>
            <a:r>
              <a:rPr lang="en-GB" sz="2000" dirty="0" smtClean="0"/>
              <a:t>Consider potential delivery, financial, and governance arrangements as potential elements of policy options</a:t>
            </a:r>
          </a:p>
          <a:p>
            <a:pPr marL="914400" lvl="1" indent="-457200" eaLnBrk="1" hangingPunct="1">
              <a:lnSpc>
                <a:spcPct val="80000"/>
              </a:lnSpc>
              <a:buFont typeface="+mj-lt"/>
              <a:buAutoNum type="arabicPeriod"/>
            </a:pPr>
            <a:r>
              <a:rPr lang="en-GB" sz="2000" dirty="0" smtClean="0"/>
              <a:t>Appraise the evidence for those elements</a:t>
            </a:r>
          </a:p>
          <a:p>
            <a:pPr marL="914400" lvl="1" indent="-457200" eaLnBrk="1" hangingPunct="1">
              <a:lnSpc>
                <a:spcPct val="80000"/>
              </a:lnSpc>
              <a:buFont typeface="+mj-lt"/>
              <a:buAutoNum type="arabicPeriod"/>
            </a:pPr>
            <a:r>
              <a:rPr lang="en-GB" sz="2000" dirty="0" smtClean="0"/>
              <a:t>Determine whether and how to bundle or package viable elements into policy options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 calcmode="lin" valueType="num">
                                      <p:cBhvr additive="base">
                                        <p:cTn id="7" dur="500" fill="hold"/>
                                        <p:tgtEl>
                                          <p:spTgt spid="1085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854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8547">
                                            <p:txEl>
                                              <p:pRg st="1" end="1"/>
                                            </p:txEl>
                                          </p:spTgt>
                                        </p:tgtEl>
                                        <p:attrNameLst>
                                          <p:attrName>style.visibility</p:attrName>
                                        </p:attrNameLst>
                                      </p:cBhvr>
                                      <p:to>
                                        <p:strVal val="visible"/>
                                      </p:to>
                                    </p:set>
                                    <p:anim calcmode="lin" valueType="num">
                                      <p:cBhvr additive="base">
                                        <p:cTn id="11" dur="500" fill="hold"/>
                                        <p:tgtEl>
                                          <p:spTgt spid="10854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85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8547">
                                            <p:txEl>
                                              <p:pRg st="2" end="2"/>
                                            </p:txEl>
                                          </p:spTgt>
                                        </p:tgtEl>
                                        <p:attrNameLst>
                                          <p:attrName>style.visibility</p:attrName>
                                        </p:attrNameLst>
                                      </p:cBhvr>
                                      <p:to>
                                        <p:strVal val="visible"/>
                                      </p:to>
                                    </p:set>
                                    <p:anim calcmode="lin" valueType="num">
                                      <p:cBhvr additive="base">
                                        <p:cTn id="17" dur="500" fill="hold"/>
                                        <p:tgtEl>
                                          <p:spTgt spid="10854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85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188913"/>
            <a:ext cx="8229600" cy="850900"/>
          </a:xfrm>
        </p:spPr>
        <p:txBody>
          <a:bodyPr/>
          <a:lstStyle/>
          <a:p>
            <a:pPr eaLnBrk="1" hangingPunct="1"/>
            <a:r>
              <a:rPr lang="en-GB" sz="3600" smtClean="0"/>
              <a:t>A framework can help to structure consideration of potential options</a:t>
            </a:r>
            <a:endParaRPr lang="nb-NO" sz="3600" smtClean="0"/>
          </a:p>
        </p:txBody>
      </p:sp>
      <p:sp>
        <p:nvSpPr>
          <p:cNvPr id="109571" name="Rectangle 3"/>
          <p:cNvSpPr>
            <a:spLocks noGrp="1" noChangeArrowheads="1"/>
          </p:cNvSpPr>
          <p:nvPr>
            <p:ph type="body" idx="1"/>
          </p:nvPr>
        </p:nvSpPr>
        <p:spPr>
          <a:xfrm>
            <a:off x="457200" y="1268413"/>
            <a:ext cx="8229600" cy="4895850"/>
          </a:xfrm>
        </p:spPr>
        <p:txBody>
          <a:bodyPr/>
          <a:lstStyle/>
          <a:p>
            <a:pPr eaLnBrk="1" hangingPunct="1">
              <a:lnSpc>
                <a:spcPct val="80000"/>
              </a:lnSpc>
            </a:pPr>
            <a:r>
              <a:rPr lang="en-GB" sz="2800" dirty="0" smtClean="0"/>
              <a:t>The same framework used to clarify the causes of a problem may be used to identify potential options</a:t>
            </a:r>
          </a:p>
          <a:p>
            <a:pPr lvl="1" eaLnBrk="1" hangingPunct="1">
              <a:lnSpc>
                <a:spcPct val="80000"/>
              </a:lnSpc>
            </a:pPr>
            <a:r>
              <a:rPr lang="en-GB" sz="2400" dirty="0" smtClean="0"/>
              <a:t>A broad framework for health system problems </a:t>
            </a:r>
          </a:p>
          <a:p>
            <a:pPr lvl="2" eaLnBrk="1" hangingPunct="1">
              <a:lnSpc>
                <a:spcPct val="80000"/>
              </a:lnSpc>
            </a:pPr>
            <a:r>
              <a:rPr lang="en-GB" sz="2000" dirty="0" smtClean="0"/>
              <a:t>May be used both to clarify the causes of a problem and to identify potential solutions</a:t>
            </a:r>
          </a:p>
          <a:p>
            <a:pPr lvl="1" eaLnBrk="1" hangingPunct="1">
              <a:lnSpc>
                <a:spcPct val="80000"/>
              </a:lnSpc>
            </a:pPr>
            <a:r>
              <a:rPr lang="en-GB" sz="2400" dirty="0" smtClean="0"/>
              <a:t>More specific frameworks </a:t>
            </a:r>
          </a:p>
          <a:p>
            <a:pPr lvl="2" eaLnBrk="1" hangingPunct="1">
              <a:lnSpc>
                <a:spcPct val="80000"/>
              </a:lnSpc>
            </a:pPr>
            <a:r>
              <a:rPr lang="en-GB" sz="2000" dirty="0" smtClean="0"/>
              <a:t>May facilitate consideration of the potential options for some types of problems; e.g.</a:t>
            </a:r>
          </a:p>
          <a:p>
            <a:pPr lvl="2" eaLnBrk="1" hangingPunct="1">
              <a:lnSpc>
                <a:spcPct val="80000"/>
              </a:lnSpc>
              <a:buFont typeface="Wingdings" pitchFamily="2" charset="2"/>
              <a:buChar char="Ø"/>
            </a:pPr>
            <a:r>
              <a:rPr lang="en-GB" sz="2000" dirty="0" smtClean="0"/>
              <a:t>A framework for addressing problems with human resources for health might be used to systematically think through potential solutions, as well as causes for problems such as a shortage of health workers, their distribution, their performance, or their cost</a:t>
            </a:r>
          </a:p>
          <a:p>
            <a:pPr lvl="2" eaLnBrk="1" hangingPunct="1">
              <a:lnSpc>
                <a:spcPct val="80000"/>
              </a:lnSpc>
              <a:buFont typeface="Wingdings" pitchFamily="2" charset="2"/>
              <a:buChar char="Ø"/>
            </a:pPr>
            <a:r>
              <a:rPr lang="en-GB" sz="2000" dirty="0" smtClean="0"/>
              <a:t>A framework for health care financing may help to systematically think through both problems with health care financing and potential solutions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anim calcmode="lin" valueType="num">
                                      <p:cBhvr additive="base">
                                        <p:cTn id="7" dur="500" fill="hold"/>
                                        <p:tgtEl>
                                          <p:spTgt spid="1095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95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9571">
                                            <p:txEl>
                                              <p:pRg st="1" end="1"/>
                                            </p:txEl>
                                          </p:spTgt>
                                        </p:tgtEl>
                                        <p:attrNameLst>
                                          <p:attrName>style.visibility</p:attrName>
                                        </p:attrNameLst>
                                      </p:cBhvr>
                                      <p:to>
                                        <p:strVal val="visible"/>
                                      </p:to>
                                    </p:set>
                                    <p:anim calcmode="lin" valueType="num">
                                      <p:cBhvr additive="base">
                                        <p:cTn id="13" dur="500" fill="hold"/>
                                        <p:tgtEl>
                                          <p:spTgt spid="1095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9571">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9571">
                                            <p:txEl>
                                              <p:pRg st="2" end="2"/>
                                            </p:txEl>
                                          </p:spTgt>
                                        </p:tgtEl>
                                        <p:attrNameLst>
                                          <p:attrName>style.visibility</p:attrName>
                                        </p:attrNameLst>
                                      </p:cBhvr>
                                      <p:to>
                                        <p:strVal val="visible"/>
                                      </p:to>
                                    </p:set>
                                    <p:anim calcmode="lin" valueType="num">
                                      <p:cBhvr additive="base">
                                        <p:cTn id="17" dur="500" fill="hold"/>
                                        <p:tgtEl>
                                          <p:spTgt spid="10957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95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9571">
                                            <p:txEl>
                                              <p:pRg st="3" end="3"/>
                                            </p:txEl>
                                          </p:spTgt>
                                        </p:tgtEl>
                                        <p:attrNameLst>
                                          <p:attrName>style.visibility</p:attrName>
                                        </p:attrNameLst>
                                      </p:cBhvr>
                                      <p:to>
                                        <p:strVal val="visible"/>
                                      </p:to>
                                    </p:set>
                                    <p:anim calcmode="lin" valueType="num">
                                      <p:cBhvr additive="base">
                                        <p:cTn id="23" dur="500" fill="hold"/>
                                        <p:tgtEl>
                                          <p:spTgt spid="109571">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9571">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09571">
                                            <p:txEl>
                                              <p:pRg st="4" end="4"/>
                                            </p:txEl>
                                          </p:spTgt>
                                        </p:tgtEl>
                                        <p:attrNameLst>
                                          <p:attrName>style.visibility</p:attrName>
                                        </p:attrNameLst>
                                      </p:cBhvr>
                                      <p:to>
                                        <p:strVal val="visible"/>
                                      </p:to>
                                    </p:set>
                                    <p:anim calcmode="lin" valueType="num">
                                      <p:cBhvr additive="base">
                                        <p:cTn id="27" dur="500" fill="hold"/>
                                        <p:tgtEl>
                                          <p:spTgt spid="109571">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9571">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09571">
                                            <p:txEl>
                                              <p:pRg st="5" end="5"/>
                                            </p:txEl>
                                          </p:spTgt>
                                        </p:tgtEl>
                                        <p:attrNameLst>
                                          <p:attrName>style.visibility</p:attrName>
                                        </p:attrNameLst>
                                      </p:cBhvr>
                                      <p:to>
                                        <p:strVal val="visible"/>
                                      </p:to>
                                    </p:set>
                                    <p:anim calcmode="lin" valueType="num">
                                      <p:cBhvr additive="base">
                                        <p:cTn id="31" dur="500" fill="hold"/>
                                        <p:tgtEl>
                                          <p:spTgt spid="10957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9571">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09571">
                                            <p:txEl>
                                              <p:pRg st="6" end="6"/>
                                            </p:txEl>
                                          </p:spTgt>
                                        </p:tgtEl>
                                        <p:attrNameLst>
                                          <p:attrName>style.visibility</p:attrName>
                                        </p:attrNameLst>
                                      </p:cBhvr>
                                      <p:to>
                                        <p:strVal val="visible"/>
                                      </p:to>
                                    </p:set>
                                    <p:anim calcmode="lin" valueType="num">
                                      <p:cBhvr additive="base">
                                        <p:cTn id="35" dur="500" fill="hold"/>
                                        <p:tgtEl>
                                          <p:spTgt spid="109571">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95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188913"/>
            <a:ext cx="8229600" cy="850900"/>
          </a:xfrm>
        </p:spPr>
        <p:txBody>
          <a:bodyPr/>
          <a:lstStyle/>
          <a:p>
            <a:pPr eaLnBrk="1" hangingPunct="1"/>
            <a:r>
              <a:rPr lang="en-GB" sz="3600" dirty="0" smtClean="0"/>
              <a:t>Finding a framework</a:t>
            </a:r>
            <a:endParaRPr lang="nb-NO" sz="3600" dirty="0" smtClean="0"/>
          </a:p>
        </p:txBody>
      </p:sp>
      <p:sp>
        <p:nvSpPr>
          <p:cNvPr id="109571" name="Rectangle 3"/>
          <p:cNvSpPr>
            <a:spLocks noGrp="1" noChangeArrowheads="1"/>
          </p:cNvSpPr>
          <p:nvPr>
            <p:ph type="body" idx="1"/>
          </p:nvPr>
        </p:nvSpPr>
        <p:spPr>
          <a:xfrm>
            <a:off x="457200" y="1268413"/>
            <a:ext cx="8229600" cy="4895850"/>
          </a:xfrm>
        </p:spPr>
        <p:txBody>
          <a:bodyPr/>
          <a:lstStyle/>
          <a:p>
            <a:pPr eaLnBrk="1" hangingPunct="1">
              <a:lnSpc>
                <a:spcPct val="80000"/>
              </a:lnSpc>
            </a:pPr>
            <a:endParaRPr lang="en-GB" sz="2000" dirty="0" smtClean="0"/>
          </a:p>
          <a:p>
            <a:pPr eaLnBrk="1" hangingPunct="1">
              <a:lnSpc>
                <a:spcPct val="80000"/>
              </a:lnSpc>
              <a:buNone/>
            </a:pPr>
            <a:r>
              <a:rPr lang="en-GB" sz="2000" dirty="0" smtClean="0"/>
              <a:t>Strategies for finding a framework include</a:t>
            </a:r>
          </a:p>
          <a:p>
            <a:pPr eaLnBrk="1" hangingPunct="1">
              <a:lnSpc>
                <a:spcPct val="80000"/>
              </a:lnSpc>
              <a:buNone/>
            </a:pPr>
            <a:endParaRPr lang="en-GB" sz="2000" dirty="0" smtClean="0"/>
          </a:p>
          <a:p>
            <a:pPr eaLnBrk="1" hangingPunct="1">
              <a:lnSpc>
                <a:spcPct val="80000"/>
              </a:lnSpc>
            </a:pPr>
            <a:r>
              <a:rPr lang="en-GB" sz="2000" dirty="0" smtClean="0"/>
              <a:t>Talking to people with expertise in the specific area of interest</a:t>
            </a:r>
          </a:p>
          <a:p>
            <a:pPr eaLnBrk="1" hangingPunct="1">
              <a:lnSpc>
                <a:spcPct val="80000"/>
              </a:lnSpc>
              <a:buNone/>
            </a:pPr>
            <a:r>
              <a:rPr lang="en-GB" sz="2000" dirty="0" smtClean="0"/>
              <a:t>. </a:t>
            </a:r>
          </a:p>
          <a:p>
            <a:pPr eaLnBrk="1" hangingPunct="1">
              <a:lnSpc>
                <a:spcPct val="80000"/>
              </a:lnSpc>
            </a:pPr>
            <a:r>
              <a:rPr lang="en-GB" sz="2000" dirty="0" smtClean="0"/>
              <a:t>Searching Google Scholar or </a:t>
            </a:r>
            <a:r>
              <a:rPr lang="en-GB" sz="2000" dirty="0" err="1" smtClean="0"/>
              <a:t>PubMed</a:t>
            </a:r>
            <a:r>
              <a:rPr lang="en-GB" sz="2000" dirty="0" smtClean="0"/>
              <a:t> </a:t>
            </a:r>
          </a:p>
          <a:p>
            <a:pPr lvl="1" eaLnBrk="1" hangingPunct="1">
              <a:lnSpc>
                <a:spcPct val="80000"/>
              </a:lnSpc>
            </a:pPr>
            <a:r>
              <a:rPr lang="en-GB" sz="2000" dirty="0" smtClean="0"/>
              <a:t>Combine the word ‘framework’ with key words describing the problem</a:t>
            </a:r>
          </a:p>
          <a:p>
            <a:pPr lvl="1" eaLnBrk="1" hangingPunct="1">
              <a:lnSpc>
                <a:spcPct val="80000"/>
              </a:lnSpc>
            </a:pPr>
            <a:endParaRPr lang="en-GB" sz="1600" dirty="0" smtClean="0"/>
          </a:p>
          <a:p>
            <a:pPr eaLnBrk="1" hangingPunct="1">
              <a:lnSpc>
                <a:spcPct val="80000"/>
              </a:lnSpc>
            </a:pPr>
            <a:r>
              <a:rPr lang="en-GB" sz="2000" dirty="0" smtClean="0"/>
              <a:t>Looking in other policy briefs on the same or closely related issues, policy analyses, systematic reviews or overviews of systematic reviews</a:t>
            </a:r>
            <a:endParaRPr lang="nb-NO" sz="1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9571">
                                            <p:txEl>
                                              <p:pRg st="1" end="1"/>
                                            </p:txEl>
                                          </p:spTgt>
                                        </p:tgtEl>
                                        <p:attrNameLst>
                                          <p:attrName>style.visibility</p:attrName>
                                        </p:attrNameLst>
                                      </p:cBhvr>
                                      <p:to>
                                        <p:strVal val="visible"/>
                                      </p:to>
                                    </p:set>
                                    <p:anim calcmode="lin" valueType="num">
                                      <p:cBhvr additive="base">
                                        <p:cTn id="7" dur="500" fill="hold"/>
                                        <p:tgtEl>
                                          <p:spTgt spid="10957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95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9571">
                                            <p:txEl>
                                              <p:pRg st="3" end="3"/>
                                            </p:txEl>
                                          </p:spTgt>
                                        </p:tgtEl>
                                        <p:attrNameLst>
                                          <p:attrName>style.visibility</p:attrName>
                                        </p:attrNameLst>
                                      </p:cBhvr>
                                      <p:to>
                                        <p:strVal val="visible"/>
                                      </p:to>
                                    </p:set>
                                    <p:anim calcmode="lin" valueType="num">
                                      <p:cBhvr additive="base">
                                        <p:cTn id="13" dur="500" fill="hold"/>
                                        <p:tgtEl>
                                          <p:spTgt spid="109571">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95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9571">
                                            <p:txEl>
                                              <p:pRg st="4" end="4"/>
                                            </p:txEl>
                                          </p:spTgt>
                                        </p:tgtEl>
                                        <p:attrNameLst>
                                          <p:attrName>style.visibility</p:attrName>
                                        </p:attrNameLst>
                                      </p:cBhvr>
                                      <p:to>
                                        <p:strVal val="visible"/>
                                      </p:to>
                                    </p:set>
                                    <p:anim calcmode="lin" valueType="num">
                                      <p:cBhvr additive="base">
                                        <p:cTn id="19" dur="500" fill="hold"/>
                                        <p:tgtEl>
                                          <p:spTgt spid="10957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95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9571">
                                            <p:txEl>
                                              <p:pRg st="5" end="5"/>
                                            </p:txEl>
                                          </p:spTgt>
                                        </p:tgtEl>
                                        <p:attrNameLst>
                                          <p:attrName>style.visibility</p:attrName>
                                        </p:attrNameLst>
                                      </p:cBhvr>
                                      <p:to>
                                        <p:strVal val="visible"/>
                                      </p:to>
                                    </p:set>
                                    <p:anim calcmode="lin" valueType="num">
                                      <p:cBhvr additive="base">
                                        <p:cTn id="25" dur="500" fill="hold"/>
                                        <p:tgtEl>
                                          <p:spTgt spid="10957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9571">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09571">
                                            <p:txEl>
                                              <p:pRg st="6" end="6"/>
                                            </p:txEl>
                                          </p:spTgt>
                                        </p:tgtEl>
                                        <p:attrNameLst>
                                          <p:attrName>style.visibility</p:attrName>
                                        </p:attrNameLst>
                                      </p:cBhvr>
                                      <p:to>
                                        <p:strVal val="visible"/>
                                      </p:to>
                                    </p:set>
                                    <p:anim calcmode="lin" valueType="num">
                                      <p:cBhvr additive="base">
                                        <p:cTn id="29" dur="500" fill="hold"/>
                                        <p:tgtEl>
                                          <p:spTgt spid="109571">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957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9571">
                                            <p:txEl>
                                              <p:pRg st="8" end="8"/>
                                            </p:txEl>
                                          </p:spTgt>
                                        </p:tgtEl>
                                        <p:attrNameLst>
                                          <p:attrName>style.visibility</p:attrName>
                                        </p:attrNameLst>
                                      </p:cBhvr>
                                      <p:to>
                                        <p:strVal val="visible"/>
                                      </p:to>
                                    </p:set>
                                    <p:anim calcmode="lin" valueType="num">
                                      <p:cBhvr additive="base">
                                        <p:cTn id="35" dur="500" fill="hold"/>
                                        <p:tgtEl>
                                          <p:spTgt spid="109571">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957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build="p"/>
    </p:bldLst>
  </p:timing>
</p:sld>
</file>

<file path=ppt/theme/theme1.xml><?xml version="1.0" encoding="utf-8"?>
<a:theme xmlns:a="http://schemas.openxmlformats.org/drawingml/2006/main" name="Background logos">
  <a:themeElements>
    <a:clrScheme name="Background logo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Background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ckground logo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ackground logo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ackground logo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ackground logo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ackground logo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ackground logo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ckground logo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ackground logo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ackground logo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ackground logo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ackground logo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ackground logo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SURE</Template>
  <TotalTime>3146</TotalTime>
  <Words>3293</Words>
  <Application>Microsoft Office PowerPoint</Application>
  <PresentationFormat>On-screen Show (4:3)</PresentationFormat>
  <Paragraphs>286</Paragraphs>
  <Slides>54</Slides>
  <Notes>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Background logos</vt:lpstr>
      <vt:lpstr>Deciding on and describing policy options </vt:lpstr>
      <vt:lpstr>It should be clear why or how policy options were selected </vt:lpstr>
      <vt:lpstr>Which policy options should be presented?</vt:lpstr>
      <vt:lpstr>Creative thinking</vt:lpstr>
      <vt:lpstr>Brainstorming</vt:lpstr>
      <vt:lpstr>Health system problems are complex</vt:lpstr>
      <vt:lpstr>Deciding on which options should be described in a policy brief</vt:lpstr>
      <vt:lpstr>A framework can help to structure consideration of potential options</vt:lpstr>
      <vt:lpstr>Finding a framework</vt:lpstr>
      <vt:lpstr>An example of a framework:  Skilled birth attendance</vt:lpstr>
      <vt:lpstr>Another example of a framework:  Health insurance coverage</vt:lpstr>
      <vt:lpstr>Options may or may not be mutually exclusive</vt:lpstr>
      <vt:lpstr>Questions or comments about identifying options and deciding which ones to present?</vt:lpstr>
      <vt:lpstr>What is known about the impacts of each option?</vt:lpstr>
      <vt:lpstr>Finding systematic reviews</vt:lpstr>
      <vt:lpstr>Judgements about the applicability of the results of systematic reviews</vt:lpstr>
      <vt:lpstr>Judging how much confidence to place in a systematic review</vt:lpstr>
      <vt:lpstr>Summary assessments</vt:lpstr>
      <vt:lpstr>When a reliable systematic review cannot be found</vt:lpstr>
      <vt:lpstr>Questions or comments about using systmatic reviews as a basis for judgements about the likely impacts of options?</vt:lpstr>
      <vt:lpstr>How confident can we be about the likely impacts of an option?</vt:lpstr>
      <vt:lpstr>Using the GRADE framework</vt:lpstr>
      <vt:lpstr>Factors that can lower the quality of the evidence</vt:lpstr>
      <vt:lpstr>Study limitations</vt:lpstr>
      <vt:lpstr>Inconsistent results across studies</vt:lpstr>
      <vt:lpstr>Indirectness of the evidence</vt:lpstr>
      <vt:lpstr>Imprecision</vt:lpstr>
      <vt:lpstr>Publication bias</vt:lpstr>
      <vt:lpstr>Factors that can increase the quality of evidence</vt:lpstr>
      <vt:lpstr>Large estimates of effect</vt:lpstr>
      <vt:lpstr>A dose-response gradient</vt:lpstr>
      <vt:lpstr>Plausible confounding that would increase confidence in an estimate</vt:lpstr>
      <vt:lpstr>GRADE provides a clearly articulated and comprehensive approach for rating and summarising the quality of evidence</vt:lpstr>
      <vt:lpstr>Questions or comments about judgements about how much confidence to place in estimates of the impacts of options?</vt:lpstr>
      <vt:lpstr>How should information about the likely impacts be summarised?</vt:lpstr>
      <vt:lpstr>The aim of a summary of findings is to help  decision makers develop an accurate understanding of the important consequences of  the options being compared</vt:lpstr>
      <vt:lpstr>Limitations of summaries of findings</vt:lpstr>
      <vt:lpstr>No single format for a summary of findings is optimal for all policy briefs or even all options within a single policy brief </vt:lpstr>
      <vt:lpstr>Slide 39</vt:lpstr>
      <vt:lpstr>Together with the previous table</vt:lpstr>
      <vt:lpstr>Slide 41</vt:lpstr>
      <vt:lpstr>Together with the previous table</vt:lpstr>
      <vt:lpstr>Without a table</vt:lpstr>
      <vt:lpstr>Slide 44</vt:lpstr>
      <vt:lpstr>Together with the previous table</vt:lpstr>
      <vt:lpstr>Plain language summaries</vt:lpstr>
      <vt:lpstr>Additional considerations</vt:lpstr>
      <vt:lpstr>Judgements about impacts on equity</vt:lpstr>
      <vt:lpstr>Checklist for consideration of potential impacts on equity </vt:lpstr>
      <vt:lpstr>Judgements about resource use and costs</vt:lpstr>
      <vt:lpstr>Checklist for consideration of costs</vt:lpstr>
      <vt:lpstr>Judgements about the need for monitoring and evaluation</vt:lpstr>
      <vt:lpstr>Checklist for considering the need for monitoring and evaluation</vt:lpstr>
      <vt:lpstr>Questions or comments about summarising the likely impacts of options?</vt:lpstr>
    </vt:vector>
  </TitlesOfParts>
  <Company>Kunnskapssenteret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how your organisation supports the use of research evidence to inform policymaking</dc:title>
  <dc:creator>K</dc:creator>
  <cp:lastModifiedBy>jenny</cp:lastModifiedBy>
  <cp:revision>77</cp:revision>
  <dcterms:created xsi:type="dcterms:W3CDTF">2010-04-27T06:39:44Z</dcterms:created>
  <dcterms:modified xsi:type="dcterms:W3CDTF">2012-01-09T21:57:10Z</dcterms:modified>
</cp:coreProperties>
</file>