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59" r:id="rId9"/>
    <p:sldId id="272" r:id="rId10"/>
    <p:sldId id="273" r:id="rId11"/>
    <p:sldId id="274" r:id="rId12"/>
    <p:sldId id="275" r:id="rId13"/>
    <p:sldId id="27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7" r:id="rId23"/>
    <p:sldId id="284" r:id="rId24"/>
    <p:sldId id="285" r:id="rId25"/>
    <p:sldId id="287" r:id="rId26"/>
    <p:sldId id="278" r:id="rId27"/>
    <p:sldId id="288" r:id="rId28"/>
    <p:sldId id="290" r:id="rId29"/>
    <p:sldId id="282" r:id="rId30"/>
    <p:sldId id="292" r:id="rId31"/>
    <p:sldId id="291" r:id="rId3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6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713AC-F100-4BE7-A5B2-93084A030FC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6981-1341-4A59-A6B0-1288D0E1926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2F45B-22AB-4907-BA65-33377158B66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E79B-DD76-44E1-849C-ECABDCEA6D5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77C33-DCF4-4B91-8B6E-BB59C87BE6B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ACE84-BEDC-4FD9-A732-E5610A46BB3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667C3-6F33-4354-A589-A7573682A7C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F8A2-7E37-4A65-B853-4F13B82ECAE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E091-42CE-4EA4-AF47-8715E38B449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50470-A0E0-42F2-BDC2-D0D8DBFA3E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2985F-771F-48D7-B4F9-7A8759BF458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074999-B3D7-4003-81C7-D89ACC1B1546}" type="slidenum">
              <a:rPr lang="nb-NO"/>
              <a:pPr/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dth.ca/en/resources/rx-for-change/databas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hecochranelibrary.com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ealthsystemsevidence.org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lobal.evipnet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summaries.org/" TargetMode="External"/><Relationship Id="rId2" Type="http://schemas.openxmlformats.org/officeDocument/2006/relationships/hyperlink" Target="http://www.support-collaboratio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3475"/>
            <a:ext cx="8229600" cy="1143000"/>
          </a:xfrm>
        </p:spPr>
        <p:txBody>
          <a:bodyPr/>
          <a:lstStyle/>
          <a:p>
            <a:r>
              <a:rPr lang="nb-NO" sz="4000"/>
              <a:t>Finding systematic reviews of health systems research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376487"/>
          </a:xfrm>
        </p:spPr>
        <p:txBody>
          <a:bodyPr/>
          <a:lstStyle/>
          <a:p>
            <a:pPr marL="609600" indent="-609600"/>
            <a:r>
              <a:rPr lang="en-GB"/>
              <a:t>Which databases to use when</a:t>
            </a:r>
          </a:p>
          <a:p>
            <a:pPr marL="609600" indent="-609600"/>
            <a:r>
              <a:rPr lang="en-GB"/>
              <a:t>How to use those 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b="1"/>
              <a:t>Support Summaries</a:t>
            </a:r>
            <a:endParaRPr lang="nb-NO" b="1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075" y="908050"/>
            <a:ext cx="36131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b="1"/>
              <a:t>Support Summaries</a:t>
            </a:r>
            <a:endParaRPr lang="nb-NO" b="1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08050"/>
            <a:ext cx="36290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b="1"/>
              <a:t>Support Summaries</a:t>
            </a:r>
            <a:endParaRPr lang="nb-NO" b="1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08050"/>
            <a:ext cx="366395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b="1"/>
              <a:t>Support Summaries</a:t>
            </a:r>
            <a:endParaRPr lang="nb-NO" b="1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908050"/>
            <a:ext cx="36718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en-GB" sz="4000" b="1" dirty="0"/>
              <a:t>Rx for Change</a:t>
            </a:r>
            <a:br>
              <a:rPr lang="en-GB" sz="4000" b="1" dirty="0"/>
            </a:b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www.cadth.ca/en/resources/rx-for-change/database</a:t>
            </a:r>
            <a:r>
              <a:rPr lang="en-GB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nb-NO" sz="24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81359"/>
            <a:ext cx="4486524" cy="49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GB" b="1" dirty="0"/>
              <a:t>Rx for Change</a:t>
            </a:r>
            <a:endParaRPr lang="nb-NO" b="1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15904"/>
            <a:ext cx="6268938" cy="52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/>
              <a:t>Rx for Change</a:t>
            </a:r>
            <a:endParaRPr lang="nb-NO" b="1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43575"/>
            <a:ext cx="6624736" cy="51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Rx for Change</a:t>
            </a:r>
            <a:endParaRPr lang="nb-NO" b="1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428" y="1044856"/>
            <a:ext cx="4919836" cy="51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Rx for Change</a:t>
            </a:r>
            <a:endParaRPr lang="nb-NO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052736"/>
            <a:ext cx="5308072" cy="518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b="1" dirty="0"/>
              <a:t>Rx for Change</a:t>
            </a:r>
            <a:endParaRPr lang="nb-NO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059" y="936241"/>
            <a:ext cx="5184229" cy="5326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Databases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489325"/>
          </a:xfrm>
        </p:spPr>
        <p:txBody>
          <a:bodyPr/>
          <a:lstStyle/>
          <a:p>
            <a:r>
              <a:rPr lang="en-GB" b="1" dirty="0"/>
              <a:t>Health Systems Evidence</a:t>
            </a:r>
            <a:r>
              <a:rPr lang="en-GB" dirty="0"/>
              <a:t> </a:t>
            </a:r>
          </a:p>
          <a:p>
            <a:r>
              <a:rPr lang="en-GB" b="1" dirty="0"/>
              <a:t>Support Summaries</a:t>
            </a:r>
            <a:r>
              <a:rPr lang="en-GB" dirty="0"/>
              <a:t> </a:t>
            </a:r>
          </a:p>
          <a:p>
            <a:r>
              <a:rPr lang="en-GB" b="1" dirty="0"/>
              <a:t>Rx for Change</a:t>
            </a:r>
          </a:p>
          <a:p>
            <a:r>
              <a:rPr lang="en-GB" b="1" dirty="0"/>
              <a:t>The Cochrane Library</a:t>
            </a:r>
          </a:p>
          <a:p>
            <a:r>
              <a:rPr lang="en-GB" b="1" dirty="0" err="1" smtClean="0"/>
              <a:t>PubMed</a:t>
            </a:r>
            <a:endParaRPr lang="en-GB" b="1" dirty="0" smtClean="0"/>
          </a:p>
          <a:p>
            <a:r>
              <a:rPr lang="en-GB" b="1" dirty="0" err="1" smtClean="0"/>
              <a:t>EVIPNet</a:t>
            </a:r>
            <a:r>
              <a:rPr lang="en-GB" b="1" dirty="0" smtClean="0"/>
              <a:t> VHL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/>
              <a:t>Rx for Change</a:t>
            </a:r>
            <a:endParaRPr lang="nb-NO" b="1" dirty="0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619672" y="1052737"/>
            <a:ext cx="5955431" cy="5184552"/>
            <a:chOff x="1079" y="874"/>
            <a:chExt cx="3615" cy="3107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9" y="874"/>
              <a:ext cx="3615" cy="3107"/>
            </a:xfrm>
            <a:prstGeom prst="rect">
              <a:avLst/>
            </a:prstGeom>
            <a:noFill/>
          </p:spPr>
        </p:pic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2699" y="1162"/>
              <a:ext cx="1905" cy="27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2653" y="1162"/>
              <a:ext cx="1905" cy="27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b="1" dirty="0"/>
              <a:t>Rx for Change</a:t>
            </a:r>
            <a:endParaRPr lang="nb-NO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150" y="1005041"/>
            <a:ext cx="5544146" cy="523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824"/>
          </a:xfrm>
        </p:spPr>
        <p:txBody>
          <a:bodyPr>
            <a:noAutofit/>
          </a:bodyPr>
          <a:lstStyle/>
          <a:p>
            <a:r>
              <a:rPr lang="en-GB" sz="3200" b="1" dirty="0"/>
              <a:t>The Cochrane Library</a:t>
            </a:r>
            <a:br>
              <a:rPr lang="en-GB" sz="3200" b="1" dirty="0"/>
            </a:br>
            <a:r>
              <a:rPr lang="en-GB" sz="3200" b="1" dirty="0">
                <a:hlinkClick r:id="rId2"/>
              </a:rPr>
              <a:t>www.thecochranelibrary.com</a:t>
            </a:r>
            <a:endParaRPr lang="nb-NO" sz="3200" b="1" dirty="0"/>
          </a:p>
        </p:txBody>
      </p:sp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64468"/>
            <a:ext cx="6480720" cy="52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1443" y="2060848"/>
            <a:ext cx="6842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791443" y="2276872"/>
            <a:ext cx="6842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971600" y="5229200"/>
            <a:ext cx="684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495425"/>
            <a:ext cx="9072562" cy="4741863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2582"/>
            <a:ext cx="8229600" cy="792162"/>
          </a:xfrm>
        </p:spPr>
        <p:txBody>
          <a:bodyPr/>
          <a:lstStyle/>
          <a:p>
            <a:r>
              <a:rPr lang="en-GB" b="1" dirty="0"/>
              <a:t>The Cochrane Library</a:t>
            </a:r>
            <a:endParaRPr lang="nb-NO" b="1" dirty="0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1619250" y="1414463"/>
            <a:ext cx="468313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971550" y="1412875"/>
            <a:ext cx="468313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2374900" y="1412875"/>
            <a:ext cx="468313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4248150" y="1412875"/>
            <a:ext cx="468313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5148263" y="1412875"/>
            <a:ext cx="468312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en-GB" b="1" dirty="0"/>
              <a:t>The Cochrane Library</a:t>
            </a:r>
            <a:endParaRPr lang="nb-NO" b="1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26009"/>
            <a:ext cx="6624736" cy="54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9167182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The Cochrane Library</a:t>
            </a:r>
            <a:endParaRPr lang="nb-NO" b="1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7163196" y="2492896"/>
            <a:ext cx="8651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5508600" y="1412776"/>
            <a:ext cx="8636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783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574"/>
            <a:ext cx="8229600" cy="792162"/>
          </a:xfrm>
        </p:spPr>
        <p:txBody>
          <a:bodyPr/>
          <a:lstStyle/>
          <a:p>
            <a:r>
              <a:rPr lang="en-GB" sz="4000" b="1" dirty="0" err="1"/>
              <a:t>PubMed</a:t>
            </a: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>
                <a:hlinkClick r:id="rId3"/>
              </a:rPr>
              <a:t>www.pubmed.gov</a:t>
            </a:r>
            <a:endParaRPr lang="nb-NO" sz="40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2266653" y="3715445"/>
            <a:ext cx="865187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0" y="1124744"/>
            <a:ext cx="9144142" cy="454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737"/>
            <a:ext cx="8229600" cy="561975"/>
          </a:xfrm>
        </p:spPr>
        <p:txBody>
          <a:bodyPr/>
          <a:lstStyle/>
          <a:p>
            <a:r>
              <a:rPr lang="nb-NO" sz="4000" dirty="0" err="1"/>
              <a:t>PubMed</a:t>
            </a:r>
            <a:endParaRPr lang="nb-NO" sz="4000" dirty="0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 flipV="1">
            <a:off x="4067944" y="2204864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1583"/>
            <a:ext cx="9152978" cy="449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nb-NO" dirty="0" err="1"/>
              <a:t>PubMed</a:t>
            </a:r>
            <a:endParaRPr lang="nb-NO" dirty="0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6515695" y="2204864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Retrieving full-text copies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b-NO" sz="2000" b="1" i="1"/>
              <a:t>HINARI</a:t>
            </a:r>
            <a:r>
              <a:rPr lang="nb-NO" sz="2000" b="1"/>
              <a:t> </a:t>
            </a:r>
          </a:p>
          <a:p>
            <a:pPr>
              <a:lnSpc>
                <a:spcPct val="80000"/>
              </a:lnSpc>
            </a:pPr>
            <a:r>
              <a:rPr lang="nb-NO" sz="2000" b="1" i="1"/>
              <a:t>The Cochrane Library </a:t>
            </a:r>
            <a:endParaRPr lang="nb-NO" sz="2000"/>
          </a:p>
          <a:p>
            <a:pPr>
              <a:lnSpc>
                <a:spcPct val="80000"/>
              </a:lnSpc>
            </a:pPr>
            <a:r>
              <a:rPr lang="nb-NO" sz="2000" b="1" i="1"/>
              <a:t>Open access journals</a:t>
            </a:r>
            <a:endParaRPr lang="nb-NO" sz="2000"/>
          </a:p>
          <a:p>
            <a:pPr lvl="1">
              <a:lnSpc>
                <a:spcPct val="80000"/>
              </a:lnSpc>
            </a:pPr>
            <a:r>
              <a:rPr lang="nb-NO" sz="1800"/>
              <a:t>BioMed Central (BMC) journals </a:t>
            </a:r>
          </a:p>
          <a:p>
            <a:pPr lvl="1">
              <a:lnSpc>
                <a:spcPct val="80000"/>
              </a:lnSpc>
            </a:pPr>
            <a:r>
              <a:rPr lang="nb-NO" sz="1800"/>
              <a:t>Public Library of Sciences journals, including PloS Medicine </a:t>
            </a:r>
          </a:p>
          <a:p>
            <a:pPr lvl="1">
              <a:lnSpc>
                <a:spcPct val="80000"/>
              </a:lnSpc>
            </a:pPr>
            <a:r>
              <a:rPr lang="nb-NO" sz="1800"/>
              <a:t>SciELO (Scientific Electronic Library Online), including the Bulletin of the World Health Organisation and many journals from Latin America</a:t>
            </a:r>
            <a:endParaRPr lang="nb-NO" sz="1800" b="1" i="1"/>
          </a:p>
          <a:p>
            <a:pPr>
              <a:lnSpc>
                <a:spcPct val="80000"/>
              </a:lnSpc>
            </a:pPr>
            <a:r>
              <a:rPr lang="nb-NO" sz="2000" b="1" i="1"/>
              <a:t>Directories of open-access or free journals</a:t>
            </a:r>
            <a:endParaRPr lang="nb-NO" sz="2000"/>
          </a:p>
          <a:p>
            <a:pPr lvl="1">
              <a:lnSpc>
                <a:spcPct val="80000"/>
              </a:lnSpc>
            </a:pPr>
            <a:r>
              <a:rPr lang="nb-NO" sz="1800"/>
              <a:t>Directory of Open Access Journals </a:t>
            </a:r>
          </a:p>
          <a:p>
            <a:pPr lvl="1">
              <a:lnSpc>
                <a:spcPct val="80000"/>
              </a:lnSpc>
            </a:pPr>
            <a:r>
              <a:rPr lang="nb-NO" sz="1800"/>
              <a:t>Free Medical Journals</a:t>
            </a:r>
          </a:p>
          <a:p>
            <a:pPr lvl="1">
              <a:lnSpc>
                <a:spcPct val="80000"/>
              </a:lnSpc>
            </a:pPr>
            <a:r>
              <a:rPr lang="nb-NO" sz="1800"/>
              <a:t>Open J-Gate</a:t>
            </a:r>
            <a:endParaRPr lang="nb-NO" sz="1800" b="1" i="1"/>
          </a:p>
          <a:p>
            <a:pPr>
              <a:lnSpc>
                <a:spcPct val="80000"/>
              </a:lnSpc>
            </a:pPr>
            <a:r>
              <a:rPr lang="nb-NO" sz="2000" b="1" i="1"/>
              <a:t>Repositories of full text articles</a:t>
            </a:r>
            <a:r>
              <a:rPr lang="nb-NO" sz="2000"/>
              <a:t> through which journal publishers make available articles (often after a defined time period)</a:t>
            </a:r>
          </a:p>
          <a:p>
            <a:pPr lvl="1">
              <a:lnSpc>
                <a:spcPct val="80000"/>
              </a:lnSpc>
            </a:pPr>
            <a:r>
              <a:rPr lang="nb-NO" sz="1800"/>
              <a:t>PubMed Central </a:t>
            </a:r>
          </a:p>
          <a:p>
            <a:pPr lvl="1">
              <a:lnSpc>
                <a:spcPct val="80000"/>
              </a:lnSpc>
            </a:pPr>
            <a:r>
              <a:rPr lang="nb-NO" sz="1800"/>
              <a:t>Bioline International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nb-NO" sz="3600" dirty="0"/>
              <a:t>Health Systems </a:t>
            </a:r>
            <a:r>
              <a:rPr lang="nb-NO" sz="3600" dirty="0" err="1"/>
              <a:t>Evidence</a:t>
            </a:r>
            <a:r>
              <a:rPr lang="nb-NO" sz="3600" dirty="0"/>
              <a:t/>
            </a:r>
            <a:br>
              <a:rPr lang="nb-NO" sz="3600" dirty="0"/>
            </a:br>
            <a:r>
              <a:rPr lang="nb-NO" sz="3600" dirty="0" err="1" smtClean="0">
                <a:hlinkClick r:id="rId2"/>
              </a:rPr>
              <a:t>www.healthsystemsevidence.org</a:t>
            </a:r>
            <a:r>
              <a:rPr lang="nb-NO" sz="3600" dirty="0" smtClean="0"/>
              <a:t> </a:t>
            </a:r>
            <a:endParaRPr lang="nb-NO" sz="3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1217613"/>
            <a:ext cx="7196137" cy="501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778098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EVIPNet</a:t>
            </a:r>
            <a:r>
              <a:rPr lang="en-GB" sz="3200" dirty="0" smtClean="0"/>
              <a:t> VHL</a:t>
            </a:r>
            <a:br>
              <a:rPr lang="en-GB" sz="3200" dirty="0" smtClean="0"/>
            </a:br>
            <a:r>
              <a:rPr lang="en-GB" sz="3200" dirty="0" smtClean="0">
                <a:hlinkClick r:id="rId2"/>
              </a:rPr>
              <a:t>www.global.evipnet.org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(under construction)</a:t>
            </a:r>
            <a:endParaRPr lang="en-GB" sz="32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842" y="1628799"/>
            <a:ext cx="6521526" cy="45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Questions or comments?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Health Systems Evidence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484313"/>
            <a:ext cx="4919662" cy="471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484313"/>
            <a:ext cx="8604250" cy="4352925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Health Systems Evidence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1438" y="2276475"/>
            <a:ext cx="684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39750" y="2565400"/>
            <a:ext cx="6842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Health Systems Evidence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8288"/>
            <a:ext cx="9144000" cy="4338637"/>
          </a:xfrm>
          <a:prstGeom prst="rect">
            <a:avLst/>
          </a:prstGeom>
          <a:noFill/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179388" y="2852738"/>
            <a:ext cx="198437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8101013" y="4005263"/>
            <a:ext cx="503237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/>
          <a:lstStyle/>
          <a:p>
            <a:r>
              <a:rPr lang="nb-NO" sz="4000"/>
              <a:t>Health Systems Evidence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4035425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>
            <a:noAutofit/>
          </a:bodyPr>
          <a:lstStyle/>
          <a:p>
            <a:r>
              <a:rPr lang="en-GB" sz="2800" b="1" dirty="0"/>
              <a:t>Support Summaries</a:t>
            </a:r>
            <a:br>
              <a:rPr lang="en-GB" sz="2800" b="1" dirty="0"/>
            </a:br>
            <a:r>
              <a:rPr lang="en-GB" sz="2800" b="1" dirty="0" smtClean="0">
                <a:hlinkClick r:id="rId2"/>
              </a:rPr>
              <a:t>www.support-collaboration.org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(</a:t>
            </a:r>
            <a:r>
              <a:rPr lang="en-GB" sz="2800" b="1" dirty="0" smtClean="0">
                <a:hlinkClick r:id="rId3"/>
              </a:rPr>
              <a:t>www.supportsummaries.org</a:t>
            </a:r>
            <a:r>
              <a:rPr lang="en-GB" sz="2800" b="1" dirty="0" smtClean="0"/>
              <a:t>) </a:t>
            </a:r>
            <a:endParaRPr lang="nb-NO" sz="28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08100"/>
            <a:ext cx="6516688" cy="492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b="1"/>
              <a:t>Support Summaries</a:t>
            </a:r>
            <a:endParaRPr lang="nb-NO" b="1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938" y="908050"/>
            <a:ext cx="35702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ckground logos">
  <a:themeElements>
    <a:clrScheme name="Background logos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ackground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ckground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log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log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SURE</Template>
  <TotalTime>780</TotalTime>
  <Words>190</Words>
  <Application>Microsoft Office PowerPoint</Application>
  <PresentationFormat>On-screen Show (4:3)</PresentationFormat>
  <Paragraphs>52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Background logos</vt:lpstr>
      <vt:lpstr>Finding systematic reviews of health systems research</vt:lpstr>
      <vt:lpstr>Databases</vt:lpstr>
      <vt:lpstr>Health Systems Evidence www.healthsystemsevidence.org </vt:lpstr>
      <vt:lpstr>Health Systems Evidence</vt:lpstr>
      <vt:lpstr>Health Systems Evidence</vt:lpstr>
      <vt:lpstr>Health Systems Evidence</vt:lpstr>
      <vt:lpstr>Health Systems Evidence</vt:lpstr>
      <vt:lpstr>Support Summaries www.support-collaboration.org (www.supportsummaries.org) </vt:lpstr>
      <vt:lpstr>Support Summaries</vt:lpstr>
      <vt:lpstr>Support Summaries</vt:lpstr>
      <vt:lpstr>Support Summaries</vt:lpstr>
      <vt:lpstr>Support Summaries</vt:lpstr>
      <vt:lpstr>Support Summaries</vt:lpstr>
      <vt:lpstr>Rx for Change  www.cadth.ca/en/resources/rx-for-change/database </vt:lpstr>
      <vt:lpstr>Rx for Change</vt:lpstr>
      <vt:lpstr>Rx for Change</vt:lpstr>
      <vt:lpstr>Rx for Change</vt:lpstr>
      <vt:lpstr>Rx for Change</vt:lpstr>
      <vt:lpstr>Rx for Change</vt:lpstr>
      <vt:lpstr>Rx for Change</vt:lpstr>
      <vt:lpstr>Rx for Change</vt:lpstr>
      <vt:lpstr>The Cochrane Library www.thecochranelibrary.com</vt:lpstr>
      <vt:lpstr>The Cochrane Library</vt:lpstr>
      <vt:lpstr>The Cochrane Library</vt:lpstr>
      <vt:lpstr>The Cochrane Library</vt:lpstr>
      <vt:lpstr>PubMed www.pubmed.gov</vt:lpstr>
      <vt:lpstr>PubMed</vt:lpstr>
      <vt:lpstr>PubMed</vt:lpstr>
      <vt:lpstr>Retrieving full-text copies</vt:lpstr>
      <vt:lpstr>EVIPNet VHL www.global.evipnet.org (under construction)</vt:lpstr>
      <vt:lpstr>Questions or comments?</vt:lpstr>
    </vt:vector>
  </TitlesOfParts>
  <Company>Kunnskapssenteret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systematic reviews of health systems research</dc:title>
  <dc:creator>K</dc:creator>
  <cp:lastModifiedBy>Andy Oxman</cp:lastModifiedBy>
  <cp:revision>32</cp:revision>
  <dcterms:created xsi:type="dcterms:W3CDTF">2010-04-27T08:44:22Z</dcterms:created>
  <dcterms:modified xsi:type="dcterms:W3CDTF">2011-11-04T16:53:09Z</dcterms:modified>
</cp:coreProperties>
</file>