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sldIdLst>
    <p:sldId id="256" r:id="rId2"/>
    <p:sldId id="260" r:id="rId3"/>
    <p:sldId id="263" r:id="rId4"/>
    <p:sldId id="264" r:id="rId5"/>
    <p:sldId id="262" r:id="rId6"/>
    <p:sldId id="266" r:id="rId7"/>
    <p:sldId id="261" r:id="rId8"/>
    <p:sldId id="257" r:id="rId9"/>
    <p:sldId id="258" r:id="rId10"/>
    <p:sldId id="259" r:id="rId11"/>
    <p:sldId id="274" r:id="rId12"/>
    <p:sldId id="268" r:id="rId13"/>
    <p:sldId id="267" r:id="rId14"/>
    <p:sldId id="269" r:id="rId15"/>
    <p:sldId id="270" r:id="rId16"/>
    <p:sldId id="271" r:id="rId17"/>
    <p:sldId id="272" r:id="rId18"/>
    <p:sldId id="273" r:id="rId19"/>
    <p:sldId id="275" r:id="rId20"/>
    <p:sldId id="276" r:id="rId21"/>
    <p:sldId id="277" r:id="rId22"/>
    <p:sldId id="278" r:id="rId23"/>
    <p:sldId id="280" r:id="rId24"/>
    <p:sldId id="279" r:id="rId25"/>
    <p:sldId id="282" r:id="rId26"/>
    <p:sldId id="281" r:id="rId27"/>
    <p:sldId id="283" r:id="rId28"/>
    <p:sldId id="265" r:id="rId29"/>
  </p:sldIdLst>
  <p:sldSz cx="9144000" cy="6858000" type="screen4x3"/>
  <p:notesSz cx="6858000" cy="9144000"/>
  <p:defaultTextStyle>
    <a:defPPr>
      <a:defRPr lang="nb-NO"/>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840"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printerSettings" Target="printerSettings/printerSettings1.bin"/><Relationship Id="rId31" Type="http://schemas.openxmlformats.org/officeDocument/2006/relationships/presProps" Target="presProps.xml"/><Relationship Id="rId32" Type="http://schemas.openxmlformats.org/officeDocument/2006/relationships/viewProps" Target="viewProps.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theme" Target="theme/theme1.xml"/><Relationship Id="rId3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endParaRPr lang="nb-NO"/>
          </a:p>
        </p:txBody>
      </p:sp>
      <p:sp>
        <p:nvSpPr>
          <p:cNvPr id="5" name="Footer Placeholder 4"/>
          <p:cNvSpPr>
            <a:spLocks noGrp="1"/>
          </p:cNvSpPr>
          <p:nvPr>
            <p:ph type="ftr" sz="quarter" idx="11"/>
          </p:nvPr>
        </p:nvSpPr>
        <p:spPr/>
        <p:txBody>
          <a:bodyPr/>
          <a:lstStyle>
            <a:lvl1pPr>
              <a:defRPr/>
            </a:lvl1pPr>
          </a:lstStyle>
          <a:p>
            <a:endParaRPr lang="nb-NO"/>
          </a:p>
        </p:txBody>
      </p:sp>
      <p:sp>
        <p:nvSpPr>
          <p:cNvPr id="6" name="Slide Number Placeholder 5"/>
          <p:cNvSpPr>
            <a:spLocks noGrp="1"/>
          </p:cNvSpPr>
          <p:nvPr>
            <p:ph type="sldNum" sz="quarter" idx="12"/>
          </p:nvPr>
        </p:nvSpPr>
        <p:spPr/>
        <p:txBody>
          <a:bodyPr/>
          <a:lstStyle>
            <a:lvl1pPr>
              <a:defRPr/>
            </a:lvl1pPr>
          </a:lstStyle>
          <a:p>
            <a:fld id="{220DCB9C-A5A5-4F54-8FA8-8188BCFB28D9}" type="slidenum">
              <a:rPr lang="nb-NO"/>
              <a:pPr/>
              <a:t>‹#›</a:t>
            </a:fld>
            <a:endParaRPr lang="nb-NO"/>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nb-NO"/>
          </a:p>
        </p:txBody>
      </p:sp>
      <p:sp>
        <p:nvSpPr>
          <p:cNvPr id="5" name="Footer Placeholder 4"/>
          <p:cNvSpPr>
            <a:spLocks noGrp="1"/>
          </p:cNvSpPr>
          <p:nvPr>
            <p:ph type="ftr" sz="quarter" idx="11"/>
          </p:nvPr>
        </p:nvSpPr>
        <p:spPr/>
        <p:txBody>
          <a:bodyPr/>
          <a:lstStyle>
            <a:lvl1pPr>
              <a:defRPr/>
            </a:lvl1pPr>
          </a:lstStyle>
          <a:p>
            <a:endParaRPr lang="nb-NO"/>
          </a:p>
        </p:txBody>
      </p:sp>
      <p:sp>
        <p:nvSpPr>
          <p:cNvPr id="6" name="Slide Number Placeholder 5"/>
          <p:cNvSpPr>
            <a:spLocks noGrp="1"/>
          </p:cNvSpPr>
          <p:nvPr>
            <p:ph type="sldNum" sz="quarter" idx="12"/>
          </p:nvPr>
        </p:nvSpPr>
        <p:spPr/>
        <p:txBody>
          <a:bodyPr/>
          <a:lstStyle>
            <a:lvl1pPr>
              <a:defRPr/>
            </a:lvl1pPr>
          </a:lstStyle>
          <a:p>
            <a:fld id="{B23E75FC-A01D-4E22-B07D-989109166A1F}" type="slidenum">
              <a:rPr lang="nb-NO"/>
              <a:pPr/>
              <a:t>‹#›</a:t>
            </a:fld>
            <a:endParaRPr lang="nb-N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nb-NO"/>
          </a:p>
        </p:txBody>
      </p:sp>
      <p:sp>
        <p:nvSpPr>
          <p:cNvPr id="5" name="Footer Placeholder 4"/>
          <p:cNvSpPr>
            <a:spLocks noGrp="1"/>
          </p:cNvSpPr>
          <p:nvPr>
            <p:ph type="ftr" sz="quarter" idx="11"/>
          </p:nvPr>
        </p:nvSpPr>
        <p:spPr/>
        <p:txBody>
          <a:bodyPr/>
          <a:lstStyle>
            <a:lvl1pPr>
              <a:defRPr/>
            </a:lvl1pPr>
          </a:lstStyle>
          <a:p>
            <a:endParaRPr lang="nb-NO"/>
          </a:p>
        </p:txBody>
      </p:sp>
      <p:sp>
        <p:nvSpPr>
          <p:cNvPr id="6" name="Slide Number Placeholder 5"/>
          <p:cNvSpPr>
            <a:spLocks noGrp="1"/>
          </p:cNvSpPr>
          <p:nvPr>
            <p:ph type="sldNum" sz="quarter" idx="12"/>
          </p:nvPr>
        </p:nvSpPr>
        <p:spPr/>
        <p:txBody>
          <a:bodyPr/>
          <a:lstStyle>
            <a:lvl1pPr>
              <a:defRPr/>
            </a:lvl1pPr>
          </a:lstStyle>
          <a:p>
            <a:fld id="{0B0EF7C9-0F99-492C-9E40-181A12ED0F53}" type="slidenum">
              <a:rPr lang="nb-NO"/>
              <a:pPr/>
              <a:t>‹#›</a:t>
            </a:fld>
            <a:endParaRPr lang="nb-N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nb-NO"/>
          </a:p>
        </p:txBody>
      </p:sp>
      <p:sp>
        <p:nvSpPr>
          <p:cNvPr id="5" name="Footer Placeholder 4"/>
          <p:cNvSpPr>
            <a:spLocks noGrp="1"/>
          </p:cNvSpPr>
          <p:nvPr>
            <p:ph type="ftr" sz="quarter" idx="11"/>
          </p:nvPr>
        </p:nvSpPr>
        <p:spPr/>
        <p:txBody>
          <a:bodyPr/>
          <a:lstStyle>
            <a:lvl1pPr>
              <a:defRPr/>
            </a:lvl1pPr>
          </a:lstStyle>
          <a:p>
            <a:endParaRPr lang="nb-NO"/>
          </a:p>
        </p:txBody>
      </p:sp>
      <p:sp>
        <p:nvSpPr>
          <p:cNvPr id="6" name="Slide Number Placeholder 5"/>
          <p:cNvSpPr>
            <a:spLocks noGrp="1"/>
          </p:cNvSpPr>
          <p:nvPr>
            <p:ph type="sldNum" sz="quarter" idx="12"/>
          </p:nvPr>
        </p:nvSpPr>
        <p:spPr/>
        <p:txBody>
          <a:bodyPr/>
          <a:lstStyle>
            <a:lvl1pPr>
              <a:defRPr/>
            </a:lvl1pPr>
          </a:lstStyle>
          <a:p>
            <a:fld id="{194EB497-85E8-4639-9272-7CA4D6E86868}" type="slidenum">
              <a:rPr lang="nb-NO"/>
              <a:pPr/>
              <a:t>‹#›</a:t>
            </a:fld>
            <a:endParaRPr lang="nb-N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nb-NO"/>
          </a:p>
        </p:txBody>
      </p:sp>
      <p:sp>
        <p:nvSpPr>
          <p:cNvPr id="5" name="Footer Placeholder 4"/>
          <p:cNvSpPr>
            <a:spLocks noGrp="1"/>
          </p:cNvSpPr>
          <p:nvPr>
            <p:ph type="ftr" sz="quarter" idx="11"/>
          </p:nvPr>
        </p:nvSpPr>
        <p:spPr/>
        <p:txBody>
          <a:bodyPr/>
          <a:lstStyle>
            <a:lvl1pPr>
              <a:defRPr/>
            </a:lvl1pPr>
          </a:lstStyle>
          <a:p>
            <a:endParaRPr lang="nb-NO"/>
          </a:p>
        </p:txBody>
      </p:sp>
      <p:sp>
        <p:nvSpPr>
          <p:cNvPr id="6" name="Slide Number Placeholder 5"/>
          <p:cNvSpPr>
            <a:spLocks noGrp="1"/>
          </p:cNvSpPr>
          <p:nvPr>
            <p:ph type="sldNum" sz="quarter" idx="12"/>
          </p:nvPr>
        </p:nvSpPr>
        <p:spPr/>
        <p:txBody>
          <a:bodyPr/>
          <a:lstStyle>
            <a:lvl1pPr>
              <a:defRPr/>
            </a:lvl1pPr>
          </a:lstStyle>
          <a:p>
            <a:fld id="{58B8A3D0-CC81-44E3-9CF4-C9B9EEA277D8}" type="slidenum">
              <a:rPr lang="nb-NO"/>
              <a:pPr/>
              <a:t>‹#›</a:t>
            </a:fld>
            <a:endParaRPr lang="nb-NO"/>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lvl1pPr>
              <a:defRPr/>
            </a:lvl1pPr>
          </a:lstStyle>
          <a:p>
            <a:endParaRPr lang="nb-NO"/>
          </a:p>
        </p:txBody>
      </p:sp>
      <p:sp>
        <p:nvSpPr>
          <p:cNvPr id="6" name="Footer Placeholder 5"/>
          <p:cNvSpPr>
            <a:spLocks noGrp="1"/>
          </p:cNvSpPr>
          <p:nvPr>
            <p:ph type="ftr" sz="quarter" idx="11"/>
          </p:nvPr>
        </p:nvSpPr>
        <p:spPr/>
        <p:txBody>
          <a:bodyPr/>
          <a:lstStyle>
            <a:lvl1pPr>
              <a:defRPr/>
            </a:lvl1pPr>
          </a:lstStyle>
          <a:p>
            <a:endParaRPr lang="nb-NO"/>
          </a:p>
        </p:txBody>
      </p:sp>
      <p:sp>
        <p:nvSpPr>
          <p:cNvPr id="7" name="Slide Number Placeholder 6"/>
          <p:cNvSpPr>
            <a:spLocks noGrp="1"/>
          </p:cNvSpPr>
          <p:nvPr>
            <p:ph type="sldNum" sz="quarter" idx="12"/>
          </p:nvPr>
        </p:nvSpPr>
        <p:spPr/>
        <p:txBody>
          <a:bodyPr/>
          <a:lstStyle>
            <a:lvl1pPr>
              <a:defRPr/>
            </a:lvl1pPr>
          </a:lstStyle>
          <a:p>
            <a:fld id="{0F4E9659-09E6-4E8B-AFF9-4778DE2B1433}" type="slidenum">
              <a:rPr lang="nb-NO"/>
              <a:pPr/>
              <a:t>‹#›</a:t>
            </a:fld>
            <a:endParaRPr lang="nb-N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lvl1pPr>
              <a:defRPr/>
            </a:lvl1pPr>
          </a:lstStyle>
          <a:p>
            <a:endParaRPr lang="nb-NO"/>
          </a:p>
        </p:txBody>
      </p:sp>
      <p:sp>
        <p:nvSpPr>
          <p:cNvPr id="8" name="Footer Placeholder 7"/>
          <p:cNvSpPr>
            <a:spLocks noGrp="1"/>
          </p:cNvSpPr>
          <p:nvPr>
            <p:ph type="ftr" sz="quarter" idx="11"/>
          </p:nvPr>
        </p:nvSpPr>
        <p:spPr/>
        <p:txBody>
          <a:bodyPr/>
          <a:lstStyle>
            <a:lvl1pPr>
              <a:defRPr/>
            </a:lvl1pPr>
          </a:lstStyle>
          <a:p>
            <a:endParaRPr lang="nb-NO"/>
          </a:p>
        </p:txBody>
      </p:sp>
      <p:sp>
        <p:nvSpPr>
          <p:cNvPr id="9" name="Slide Number Placeholder 8"/>
          <p:cNvSpPr>
            <a:spLocks noGrp="1"/>
          </p:cNvSpPr>
          <p:nvPr>
            <p:ph type="sldNum" sz="quarter" idx="12"/>
          </p:nvPr>
        </p:nvSpPr>
        <p:spPr/>
        <p:txBody>
          <a:bodyPr/>
          <a:lstStyle>
            <a:lvl1pPr>
              <a:defRPr/>
            </a:lvl1pPr>
          </a:lstStyle>
          <a:p>
            <a:fld id="{8C972344-0108-4217-9EA0-EB5736141893}" type="slidenum">
              <a:rPr lang="nb-NO"/>
              <a:pPr/>
              <a:t>‹#›</a:t>
            </a:fld>
            <a:endParaRPr lang="nb-N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lvl1pPr>
              <a:defRPr/>
            </a:lvl1pPr>
          </a:lstStyle>
          <a:p>
            <a:endParaRPr lang="nb-NO"/>
          </a:p>
        </p:txBody>
      </p:sp>
      <p:sp>
        <p:nvSpPr>
          <p:cNvPr id="4" name="Footer Placeholder 3"/>
          <p:cNvSpPr>
            <a:spLocks noGrp="1"/>
          </p:cNvSpPr>
          <p:nvPr>
            <p:ph type="ftr" sz="quarter" idx="11"/>
          </p:nvPr>
        </p:nvSpPr>
        <p:spPr/>
        <p:txBody>
          <a:bodyPr/>
          <a:lstStyle>
            <a:lvl1pPr>
              <a:defRPr/>
            </a:lvl1pPr>
          </a:lstStyle>
          <a:p>
            <a:endParaRPr lang="nb-NO"/>
          </a:p>
        </p:txBody>
      </p:sp>
      <p:sp>
        <p:nvSpPr>
          <p:cNvPr id="5" name="Slide Number Placeholder 4"/>
          <p:cNvSpPr>
            <a:spLocks noGrp="1"/>
          </p:cNvSpPr>
          <p:nvPr>
            <p:ph type="sldNum" sz="quarter" idx="12"/>
          </p:nvPr>
        </p:nvSpPr>
        <p:spPr/>
        <p:txBody>
          <a:bodyPr/>
          <a:lstStyle>
            <a:lvl1pPr>
              <a:defRPr/>
            </a:lvl1pPr>
          </a:lstStyle>
          <a:p>
            <a:fld id="{222EE052-4D38-47A7-AA4C-9F01554B8C55}" type="slidenum">
              <a:rPr lang="nb-NO"/>
              <a:pPr/>
              <a:t>‹#›</a:t>
            </a:fld>
            <a:endParaRPr lang="nb-N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nb-NO"/>
          </a:p>
        </p:txBody>
      </p:sp>
      <p:sp>
        <p:nvSpPr>
          <p:cNvPr id="3" name="Footer Placeholder 2"/>
          <p:cNvSpPr>
            <a:spLocks noGrp="1"/>
          </p:cNvSpPr>
          <p:nvPr>
            <p:ph type="ftr" sz="quarter" idx="11"/>
          </p:nvPr>
        </p:nvSpPr>
        <p:spPr/>
        <p:txBody>
          <a:bodyPr/>
          <a:lstStyle>
            <a:lvl1pPr>
              <a:defRPr/>
            </a:lvl1pPr>
          </a:lstStyle>
          <a:p>
            <a:endParaRPr lang="nb-NO"/>
          </a:p>
        </p:txBody>
      </p:sp>
      <p:sp>
        <p:nvSpPr>
          <p:cNvPr id="4" name="Slide Number Placeholder 3"/>
          <p:cNvSpPr>
            <a:spLocks noGrp="1"/>
          </p:cNvSpPr>
          <p:nvPr>
            <p:ph type="sldNum" sz="quarter" idx="12"/>
          </p:nvPr>
        </p:nvSpPr>
        <p:spPr/>
        <p:txBody>
          <a:bodyPr/>
          <a:lstStyle>
            <a:lvl1pPr>
              <a:defRPr/>
            </a:lvl1pPr>
          </a:lstStyle>
          <a:p>
            <a:fld id="{0D4075C1-8100-4F1C-9BFA-A1BE8E94642C}" type="slidenum">
              <a:rPr lang="nb-NO"/>
              <a:pPr/>
              <a:t>‹#›</a:t>
            </a:fld>
            <a:endParaRPr lang="nb-N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nb-NO"/>
          </a:p>
        </p:txBody>
      </p:sp>
      <p:sp>
        <p:nvSpPr>
          <p:cNvPr id="6" name="Footer Placeholder 5"/>
          <p:cNvSpPr>
            <a:spLocks noGrp="1"/>
          </p:cNvSpPr>
          <p:nvPr>
            <p:ph type="ftr" sz="quarter" idx="11"/>
          </p:nvPr>
        </p:nvSpPr>
        <p:spPr/>
        <p:txBody>
          <a:bodyPr/>
          <a:lstStyle>
            <a:lvl1pPr>
              <a:defRPr/>
            </a:lvl1pPr>
          </a:lstStyle>
          <a:p>
            <a:endParaRPr lang="nb-NO"/>
          </a:p>
        </p:txBody>
      </p:sp>
      <p:sp>
        <p:nvSpPr>
          <p:cNvPr id="7" name="Slide Number Placeholder 6"/>
          <p:cNvSpPr>
            <a:spLocks noGrp="1"/>
          </p:cNvSpPr>
          <p:nvPr>
            <p:ph type="sldNum" sz="quarter" idx="12"/>
          </p:nvPr>
        </p:nvSpPr>
        <p:spPr/>
        <p:txBody>
          <a:bodyPr/>
          <a:lstStyle>
            <a:lvl1pPr>
              <a:defRPr/>
            </a:lvl1pPr>
          </a:lstStyle>
          <a:p>
            <a:fld id="{919A5221-DCFE-459D-8972-D5EEB394DCE9}" type="slidenum">
              <a:rPr lang="nb-NO"/>
              <a:pPr/>
              <a:t>‹#›</a:t>
            </a:fld>
            <a:endParaRPr lang="nb-N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nb-NO"/>
          </a:p>
        </p:txBody>
      </p:sp>
      <p:sp>
        <p:nvSpPr>
          <p:cNvPr id="6" name="Footer Placeholder 5"/>
          <p:cNvSpPr>
            <a:spLocks noGrp="1"/>
          </p:cNvSpPr>
          <p:nvPr>
            <p:ph type="ftr" sz="quarter" idx="11"/>
          </p:nvPr>
        </p:nvSpPr>
        <p:spPr/>
        <p:txBody>
          <a:bodyPr/>
          <a:lstStyle>
            <a:lvl1pPr>
              <a:defRPr/>
            </a:lvl1pPr>
          </a:lstStyle>
          <a:p>
            <a:endParaRPr lang="nb-NO"/>
          </a:p>
        </p:txBody>
      </p:sp>
      <p:sp>
        <p:nvSpPr>
          <p:cNvPr id="7" name="Slide Number Placeholder 6"/>
          <p:cNvSpPr>
            <a:spLocks noGrp="1"/>
          </p:cNvSpPr>
          <p:nvPr>
            <p:ph type="sldNum" sz="quarter" idx="12"/>
          </p:nvPr>
        </p:nvSpPr>
        <p:spPr/>
        <p:txBody>
          <a:bodyPr/>
          <a:lstStyle>
            <a:lvl1pPr>
              <a:defRPr/>
            </a:lvl1pPr>
          </a:lstStyle>
          <a:p>
            <a:fld id="{C66CF6C9-CC7D-4A44-B207-7BF425FD0EC7}" type="slidenum">
              <a:rPr lang="nb-NO"/>
              <a:pPr/>
              <a:t>‹#›</a:t>
            </a:fld>
            <a:endParaRPr lang="nb-NO"/>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nb-NO" smtClean="0"/>
              <a:t>Click to edit Master title style</a:t>
            </a:r>
          </a:p>
        </p:txBody>
      </p:sp>
      <p:sp>
        <p:nvSpPr>
          <p:cNvPr id="4099"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nb-NO" smtClean="0"/>
              <a:t>Click to edit Master text styles</a:t>
            </a:r>
          </a:p>
          <a:p>
            <a:pPr lvl="1"/>
            <a:r>
              <a:rPr lang="nb-NO" smtClean="0"/>
              <a:t>Second level</a:t>
            </a:r>
          </a:p>
          <a:p>
            <a:pPr lvl="2"/>
            <a:r>
              <a:rPr lang="nb-NO" smtClean="0"/>
              <a:t>Third level</a:t>
            </a:r>
          </a:p>
          <a:p>
            <a:pPr lvl="3"/>
            <a:r>
              <a:rPr lang="nb-NO" smtClean="0"/>
              <a:t>Fourth level</a:t>
            </a:r>
          </a:p>
          <a:p>
            <a:pPr lvl="4"/>
            <a:r>
              <a:rPr lang="nb-NO" smtClean="0"/>
              <a:t>Fifth level</a:t>
            </a:r>
          </a:p>
        </p:txBody>
      </p:sp>
      <p:sp>
        <p:nvSpPr>
          <p:cNvPr id="4100"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nb-NO"/>
          </a:p>
        </p:txBody>
      </p:sp>
      <p:sp>
        <p:nvSpPr>
          <p:cNvPr id="4101"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nb-NO"/>
          </a:p>
        </p:txBody>
      </p:sp>
      <p:sp>
        <p:nvSpPr>
          <p:cNvPr id="4102"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61F0A33A-9768-4977-AAAF-C3B89D09E826}" type="slidenum">
              <a:rPr lang="nb-NO"/>
              <a:pPr/>
              <a:t>‹#›</a:t>
            </a:fld>
            <a:endParaRPr lang="nb-NO"/>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2.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3.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4.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5.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6.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7.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8.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9.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0.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1.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2.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3.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4.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5.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1268413"/>
            <a:ext cx="7772400" cy="1470025"/>
          </a:xfrm>
        </p:spPr>
        <p:txBody>
          <a:bodyPr/>
          <a:lstStyle/>
          <a:p>
            <a:r>
              <a:rPr lang="en-GB" sz="4000" b="1"/>
              <a:t>Deciding how much confidence to place in a systematic review</a:t>
            </a:r>
            <a:r>
              <a:rPr lang="nb-NO" sz="4000"/>
              <a:t> </a:t>
            </a:r>
          </a:p>
        </p:txBody>
      </p:sp>
      <p:sp>
        <p:nvSpPr>
          <p:cNvPr id="2051" name="Rectangle 3"/>
          <p:cNvSpPr>
            <a:spLocks noGrp="1" noChangeArrowheads="1"/>
          </p:cNvSpPr>
          <p:nvPr>
            <p:ph type="subTitle" idx="1"/>
          </p:nvPr>
        </p:nvSpPr>
        <p:spPr>
          <a:xfrm>
            <a:off x="1371600" y="3357563"/>
            <a:ext cx="6400800" cy="2376487"/>
          </a:xfrm>
        </p:spPr>
        <p:txBody>
          <a:bodyPr/>
          <a:lstStyle/>
          <a:p>
            <a:pPr marL="609600" indent="-609600" algn="l">
              <a:lnSpc>
                <a:spcPct val="80000"/>
              </a:lnSpc>
            </a:pPr>
            <a:r>
              <a:rPr lang="en-GB" sz="2000"/>
              <a:t>	</a:t>
            </a:r>
            <a:r>
              <a:rPr lang="en-GB" sz="2400"/>
              <a:t>What do we mean by confidence in a systematic review and in an estimate of effect?</a:t>
            </a:r>
          </a:p>
          <a:p>
            <a:pPr marL="609600" indent="-609600" algn="l">
              <a:lnSpc>
                <a:spcPct val="80000"/>
              </a:lnSpc>
            </a:pPr>
            <a:endParaRPr lang="en-GB" sz="2400"/>
          </a:p>
          <a:p>
            <a:pPr marL="609600" indent="-609600" algn="l">
              <a:lnSpc>
                <a:spcPct val="80000"/>
              </a:lnSpc>
            </a:pPr>
            <a:r>
              <a:rPr lang="en-GB" sz="2400"/>
              <a:t>	How should we assess how much confidence to place in a systematic review of health systems research?</a:t>
            </a:r>
            <a:endParaRPr lang="nb-NO" sz="240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250825" y="274638"/>
            <a:ext cx="8713788" cy="1143000"/>
          </a:xfrm>
        </p:spPr>
        <p:txBody>
          <a:bodyPr/>
          <a:lstStyle/>
          <a:p>
            <a:r>
              <a:rPr lang="en-GB" sz="4000"/>
              <a:t>If a systematic review without important limitations cannot be found</a:t>
            </a:r>
            <a:endParaRPr lang="nb-NO" sz="4000"/>
          </a:p>
        </p:txBody>
      </p:sp>
      <p:sp>
        <p:nvSpPr>
          <p:cNvPr id="9219" name="Rectangle 3"/>
          <p:cNvSpPr>
            <a:spLocks noGrp="1" noChangeArrowheads="1"/>
          </p:cNvSpPr>
          <p:nvPr>
            <p:ph type="body" idx="1"/>
          </p:nvPr>
        </p:nvSpPr>
        <p:spPr>
          <a:xfrm>
            <a:off x="457200" y="1773238"/>
            <a:ext cx="8229600" cy="4352925"/>
          </a:xfrm>
        </p:spPr>
        <p:txBody>
          <a:bodyPr/>
          <a:lstStyle/>
          <a:p>
            <a:pPr>
              <a:lnSpc>
                <a:spcPct val="90000"/>
              </a:lnSpc>
            </a:pPr>
            <a:r>
              <a:rPr lang="en-GB" sz="2800"/>
              <a:t>May be necessary to search for individual studies either to supplement the information in a review or in place of a systematic review</a:t>
            </a:r>
          </a:p>
          <a:p>
            <a:pPr>
              <a:lnSpc>
                <a:spcPct val="90000"/>
              </a:lnSpc>
            </a:pPr>
            <a:r>
              <a:rPr lang="en-GB" sz="2800"/>
              <a:t>Attention should be paid to the same processes that are used in a systematic review </a:t>
            </a:r>
          </a:p>
          <a:p>
            <a:pPr lvl="1">
              <a:lnSpc>
                <a:spcPct val="90000"/>
              </a:lnSpc>
            </a:pPr>
            <a:r>
              <a:rPr lang="en-GB" sz="2400"/>
              <a:t> i.e. so far as possible, systematic and transparent (explicit) methods should be used to find, select and critically appraise studies; and to synthesize the results of relevant studies</a:t>
            </a:r>
          </a:p>
          <a:p>
            <a:pPr lvl="1">
              <a:lnSpc>
                <a:spcPct val="90000"/>
              </a:lnSpc>
            </a:pPr>
            <a:r>
              <a:rPr lang="en-GB" sz="2400"/>
              <a:t>Ideally the methods used to do this should be described in an appendix to the policy brief</a:t>
            </a:r>
            <a:endParaRPr lang="nb-NO" sz="240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219">
                                            <p:txEl>
                                              <p:pRg st="0" end="0"/>
                                            </p:txEl>
                                          </p:spTgt>
                                        </p:tgtEl>
                                        <p:attrNameLst>
                                          <p:attrName>style.visibility</p:attrName>
                                        </p:attrNameLst>
                                      </p:cBhvr>
                                      <p:to>
                                        <p:strVal val="visible"/>
                                      </p:to>
                                    </p:set>
                                    <p:anim calcmode="lin" valueType="num">
                                      <p:cBhvr additive="base">
                                        <p:cTn id="7" dur="500" fill="hold"/>
                                        <p:tgtEl>
                                          <p:spTgt spid="921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21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4" presetClass="emph" presetSubtype="0" fill="hold" grpId="1" nodeType="clickEffect">
                                  <p:stCondLst>
                                    <p:cond delay="0"/>
                                  </p:stCondLst>
                                  <p:childTnLst>
                                    <p:animClr clrSpc="hsl" dir="cw">
                                      <p:cBhvr override="childStyle">
                                        <p:cTn id="12" dur="500" fill="hold"/>
                                        <p:tgtEl>
                                          <p:spTgt spid="9219">
                                            <p:txEl>
                                              <p:pRg st="0" end="0"/>
                                            </p:txEl>
                                          </p:spTgt>
                                        </p:tgtEl>
                                        <p:attrNameLst>
                                          <p:attrName>style.color</p:attrName>
                                        </p:attrNameLst>
                                      </p:cBhvr>
                                      <p:by>
                                        <p:hsl h="0" s="-12549" l="-25098"/>
                                      </p:by>
                                    </p:animClr>
                                    <p:animClr clrSpc="hsl" dir="cw">
                                      <p:cBhvr>
                                        <p:cTn id="13" dur="500" fill="hold"/>
                                        <p:tgtEl>
                                          <p:spTgt spid="9219">
                                            <p:txEl>
                                              <p:pRg st="0" end="0"/>
                                            </p:txEl>
                                          </p:spTgt>
                                        </p:tgtEl>
                                        <p:attrNameLst>
                                          <p:attrName>fillcolor</p:attrName>
                                        </p:attrNameLst>
                                      </p:cBhvr>
                                      <p:by>
                                        <p:hsl h="0" s="-12549" l="-25098"/>
                                      </p:by>
                                    </p:animClr>
                                    <p:animClr clrSpc="hsl" dir="cw">
                                      <p:cBhvr>
                                        <p:cTn id="14" dur="500" fill="hold"/>
                                        <p:tgtEl>
                                          <p:spTgt spid="9219">
                                            <p:txEl>
                                              <p:pRg st="0" end="0"/>
                                            </p:txEl>
                                          </p:spTgt>
                                        </p:tgtEl>
                                        <p:attrNameLst>
                                          <p:attrName>stroke.color</p:attrName>
                                        </p:attrNameLst>
                                      </p:cBhvr>
                                      <p:by>
                                        <p:hsl h="0" s="-12549" l="-25098"/>
                                      </p:by>
                                    </p:animClr>
                                    <p:set>
                                      <p:cBhvr>
                                        <p:cTn id="15" dur="500" fill="hold"/>
                                        <p:tgtEl>
                                          <p:spTgt spid="9219">
                                            <p:txEl>
                                              <p:pRg st="0" end="0"/>
                                            </p:txEl>
                                          </p:spTgt>
                                        </p:tgtEl>
                                        <p:attrNameLst>
                                          <p:attrName>fill.type</p:attrName>
                                        </p:attrNameLst>
                                      </p:cBhvr>
                                      <p:to>
                                        <p:strVal val="solid"/>
                                      </p:to>
                                    </p:set>
                                  </p:childTnLst>
                                </p:cTn>
                              </p:par>
                              <p:par>
                                <p:cTn id="16" presetID="2" presetClass="entr" presetSubtype="4" fill="hold" grpId="0" nodeType="withEffect">
                                  <p:stCondLst>
                                    <p:cond delay="0"/>
                                  </p:stCondLst>
                                  <p:childTnLst>
                                    <p:set>
                                      <p:cBhvr>
                                        <p:cTn id="17" dur="1" fill="hold">
                                          <p:stCondLst>
                                            <p:cond delay="0"/>
                                          </p:stCondLst>
                                        </p:cTn>
                                        <p:tgtEl>
                                          <p:spTgt spid="9219">
                                            <p:txEl>
                                              <p:pRg st="1" end="1"/>
                                            </p:txEl>
                                          </p:spTgt>
                                        </p:tgtEl>
                                        <p:attrNameLst>
                                          <p:attrName>style.visibility</p:attrName>
                                        </p:attrNameLst>
                                      </p:cBhvr>
                                      <p:to>
                                        <p:strVal val="visible"/>
                                      </p:to>
                                    </p:set>
                                    <p:anim calcmode="lin" valueType="num">
                                      <p:cBhvr additive="base">
                                        <p:cTn id="18" dur="500" fill="hold"/>
                                        <p:tgtEl>
                                          <p:spTgt spid="9219">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9219">
                                            <p:txEl>
                                              <p:pRg st="1" end="1"/>
                                            </p:txEl>
                                          </p:spTgt>
                                        </p:tgtEl>
                                        <p:attrNameLst>
                                          <p:attrName>ppt_y</p:attrName>
                                        </p:attrNameLst>
                                      </p:cBhvr>
                                      <p:tavLst>
                                        <p:tav tm="0">
                                          <p:val>
                                            <p:strVal val="1+#ppt_h/2"/>
                                          </p:val>
                                        </p:tav>
                                        <p:tav tm="100000">
                                          <p:val>
                                            <p:strVal val="#ppt_y"/>
                                          </p:val>
                                        </p:tav>
                                      </p:tavLst>
                                    </p:anim>
                                  </p:childTnLst>
                                </p:cTn>
                              </p:par>
                              <p:par>
                                <p:cTn id="20" presetID="2" presetClass="entr" presetSubtype="4" fill="hold" grpId="0" nodeType="withEffect">
                                  <p:stCondLst>
                                    <p:cond delay="0"/>
                                  </p:stCondLst>
                                  <p:childTnLst>
                                    <p:set>
                                      <p:cBhvr>
                                        <p:cTn id="21" dur="1" fill="hold">
                                          <p:stCondLst>
                                            <p:cond delay="0"/>
                                          </p:stCondLst>
                                        </p:cTn>
                                        <p:tgtEl>
                                          <p:spTgt spid="9219">
                                            <p:txEl>
                                              <p:pRg st="2" end="2"/>
                                            </p:txEl>
                                          </p:spTgt>
                                        </p:tgtEl>
                                        <p:attrNameLst>
                                          <p:attrName>style.visibility</p:attrName>
                                        </p:attrNameLst>
                                      </p:cBhvr>
                                      <p:to>
                                        <p:strVal val="visible"/>
                                      </p:to>
                                    </p:set>
                                    <p:anim calcmode="lin" valueType="num">
                                      <p:cBhvr additive="base">
                                        <p:cTn id="22" dur="500" fill="hold"/>
                                        <p:tgtEl>
                                          <p:spTgt spid="9219">
                                            <p:txEl>
                                              <p:pRg st="2" end="2"/>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9219">
                                            <p:txEl>
                                              <p:pRg st="2" end="2"/>
                                            </p:txEl>
                                          </p:spTgt>
                                        </p:tgtEl>
                                        <p:attrNameLst>
                                          <p:attrName>ppt_y</p:attrName>
                                        </p:attrNameLst>
                                      </p:cBhvr>
                                      <p:tavLst>
                                        <p:tav tm="0">
                                          <p:val>
                                            <p:strVal val="1+#ppt_h/2"/>
                                          </p:val>
                                        </p:tav>
                                        <p:tav tm="100000">
                                          <p:val>
                                            <p:strVal val="#ppt_y"/>
                                          </p:val>
                                        </p:tav>
                                      </p:tavLst>
                                    </p:anim>
                                  </p:childTnLst>
                                </p:cTn>
                              </p:par>
                              <p:par>
                                <p:cTn id="24" presetID="2" presetClass="entr" presetSubtype="4" fill="hold" grpId="0" nodeType="withEffect">
                                  <p:stCondLst>
                                    <p:cond delay="0"/>
                                  </p:stCondLst>
                                  <p:childTnLst>
                                    <p:set>
                                      <p:cBhvr>
                                        <p:cTn id="25" dur="1" fill="hold">
                                          <p:stCondLst>
                                            <p:cond delay="0"/>
                                          </p:stCondLst>
                                        </p:cTn>
                                        <p:tgtEl>
                                          <p:spTgt spid="9219">
                                            <p:txEl>
                                              <p:pRg st="3" end="3"/>
                                            </p:txEl>
                                          </p:spTgt>
                                        </p:tgtEl>
                                        <p:attrNameLst>
                                          <p:attrName>style.visibility</p:attrName>
                                        </p:attrNameLst>
                                      </p:cBhvr>
                                      <p:to>
                                        <p:strVal val="visible"/>
                                      </p:to>
                                    </p:set>
                                    <p:anim calcmode="lin" valueType="num">
                                      <p:cBhvr additive="base">
                                        <p:cTn id="26" dur="500" fill="hold"/>
                                        <p:tgtEl>
                                          <p:spTgt spid="9219">
                                            <p:txEl>
                                              <p:pRg st="3" end="3"/>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9219">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uiExpand="1" build="p"/>
      <p:bldP spid="9219" grpId="1"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20" name="Rectangle 4"/>
          <p:cNvSpPr>
            <a:spLocks noGrp="1" noChangeArrowheads="1"/>
          </p:cNvSpPr>
          <p:nvPr>
            <p:ph type="ctrTitle"/>
          </p:nvPr>
        </p:nvSpPr>
        <p:spPr/>
        <p:txBody>
          <a:bodyPr/>
          <a:lstStyle/>
          <a:p>
            <a:r>
              <a:rPr lang="nb-NO"/>
              <a:t>Identification, selection and appraisal of studies</a:t>
            </a:r>
          </a:p>
        </p:txBody>
      </p:sp>
      <p:sp>
        <p:nvSpPr>
          <p:cNvPr id="34821" name="Rectangle 5"/>
          <p:cNvSpPr>
            <a:spLocks noGrp="1" noChangeArrowheads="1"/>
          </p:cNvSpPr>
          <p:nvPr>
            <p:ph type="subTitle" idx="1"/>
          </p:nvPr>
        </p:nvSpPr>
        <p:spPr/>
        <p:txBody>
          <a:bodyPr/>
          <a:lstStyle/>
          <a:p>
            <a:r>
              <a:rPr lang="nb-NO"/>
              <a:t>5 criteria</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6" name="Rectangle 4"/>
          <p:cNvSpPr>
            <a:spLocks noGrp="1" noChangeArrowheads="1"/>
          </p:cNvSpPr>
          <p:nvPr>
            <p:ph type="title"/>
          </p:nvPr>
        </p:nvSpPr>
        <p:spPr/>
        <p:txBody>
          <a:bodyPr/>
          <a:lstStyle/>
          <a:p>
            <a:r>
              <a:rPr lang="nb-NO" sz="4000"/>
              <a:t>Were selection criteria reported?</a:t>
            </a:r>
          </a:p>
        </p:txBody>
      </p:sp>
      <p:pic>
        <p:nvPicPr>
          <p:cNvPr id="23558" name="Picture 6"/>
          <p:cNvPicPr>
            <a:picLocks noChangeAspect="1" noChangeArrowheads="1"/>
          </p:cNvPicPr>
          <p:nvPr/>
        </p:nvPicPr>
        <p:blipFill>
          <a:blip r:embed="rId2" cstate="print"/>
          <a:srcRect/>
          <a:stretch>
            <a:fillRect/>
          </a:stretch>
        </p:blipFill>
        <p:spPr bwMode="auto">
          <a:xfrm>
            <a:off x="43380" y="1684252"/>
            <a:ext cx="9100620" cy="3472939"/>
          </a:xfrm>
          <a:prstGeom prst="rect">
            <a:avLst/>
          </a:prstGeom>
          <a:noFill/>
          <a:ln w="9525">
            <a:noFill/>
            <a:miter lim="800000"/>
            <a:headEnd/>
            <a:tailEnd/>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8" name="Rectangle 4"/>
          <p:cNvSpPr>
            <a:spLocks noGrp="1" noChangeArrowheads="1"/>
          </p:cNvSpPr>
          <p:nvPr>
            <p:ph type="title"/>
          </p:nvPr>
        </p:nvSpPr>
        <p:spPr>
          <a:xfrm>
            <a:off x="457200" y="274638"/>
            <a:ext cx="8229600" cy="922337"/>
          </a:xfrm>
        </p:spPr>
        <p:txBody>
          <a:bodyPr/>
          <a:lstStyle/>
          <a:p>
            <a:r>
              <a:rPr lang="nb-NO" sz="4000"/>
              <a:t>Was the search comprehensive?</a:t>
            </a:r>
          </a:p>
        </p:txBody>
      </p:sp>
      <p:pic>
        <p:nvPicPr>
          <p:cNvPr id="21510" name="Picture 6"/>
          <p:cNvPicPr>
            <a:picLocks noChangeAspect="1" noChangeArrowheads="1"/>
          </p:cNvPicPr>
          <p:nvPr/>
        </p:nvPicPr>
        <p:blipFill>
          <a:blip r:embed="rId2" cstate="print"/>
          <a:srcRect/>
          <a:stretch>
            <a:fillRect/>
          </a:stretch>
        </p:blipFill>
        <p:spPr bwMode="auto">
          <a:xfrm>
            <a:off x="39245" y="1124744"/>
            <a:ext cx="9065512" cy="4608512"/>
          </a:xfrm>
          <a:prstGeom prst="rect">
            <a:avLst/>
          </a:prstGeom>
          <a:noFill/>
          <a:ln w="9525">
            <a:noFill/>
            <a:miter lim="800000"/>
            <a:headEnd/>
            <a:tailEnd/>
          </a:ln>
        </p:spPr>
      </p:pic>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4" name="Rectangle 4"/>
          <p:cNvSpPr>
            <a:spLocks noGrp="1" noChangeArrowheads="1"/>
          </p:cNvSpPr>
          <p:nvPr>
            <p:ph type="title"/>
          </p:nvPr>
        </p:nvSpPr>
        <p:spPr/>
        <p:txBody>
          <a:bodyPr/>
          <a:lstStyle/>
          <a:p>
            <a:r>
              <a:rPr lang="nb-NO"/>
              <a:t>Is the review up-to-date?</a:t>
            </a:r>
          </a:p>
        </p:txBody>
      </p:sp>
      <p:pic>
        <p:nvPicPr>
          <p:cNvPr id="25606" name="Picture 6"/>
          <p:cNvPicPr>
            <a:picLocks noChangeAspect="1" noChangeArrowheads="1"/>
          </p:cNvPicPr>
          <p:nvPr/>
        </p:nvPicPr>
        <p:blipFill>
          <a:blip r:embed="rId2" cstate="print"/>
          <a:srcRect/>
          <a:stretch>
            <a:fillRect/>
          </a:stretch>
        </p:blipFill>
        <p:spPr bwMode="auto">
          <a:xfrm>
            <a:off x="107504" y="1916832"/>
            <a:ext cx="9065442" cy="3240360"/>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2" name="Rectangle 4"/>
          <p:cNvSpPr>
            <a:spLocks noGrp="1" noChangeArrowheads="1"/>
          </p:cNvSpPr>
          <p:nvPr>
            <p:ph type="title"/>
          </p:nvPr>
        </p:nvSpPr>
        <p:spPr>
          <a:xfrm>
            <a:off x="457200" y="414338"/>
            <a:ext cx="8229600" cy="1143000"/>
          </a:xfrm>
        </p:spPr>
        <p:txBody>
          <a:bodyPr/>
          <a:lstStyle/>
          <a:p>
            <a:r>
              <a:rPr lang="nb-NO" sz="4000"/>
              <a:t>Was biased selectionof articles avoided?</a:t>
            </a:r>
          </a:p>
        </p:txBody>
      </p:sp>
      <p:pic>
        <p:nvPicPr>
          <p:cNvPr id="27654" name="Picture 6"/>
          <p:cNvPicPr>
            <a:picLocks noChangeAspect="1" noChangeArrowheads="1"/>
          </p:cNvPicPr>
          <p:nvPr/>
        </p:nvPicPr>
        <p:blipFill>
          <a:blip r:embed="rId2" cstate="print"/>
          <a:srcRect/>
          <a:stretch>
            <a:fillRect/>
          </a:stretch>
        </p:blipFill>
        <p:spPr bwMode="auto">
          <a:xfrm>
            <a:off x="35496" y="2037926"/>
            <a:ext cx="9084151" cy="3479306"/>
          </a:xfrm>
          <a:prstGeom prst="rect">
            <a:avLst/>
          </a:prstGeom>
          <a:noFill/>
          <a:ln w="9525">
            <a:noFill/>
            <a:miter lim="800000"/>
            <a:headEnd/>
            <a:tailEnd/>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4"/>
          <p:cNvSpPr>
            <a:spLocks noGrp="1" noChangeArrowheads="1"/>
          </p:cNvSpPr>
          <p:nvPr>
            <p:ph type="title"/>
          </p:nvPr>
        </p:nvSpPr>
        <p:spPr/>
        <p:txBody>
          <a:bodyPr/>
          <a:lstStyle/>
          <a:p>
            <a:r>
              <a:rPr lang="nb-NO" sz="4000"/>
              <a:t>Were appropriate criteria used to assess the risk of bias?</a:t>
            </a:r>
          </a:p>
        </p:txBody>
      </p:sp>
      <p:pic>
        <p:nvPicPr>
          <p:cNvPr id="3" name="Picture 2"/>
          <p:cNvPicPr>
            <a:picLocks noChangeAspect="1"/>
          </p:cNvPicPr>
          <p:nvPr/>
        </p:nvPicPr>
        <p:blipFill>
          <a:blip r:embed="rId2"/>
          <a:stretch>
            <a:fillRect/>
          </a:stretch>
        </p:blipFill>
        <p:spPr>
          <a:xfrm>
            <a:off x="0" y="1764488"/>
            <a:ext cx="9144000" cy="4472824"/>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8" name="Rectangle 4"/>
          <p:cNvSpPr>
            <a:spLocks noGrp="1" noChangeArrowheads="1"/>
          </p:cNvSpPr>
          <p:nvPr>
            <p:ph type="title"/>
          </p:nvPr>
        </p:nvSpPr>
        <p:spPr/>
        <p:txBody>
          <a:bodyPr/>
          <a:lstStyle/>
          <a:p>
            <a:r>
              <a:rPr lang="nb-NO" sz="4000"/>
              <a:t>Overall identification, selection and appraisal of studies</a:t>
            </a:r>
          </a:p>
        </p:txBody>
      </p:sp>
      <p:pic>
        <p:nvPicPr>
          <p:cNvPr id="31750" name="Picture 6"/>
          <p:cNvPicPr>
            <a:picLocks noChangeAspect="1" noChangeArrowheads="1"/>
          </p:cNvPicPr>
          <p:nvPr/>
        </p:nvPicPr>
        <p:blipFill>
          <a:blip r:embed="rId2" cstate="print"/>
          <a:srcRect/>
          <a:stretch>
            <a:fillRect/>
          </a:stretch>
        </p:blipFill>
        <p:spPr bwMode="auto">
          <a:xfrm>
            <a:off x="35496" y="1772816"/>
            <a:ext cx="9143396" cy="3960440"/>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6" name="Rectangle 4"/>
          <p:cNvSpPr>
            <a:spLocks noGrp="1" noChangeArrowheads="1"/>
          </p:cNvSpPr>
          <p:nvPr>
            <p:ph type="ctrTitle"/>
          </p:nvPr>
        </p:nvSpPr>
        <p:spPr/>
        <p:txBody>
          <a:bodyPr/>
          <a:lstStyle/>
          <a:p>
            <a:r>
              <a:rPr lang="nb-NO"/>
              <a:t>Analysis of the findings</a:t>
            </a:r>
          </a:p>
        </p:txBody>
      </p:sp>
      <p:sp>
        <p:nvSpPr>
          <p:cNvPr id="33797" name="Rectangle 5"/>
          <p:cNvSpPr>
            <a:spLocks noGrp="1" noChangeArrowheads="1"/>
          </p:cNvSpPr>
          <p:nvPr>
            <p:ph type="subTitle" idx="1"/>
          </p:nvPr>
        </p:nvSpPr>
        <p:spPr/>
        <p:txBody>
          <a:bodyPr/>
          <a:lstStyle/>
          <a:p>
            <a:r>
              <a:rPr lang="nb-NO"/>
              <a:t>5 criteria</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2" name="Rectangle 4"/>
          <p:cNvSpPr>
            <a:spLocks noGrp="1" noChangeArrowheads="1"/>
          </p:cNvSpPr>
          <p:nvPr>
            <p:ph type="title"/>
          </p:nvPr>
        </p:nvSpPr>
        <p:spPr/>
        <p:txBody>
          <a:bodyPr/>
          <a:lstStyle/>
          <a:p>
            <a:r>
              <a:rPr lang="nb-NO" sz="4000"/>
              <a:t>Were characteristics and results of included studies reliably reported?</a:t>
            </a:r>
          </a:p>
        </p:txBody>
      </p:sp>
      <p:pic>
        <p:nvPicPr>
          <p:cNvPr id="37894" name="Picture 6"/>
          <p:cNvPicPr>
            <a:picLocks noChangeAspect="1" noChangeArrowheads="1"/>
          </p:cNvPicPr>
          <p:nvPr/>
        </p:nvPicPr>
        <p:blipFill>
          <a:blip r:embed="rId2" cstate="print"/>
          <a:srcRect/>
          <a:stretch>
            <a:fillRect/>
          </a:stretch>
        </p:blipFill>
        <p:spPr bwMode="auto">
          <a:xfrm>
            <a:off x="35496" y="1951787"/>
            <a:ext cx="9108504" cy="3709461"/>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57200" y="274638"/>
            <a:ext cx="8229600" cy="1858962"/>
          </a:xfrm>
        </p:spPr>
        <p:txBody>
          <a:bodyPr/>
          <a:lstStyle/>
          <a:p>
            <a:r>
              <a:rPr lang="en-GB" sz="4000" dirty="0"/>
              <a:t>What do we mean by confidence in a systematic review?</a:t>
            </a:r>
            <a:endParaRPr lang="nb-NO" sz="4000" dirty="0"/>
          </a:p>
        </p:txBody>
      </p:sp>
      <p:sp>
        <p:nvSpPr>
          <p:cNvPr id="10243" name="Rectangle 3"/>
          <p:cNvSpPr>
            <a:spLocks noGrp="1" noChangeArrowheads="1"/>
          </p:cNvSpPr>
          <p:nvPr>
            <p:ph type="body" idx="1"/>
          </p:nvPr>
        </p:nvSpPr>
        <p:spPr>
          <a:xfrm>
            <a:off x="467544" y="2492896"/>
            <a:ext cx="8229600" cy="3633788"/>
          </a:xfrm>
        </p:spPr>
        <p:txBody>
          <a:bodyPr/>
          <a:lstStyle/>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40" name="Rectangle 4"/>
          <p:cNvSpPr>
            <a:spLocks noGrp="1" noChangeArrowheads="1"/>
          </p:cNvSpPr>
          <p:nvPr>
            <p:ph type="title"/>
          </p:nvPr>
        </p:nvSpPr>
        <p:spPr/>
        <p:txBody>
          <a:bodyPr/>
          <a:lstStyle/>
          <a:p>
            <a:r>
              <a:rPr lang="nb-NO" sz="4000"/>
              <a:t>Were methods used to analyse the findings reported?</a:t>
            </a:r>
          </a:p>
        </p:txBody>
      </p:sp>
      <p:pic>
        <p:nvPicPr>
          <p:cNvPr id="39942" name="Picture 6"/>
          <p:cNvPicPr>
            <a:picLocks noChangeAspect="1" noChangeArrowheads="1"/>
          </p:cNvPicPr>
          <p:nvPr/>
        </p:nvPicPr>
        <p:blipFill>
          <a:blip r:embed="rId2" cstate="print"/>
          <a:srcRect/>
          <a:stretch>
            <a:fillRect/>
          </a:stretch>
        </p:blipFill>
        <p:spPr bwMode="auto">
          <a:xfrm>
            <a:off x="49584" y="2387936"/>
            <a:ext cx="9094416" cy="2121184"/>
          </a:xfrm>
          <a:prstGeom prst="rect">
            <a:avLst/>
          </a:prstGeom>
          <a:noFill/>
          <a:ln w="9525">
            <a:noFill/>
            <a:miter lim="800000"/>
            <a:headEnd/>
            <a:tailEnd/>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8" name="Rectangle 4"/>
          <p:cNvSpPr>
            <a:spLocks noGrp="1" noChangeArrowheads="1"/>
          </p:cNvSpPr>
          <p:nvPr>
            <p:ph type="title"/>
          </p:nvPr>
        </p:nvSpPr>
        <p:spPr/>
        <p:txBody>
          <a:bodyPr/>
          <a:lstStyle/>
          <a:p>
            <a:r>
              <a:rPr lang="nb-NO" sz="4000" dirty="0" err="1"/>
              <a:t>Was</a:t>
            </a:r>
            <a:r>
              <a:rPr lang="nb-NO" sz="4000" dirty="0"/>
              <a:t> </a:t>
            </a:r>
            <a:r>
              <a:rPr lang="nb-NO" sz="4000" dirty="0" err="1"/>
              <a:t>the</a:t>
            </a:r>
            <a:r>
              <a:rPr lang="nb-NO" sz="4000" dirty="0"/>
              <a:t> </a:t>
            </a:r>
            <a:r>
              <a:rPr lang="nb-NO" sz="4000" dirty="0" err="1"/>
              <a:t>extent</a:t>
            </a:r>
            <a:r>
              <a:rPr lang="nb-NO" sz="4000" dirty="0"/>
              <a:t> </a:t>
            </a:r>
            <a:r>
              <a:rPr lang="nb-NO" sz="4000" dirty="0" err="1"/>
              <a:t>of</a:t>
            </a:r>
            <a:r>
              <a:rPr lang="nb-NO" sz="4000" dirty="0"/>
              <a:t> </a:t>
            </a:r>
            <a:r>
              <a:rPr lang="nb-NO" sz="4000" dirty="0" err="1"/>
              <a:t>heterogeneity</a:t>
            </a:r>
            <a:r>
              <a:rPr lang="nb-NO" sz="4000" dirty="0"/>
              <a:t> </a:t>
            </a:r>
            <a:r>
              <a:rPr lang="nb-NO" sz="4000" dirty="0" err="1" smtClean="0"/>
              <a:t>described</a:t>
            </a:r>
            <a:endParaRPr lang="nb-NO" sz="4000" dirty="0"/>
          </a:p>
        </p:txBody>
      </p:sp>
      <p:pic>
        <p:nvPicPr>
          <p:cNvPr id="41990" name="Picture 6"/>
          <p:cNvPicPr>
            <a:picLocks noChangeAspect="1" noChangeArrowheads="1"/>
          </p:cNvPicPr>
          <p:nvPr/>
        </p:nvPicPr>
        <p:blipFill>
          <a:blip r:embed="rId2" cstate="print"/>
          <a:srcRect/>
          <a:stretch>
            <a:fillRect/>
          </a:stretch>
        </p:blipFill>
        <p:spPr bwMode="auto">
          <a:xfrm>
            <a:off x="59848" y="1677887"/>
            <a:ext cx="9084152" cy="3479306"/>
          </a:xfrm>
          <a:prstGeom prst="rect">
            <a:avLst/>
          </a:prstGeom>
          <a:noFill/>
          <a:ln w="9525">
            <a:noFill/>
            <a:miter lim="800000"/>
            <a:headEnd/>
            <a:tailEnd/>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6" name="Rectangle 4"/>
          <p:cNvSpPr>
            <a:spLocks noGrp="1" noChangeArrowheads="1"/>
          </p:cNvSpPr>
          <p:nvPr>
            <p:ph type="title"/>
          </p:nvPr>
        </p:nvSpPr>
        <p:spPr>
          <a:xfrm>
            <a:off x="179512" y="130622"/>
            <a:ext cx="8784976" cy="634082"/>
          </a:xfrm>
        </p:spPr>
        <p:txBody>
          <a:bodyPr>
            <a:noAutofit/>
          </a:bodyPr>
          <a:lstStyle/>
          <a:p>
            <a:r>
              <a:rPr lang="en-GB" sz="2800" dirty="0" smtClean="0"/>
              <a:t>Were the findings combined (or not combined) appropriately?</a:t>
            </a:r>
            <a:endParaRPr lang="en-GB" sz="2800" dirty="0"/>
          </a:p>
        </p:txBody>
      </p:sp>
      <p:pic>
        <p:nvPicPr>
          <p:cNvPr id="44038" name="Picture 6"/>
          <p:cNvPicPr>
            <a:picLocks noChangeAspect="1" noChangeArrowheads="1"/>
          </p:cNvPicPr>
          <p:nvPr/>
        </p:nvPicPr>
        <p:blipFill>
          <a:blip r:embed="rId2" cstate="print"/>
          <a:srcRect/>
          <a:stretch>
            <a:fillRect/>
          </a:stretch>
        </p:blipFill>
        <p:spPr bwMode="auto">
          <a:xfrm>
            <a:off x="1849857" y="905664"/>
            <a:ext cx="5530455" cy="5952335"/>
          </a:xfrm>
          <a:prstGeom prst="rect">
            <a:avLst/>
          </a:prstGeom>
          <a:noFill/>
          <a:ln w="9525">
            <a:noFill/>
            <a:miter lim="800000"/>
            <a:headEnd/>
            <a:tailEnd/>
          </a:ln>
        </p:spPr>
      </p:pic>
    </p:spTree>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2" name="Rectangle 4"/>
          <p:cNvSpPr>
            <a:spLocks noGrp="1" noChangeArrowheads="1"/>
          </p:cNvSpPr>
          <p:nvPr>
            <p:ph type="title"/>
          </p:nvPr>
        </p:nvSpPr>
        <p:spPr/>
        <p:txBody>
          <a:bodyPr/>
          <a:lstStyle/>
          <a:p>
            <a:r>
              <a:rPr lang="nb-NO" sz="4000" dirty="0" err="1"/>
              <a:t>Were</a:t>
            </a:r>
            <a:r>
              <a:rPr lang="nb-NO" sz="4000" dirty="0"/>
              <a:t> </a:t>
            </a:r>
            <a:r>
              <a:rPr lang="nb-NO" sz="4000" dirty="0" err="1"/>
              <a:t>factors</a:t>
            </a:r>
            <a:r>
              <a:rPr lang="nb-NO" sz="4000" dirty="0"/>
              <a:t> </a:t>
            </a:r>
            <a:r>
              <a:rPr lang="nb-NO" sz="4000" dirty="0" err="1"/>
              <a:t>that</a:t>
            </a:r>
            <a:r>
              <a:rPr lang="nb-NO" sz="4000" dirty="0"/>
              <a:t> </a:t>
            </a:r>
            <a:r>
              <a:rPr lang="nb-NO" sz="4000" dirty="0" err="1"/>
              <a:t>could</a:t>
            </a:r>
            <a:r>
              <a:rPr lang="nb-NO" sz="4000" dirty="0"/>
              <a:t> </a:t>
            </a:r>
            <a:r>
              <a:rPr lang="nb-NO" sz="4000" dirty="0" err="1"/>
              <a:t>explain</a:t>
            </a:r>
            <a:r>
              <a:rPr lang="nb-NO" sz="4000" dirty="0"/>
              <a:t> </a:t>
            </a:r>
            <a:r>
              <a:rPr lang="nb-NO" sz="4000" dirty="0" err="1" smtClean="0"/>
              <a:t>heterogeneity</a:t>
            </a:r>
            <a:r>
              <a:rPr lang="nb-NO" sz="4000" dirty="0" smtClean="0"/>
              <a:t> </a:t>
            </a:r>
            <a:r>
              <a:rPr lang="nb-NO" sz="4000" dirty="0" err="1" smtClean="0"/>
              <a:t>explored</a:t>
            </a:r>
            <a:r>
              <a:rPr lang="nb-NO" sz="4000" dirty="0"/>
              <a:t>?</a:t>
            </a:r>
          </a:p>
        </p:txBody>
      </p:sp>
      <p:pic>
        <p:nvPicPr>
          <p:cNvPr id="48134" name="Picture 6"/>
          <p:cNvPicPr>
            <a:picLocks noChangeAspect="1" noChangeArrowheads="1"/>
          </p:cNvPicPr>
          <p:nvPr/>
        </p:nvPicPr>
        <p:blipFill>
          <a:blip r:embed="rId2" cstate="print"/>
          <a:srcRect/>
          <a:stretch>
            <a:fillRect/>
          </a:stretch>
        </p:blipFill>
        <p:spPr bwMode="auto">
          <a:xfrm>
            <a:off x="30766" y="1988840"/>
            <a:ext cx="9082466" cy="3456383"/>
          </a:xfrm>
          <a:prstGeom prst="rect">
            <a:avLst/>
          </a:prstGeom>
          <a:noFill/>
          <a:ln w="9525">
            <a:noFill/>
            <a:miter lim="800000"/>
            <a:headEnd/>
            <a:tailEnd/>
          </a:ln>
        </p:spPr>
      </p:pic>
    </p:spTree>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4" name="Rectangle 4"/>
          <p:cNvSpPr>
            <a:spLocks noGrp="1" noChangeArrowheads="1"/>
          </p:cNvSpPr>
          <p:nvPr>
            <p:ph type="title"/>
          </p:nvPr>
        </p:nvSpPr>
        <p:spPr/>
        <p:txBody>
          <a:bodyPr/>
          <a:lstStyle/>
          <a:p>
            <a:r>
              <a:rPr lang="nb-NO"/>
              <a:t>Overall analysis of findings </a:t>
            </a:r>
          </a:p>
        </p:txBody>
      </p:sp>
      <p:pic>
        <p:nvPicPr>
          <p:cNvPr id="46086" name="Picture 6"/>
          <p:cNvPicPr>
            <a:picLocks noChangeAspect="1" noChangeArrowheads="1"/>
          </p:cNvPicPr>
          <p:nvPr/>
        </p:nvPicPr>
        <p:blipFill>
          <a:blip r:embed="rId2" cstate="print"/>
          <a:srcRect/>
          <a:stretch>
            <a:fillRect/>
          </a:stretch>
        </p:blipFill>
        <p:spPr bwMode="auto">
          <a:xfrm>
            <a:off x="106346" y="1700808"/>
            <a:ext cx="9002158" cy="3888432"/>
          </a:xfrm>
          <a:prstGeom prst="rect">
            <a:avLst/>
          </a:prstGeom>
          <a:noFill/>
          <a:ln w="9525">
            <a:noFill/>
            <a:miter lim="800000"/>
            <a:headEnd/>
            <a:tailEnd/>
          </a:ln>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8" name="Rectangle 4"/>
          <p:cNvSpPr>
            <a:spLocks noGrp="1" noChangeArrowheads="1"/>
          </p:cNvSpPr>
          <p:nvPr>
            <p:ph type="ctrTitle"/>
          </p:nvPr>
        </p:nvSpPr>
        <p:spPr>
          <a:xfrm>
            <a:off x="685800" y="1557338"/>
            <a:ext cx="7772400" cy="1470025"/>
          </a:xfrm>
        </p:spPr>
        <p:txBody>
          <a:bodyPr/>
          <a:lstStyle/>
          <a:p>
            <a:r>
              <a:rPr lang="en-GB" b="1"/>
              <a:t>Overall assessment of the reliability of the review</a:t>
            </a:r>
            <a:r>
              <a:rPr lang="nb-NO"/>
              <a:t> </a:t>
            </a:r>
          </a:p>
        </p:txBody>
      </p:sp>
      <p:sp>
        <p:nvSpPr>
          <p:cNvPr id="52229" name="Rectangle 5"/>
          <p:cNvSpPr>
            <a:spLocks noGrp="1" noChangeArrowheads="1"/>
          </p:cNvSpPr>
          <p:nvPr>
            <p:ph type="subTitle" idx="1"/>
          </p:nvPr>
        </p:nvSpPr>
        <p:spPr>
          <a:xfrm>
            <a:off x="684213" y="3933825"/>
            <a:ext cx="7705725" cy="1752600"/>
          </a:xfrm>
        </p:spPr>
        <p:txBody>
          <a:bodyPr/>
          <a:lstStyle/>
          <a:p>
            <a:r>
              <a:rPr lang="nb-NO" sz="2800"/>
              <a:t>Identification, selection and appraisal of studies</a:t>
            </a:r>
          </a:p>
          <a:p>
            <a:r>
              <a:rPr lang="nb-NO" sz="2800"/>
              <a:t>Analysis of findings</a:t>
            </a:r>
          </a:p>
          <a:p>
            <a:r>
              <a:rPr lang="nb-NO" sz="2800" b="1"/>
              <a:t>Other considerations</a:t>
            </a:r>
          </a:p>
        </p:txBody>
      </p:sp>
    </p:spTree>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80" name="Rectangle 4"/>
          <p:cNvSpPr>
            <a:spLocks noGrp="1" noChangeArrowheads="1"/>
          </p:cNvSpPr>
          <p:nvPr>
            <p:ph type="title"/>
          </p:nvPr>
        </p:nvSpPr>
        <p:spPr/>
        <p:txBody>
          <a:bodyPr/>
          <a:lstStyle/>
          <a:p>
            <a:r>
              <a:rPr lang="nb-NO"/>
              <a:t>Other considerations</a:t>
            </a:r>
          </a:p>
        </p:txBody>
      </p:sp>
      <p:pic>
        <p:nvPicPr>
          <p:cNvPr id="50183" name="Picture 7"/>
          <p:cNvPicPr>
            <a:picLocks noChangeAspect="1" noChangeArrowheads="1"/>
          </p:cNvPicPr>
          <p:nvPr/>
        </p:nvPicPr>
        <p:blipFill>
          <a:blip r:embed="rId2" cstate="print"/>
          <a:srcRect/>
          <a:stretch>
            <a:fillRect/>
          </a:stretch>
        </p:blipFill>
        <p:spPr bwMode="auto">
          <a:xfrm>
            <a:off x="69935" y="2564904"/>
            <a:ext cx="9004126" cy="1728191"/>
          </a:xfrm>
          <a:prstGeom prst="rect">
            <a:avLst/>
          </a:prstGeom>
          <a:noFill/>
          <a:ln w="9525">
            <a:noFill/>
            <a:miter lim="800000"/>
            <a:headEnd/>
            <a:tailEnd/>
          </a:ln>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6" name="Rectangle 4"/>
          <p:cNvSpPr>
            <a:spLocks noGrp="1" noChangeArrowheads="1"/>
          </p:cNvSpPr>
          <p:nvPr>
            <p:ph type="title"/>
          </p:nvPr>
        </p:nvSpPr>
        <p:spPr>
          <a:xfrm>
            <a:off x="457200" y="115888"/>
            <a:ext cx="8229600" cy="1143000"/>
          </a:xfrm>
        </p:spPr>
        <p:txBody>
          <a:bodyPr/>
          <a:lstStyle/>
          <a:p>
            <a:r>
              <a:rPr lang="nb-NO"/>
              <a:t>Overall reliability of the review</a:t>
            </a:r>
          </a:p>
        </p:txBody>
      </p:sp>
      <p:pic>
        <p:nvPicPr>
          <p:cNvPr id="54278" name="Picture 6"/>
          <p:cNvPicPr>
            <a:picLocks noChangeAspect="1" noChangeArrowheads="1"/>
          </p:cNvPicPr>
          <p:nvPr/>
        </p:nvPicPr>
        <p:blipFill>
          <a:blip r:embed="rId2" cstate="print"/>
          <a:srcRect/>
          <a:stretch>
            <a:fillRect/>
          </a:stretch>
        </p:blipFill>
        <p:spPr bwMode="auto">
          <a:xfrm>
            <a:off x="10080" y="1119015"/>
            <a:ext cx="9133919" cy="5190305"/>
          </a:xfrm>
          <a:prstGeom prst="rect">
            <a:avLst/>
          </a:prstGeom>
          <a:noFill/>
          <a:ln w="9525">
            <a:noFill/>
            <a:miter lim="800000"/>
            <a:headEnd/>
            <a:tailEnd/>
          </a:ln>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Rectangle 4"/>
          <p:cNvSpPr>
            <a:spLocks noGrp="1" noChangeArrowheads="1"/>
          </p:cNvSpPr>
          <p:nvPr>
            <p:ph type="ctrTitle"/>
          </p:nvPr>
        </p:nvSpPr>
        <p:spPr/>
        <p:txBody>
          <a:bodyPr/>
          <a:lstStyle/>
          <a:p>
            <a:r>
              <a:rPr lang="nb-NO"/>
              <a:t>Questions or comments?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57200" y="274638"/>
            <a:ext cx="8229600" cy="1858962"/>
          </a:xfrm>
        </p:spPr>
        <p:txBody>
          <a:bodyPr/>
          <a:lstStyle/>
          <a:p>
            <a:r>
              <a:rPr lang="en-GB" sz="4000"/>
              <a:t>What do we mean by confidence in a systematic review?</a:t>
            </a:r>
            <a:endParaRPr lang="nb-NO" sz="4000"/>
          </a:p>
        </p:txBody>
      </p:sp>
      <p:sp>
        <p:nvSpPr>
          <p:cNvPr id="14339" name="Rectangle 3"/>
          <p:cNvSpPr>
            <a:spLocks noGrp="1" noChangeArrowheads="1"/>
          </p:cNvSpPr>
          <p:nvPr>
            <p:ph type="body" idx="1"/>
          </p:nvPr>
        </p:nvSpPr>
        <p:spPr>
          <a:xfrm>
            <a:off x="457200" y="2278063"/>
            <a:ext cx="8229600" cy="3671887"/>
          </a:xfrm>
        </p:spPr>
        <p:txBody>
          <a:bodyPr/>
          <a:lstStyle/>
          <a:p>
            <a:r>
              <a:rPr lang="en-GB"/>
              <a:t>The extent to which we can be sure that the review provides a complete and accurate summary of the best available evidence</a:t>
            </a:r>
          </a:p>
          <a:p>
            <a:r>
              <a:rPr lang="en-GB"/>
              <a:t>Based on methods used to</a:t>
            </a:r>
          </a:p>
          <a:p>
            <a:pPr lvl="1"/>
            <a:r>
              <a:rPr lang="en-GB"/>
              <a:t>Identify, include and critically appraise studies</a:t>
            </a:r>
          </a:p>
          <a:p>
            <a:pPr lvl="1"/>
            <a:r>
              <a:rPr lang="en-GB"/>
              <a:t>Analyse the findings</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4339">
                                            <p:txEl>
                                              <p:pRg st="0" end="0"/>
                                            </p:txEl>
                                          </p:spTgt>
                                        </p:tgtEl>
                                        <p:attrNameLst>
                                          <p:attrName>style.visibility</p:attrName>
                                        </p:attrNameLst>
                                      </p:cBhvr>
                                      <p:to>
                                        <p:strVal val="visible"/>
                                      </p:to>
                                    </p:set>
                                    <p:anim calcmode="lin" valueType="num">
                                      <p:cBhvr additive="base">
                                        <p:cTn id="7" dur="500" fill="hold"/>
                                        <p:tgtEl>
                                          <p:spTgt spid="1433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433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4" presetClass="emph" presetSubtype="0" fill="hold" grpId="1" nodeType="clickEffect">
                                  <p:stCondLst>
                                    <p:cond delay="0"/>
                                  </p:stCondLst>
                                  <p:childTnLst>
                                    <p:animClr clrSpc="hsl" dir="cw">
                                      <p:cBhvr override="childStyle">
                                        <p:cTn id="12" dur="500" fill="hold"/>
                                        <p:tgtEl>
                                          <p:spTgt spid="14339">
                                            <p:txEl>
                                              <p:pRg st="0" end="0"/>
                                            </p:txEl>
                                          </p:spTgt>
                                        </p:tgtEl>
                                        <p:attrNameLst>
                                          <p:attrName>style.color</p:attrName>
                                        </p:attrNameLst>
                                      </p:cBhvr>
                                      <p:by>
                                        <p:hsl h="0" s="-12549" l="-25098"/>
                                      </p:by>
                                    </p:animClr>
                                    <p:animClr clrSpc="hsl" dir="cw">
                                      <p:cBhvr>
                                        <p:cTn id="13" dur="500" fill="hold"/>
                                        <p:tgtEl>
                                          <p:spTgt spid="14339">
                                            <p:txEl>
                                              <p:pRg st="0" end="0"/>
                                            </p:txEl>
                                          </p:spTgt>
                                        </p:tgtEl>
                                        <p:attrNameLst>
                                          <p:attrName>fillcolor</p:attrName>
                                        </p:attrNameLst>
                                      </p:cBhvr>
                                      <p:by>
                                        <p:hsl h="0" s="-12549" l="-25098"/>
                                      </p:by>
                                    </p:animClr>
                                    <p:animClr clrSpc="hsl" dir="cw">
                                      <p:cBhvr>
                                        <p:cTn id="14" dur="500" fill="hold"/>
                                        <p:tgtEl>
                                          <p:spTgt spid="14339">
                                            <p:txEl>
                                              <p:pRg st="0" end="0"/>
                                            </p:txEl>
                                          </p:spTgt>
                                        </p:tgtEl>
                                        <p:attrNameLst>
                                          <p:attrName>stroke.color</p:attrName>
                                        </p:attrNameLst>
                                      </p:cBhvr>
                                      <p:by>
                                        <p:hsl h="0" s="-12549" l="-25098"/>
                                      </p:by>
                                    </p:animClr>
                                    <p:set>
                                      <p:cBhvr>
                                        <p:cTn id="15" dur="500" fill="hold"/>
                                        <p:tgtEl>
                                          <p:spTgt spid="14339">
                                            <p:txEl>
                                              <p:pRg st="0" end="0"/>
                                            </p:txEl>
                                          </p:spTgt>
                                        </p:tgtEl>
                                        <p:attrNameLst>
                                          <p:attrName>fill.type</p:attrName>
                                        </p:attrNameLst>
                                      </p:cBhvr>
                                      <p:to>
                                        <p:strVal val="solid"/>
                                      </p:to>
                                    </p:set>
                                  </p:childTnLst>
                                </p:cTn>
                              </p:par>
                              <p:par>
                                <p:cTn id="16" presetID="2" presetClass="entr" presetSubtype="4" fill="hold" grpId="0" nodeType="withEffect">
                                  <p:stCondLst>
                                    <p:cond delay="0"/>
                                  </p:stCondLst>
                                  <p:childTnLst>
                                    <p:set>
                                      <p:cBhvr>
                                        <p:cTn id="17" dur="1" fill="hold">
                                          <p:stCondLst>
                                            <p:cond delay="0"/>
                                          </p:stCondLst>
                                        </p:cTn>
                                        <p:tgtEl>
                                          <p:spTgt spid="14339">
                                            <p:txEl>
                                              <p:pRg st="1" end="1"/>
                                            </p:txEl>
                                          </p:spTgt>
                                        </p:tgtEl>
                                        <p:attrNameLst>
                                          <p:attrName>style.visibility</p:attrName>
                                        </p:attrNameLst>
                                      </p:cBhvr>
                                      <p:to>
                                        <p:strVal val="visible"/>
                                      </p:to>
                                    </p:set>
                                    <p:anim calcmode="lin" valueType="num">
                                      <p:cBhvr additive="base">
                                        <p:cTn id="18" dur="500" fill="hold"/>
                                        <p:tgtEl>
                                          <p:spTgt spid="14339">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14339">
                                            <p:txEl>
                                              <p:pRg st="1" end="1"/>
                                            </p:txEl>
                                          </p:spTgt>
                                        </p:tgtEl>
                                        <p:attrNameLst>
                                          <p:attrName>ppt_y</p:attrName>
                                        </p:attrNameLst>
                                      </p:cBhvr>
                                      <p:tavLst>
                                        <p:tav tm="0">
                                          <p:val>
                                            <p:strVal val="1+#ppt_h/2"/>
                                          </p:val>
                                        </p:tav>
                                        <p:tav tm="100000">
                                          <p:val>
                                            <p:strVal val="#ppt_y"/>
                                          </p:val>
                                        </p:tav>
                                      </p:tavLst>
                                    </p:anim>
                                  </p:childTnLst>
                                </p:cTn>
                              </p:par>
                              <p:par>
                                <p:cTn id="20" presetID="2" presetClass="entr" presetSubtype="4" fill="hold" grpId="0" nodeType="withEffect">
                                  <p:stCondLst>
                                    <p:cond delay="0"/>
                                  </p:stCondLst>
                                  <p:childTnLst>
                                    <p:set>
                                      <p:cBhvr>
                                        <p:cTn id="21" dur="1" fill="hold">
                                          <p:stCondLst>
                                            <p:cond delay="0"/>
                                          </p:stCondLst>
                                        </p:cTn>
                                        <p:tgtEl>
                                          <p:spTgt spid="14339">
                                            <p:txEl>
                                              <p:pRg st="2" end="2"/>
                                            </p:txEl>
                                          </p:spTgt>
                                        </p:tgtEl>
                                        <p:attrNameLst>
                                          <p:attrName>style.visibility</p:attrName>
                                        </p:attrNameLst>
                                      </p:cBhvr>
                                      <p:to>
                                        <p:strVal val="visible"/>
                                      </p:to>
                                    </p:set>
                                    <p:anim calcmode="lin" valueType="num">
                                      <p:cBhvr additive="base">
                                        <p:cTn id="22" dur="500" fill="hold"/>
                                        <p:tgtEl>
                                          <p:spTgt spid="14339">
                                            <p:txEl>
                                              <p:pRg st="2" end="2"/>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14339">
                                            <p:txEl>
                                              <p:pRg st="2" end="2"/>
                                            </p:txEl>
                                          </p:spTgt>
                                        </p:tgtEl>
                                        <p:attrNameLst>
                                          <p:attrName>ppt_y</p:attrName>
                                        </p:attrNameLst>
                                      </p:cBhvr>
                                      <p:tavLst>
                                        <p:tav tm="0">
                                          <p:val>
                                            <p:strVal val="1+#ppt_h/2"/>
                                          </p:val>
                                        </p:tav>
                                        <p:tav tm="100000">
                                          <p:val>
                                            <p:strVal val="#ppt_y"/>
                                          </p:val>
                                        </p:tav>
                                      </p:tavLst>
                                    </p:anim>
                                  </p:childTnLst>
                                </p:cTn>
                              </p:par>
                              <p:par>
                                <p:cTn id="24" presetID="2" presetClass="entr" presetSubtype="4" fill="hold" grpId="0" nodeType="withEffect">
                                  <p:stCondLst>
                                    <p:cond delay="0"/>
                                  </p:stCondLst>
                                  <p:childTnLst>
                                    <p:set>
                                      <p:cBhvr>
                                        <p:cTn id="25" dur="1" fill="hold">
                                          <p:stCondLst>
                                            <p:cond delay="0"/>
                                          </p:stCondLst>
                                        </p:cTn>
                                        <p:tgtEl>
                                          <p:spTgt spid="14339">
                                            <p:txEl>
                                              <p:pRg st="3" end="3"/>
                                            </p:txEl>
                                          </p:spTgt>
                                        </p:tgtEl>
                                        <p:attrNameLst>
                                          <p:attrName>style.visibility</p:attrName>
                                        </p:attrNameLst>
                                      </p:cBhvr>
                                      <p:to>
                                        <p:strVal val="visible"/>
                                      </p:to>
                                    </p:set>
                                    <p:anim calcmode="lin" valueType="num">
                                      <p:cBhvr additive="base">
                                        <p:cTn id="26" dur="500" fill="hold"/>
                                        <p:tgtEl>
                                          <p:spTgt spid="14339">
                                            <p:txEl>
                                              <p:pRg st="3" end="3"/>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14339">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uiExpand="1" build="p"/>
      <p:bldP spid="14339" grpId="1"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457200" y="274638"/>
            <a:ext cx="8229600" cy="1858962"/>
          </a:xfrm>
        </p:spPr>
        <p:txBody>
          <a:bodyPr/>
          <a:lstStyle/>
          <a:p>
            <a:r>
              <a:rPr lang="en-GB" sz="4000"/>
              <a:t>What do we mean by confidence in an estimate of effect?</a:t>
            </a:r>
            <a:endParaRPr lang="nb-NO" sz="4000"/>
          </a:p>
        </p:txBody>
      </p:sp>
      <p:sp>
        <p:nvSpPr>
          <p:cNvPr id="15363" name="Rectangle 3"/>
          <p:cNvSpPr>
            <a:spLocks noGrp="1" noChangeArrowheads="1"/>
          </p:cNvSpPr>
          <p:nvPr>
            <p:ph type="body" idx="1"/>
          </p:nvPr>
        </p:nvSpPr>
        <p:spPr>
          <a:xfrm>
            <a:off x="457200" y="2205038"/>
            <a:ext cx="8229600" cy="3921125"/>
          </a:xfrm>
        </p:spPr>
        <p:txBody>
          <a:bodyPr/>
          <a:lstStyle/>
          <a:p>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57200" y="274638"/>
            <a:ext cx="8229600" cy="1858962"/>
          </a:xfrm>
        </p:spPr>
        <p:txBody>
          <a:bodyPr/>
          <a:lstStyle/>
          <a:p>
            <a:r>
              <a:rPr lang="en-GB" sz="4000"/>
              <a:t>What do we mean by confidence in an estimate of effect?</a:t>
            </a:r>
            <a:endParaRPr lang="nb-NO" sz="4000"/>
          </a:p>
        </p:txBody>
      </p:sp>
      <p:sp>
        <p:nvSpPr>
          <p:cNvPr id="13315" name="Rectangle 3"/>
          <p:cNvSpPr>
            <a:spLocks noGrp="1" noChangeArrowheads="1"/>
          </p:cNvSpPr>
          <p:nvPr>
            <p:ph type="body" idx="1"/>
          </p:nvPr>
        </p:nvSpPr>
        <p:spPr>
          <a:xfrm>
            <a:off x="457200" y="2205038"/>
            <a:ext cx="8229600" cy="3921125"/>
          </a:xfrm>
        </p:spPr>
        <p:txBody>
          <a:bodyPr/>
          <a:lstStyle/>
          <a:p>
            <a:pPr>
              <a:lnSpc>
                <a:spcPct val="90000"/>
              </a:lnSpc>
            </a:pPr>
            <a:r>
              <a:rPr lang="nb-NO"/>
              <a:t>The extent to which we can be confident that an estimate of effect is correct (or adequate to support a particular decision)</a:t>
            </a:r>
          </a:p>
          <a:p>
            <a:pPr>
              <a:lnSpc>
                <a:spcPct val="90000"/>
              </a:lnSpc>
            </a:pPr>
            <a:r>
              <a:rPr lang="nb-NO"/>
              <a:t>Based on judgements about, for example:</a:t>
            </a:r>
          </a:p>
          <a:p>
            <a:pPr lvl="1">
              <a:lnSpc>
                <a:spcPct val="90000"/>
              </a:lnSpc>
            </a:pPr>
            <a:r>
              <a:rPr lang="nb-NO"/>
              <a:t>Risk of bias</a:t>
            </a:r>
          </a:p>
          <a:p>
            <a:pPr lvl="1">
              <a:lnSpc>
                <a:spcPct val="90000"/>
              </a:lnSpc>
            </a:pPr>
            <a:r>
              <a:rPr lang="nb-NO"/>
              <a:t>Imprecision</a:t>
            </a:r>
          </a:p>
          <a:p>
            <a:pPr lvl="1">
              <a:lnSpc>
                <a:spcPct val="90000"/>
              </a:lnSpc>
            </a:pPr>
            <a:r>
              <a:rPr lang="nb-NO"/>
              <a:t>Consistency</a:t>
            </a:r>
          </a:p>
          <a:p>
            <a:pPr lvl="1">
              <a:lnSpc>
                <a:spcPct val="90000"/>
              </a:lnSpc>
            </a:pPr>
            <a:r>
              <a:rPr lang="nb-NO"/>
              <a:t>Directness</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315">
                                            <p:txEl>
                                              <p:pRg st="0" end="0"/>
                                            </p:txEl>
                                          </p:spTgt>
                                        </p:tgtEl>
                                        <p:attrNameLst>
                                          <p:attrName>style.visibility</p:attrName>
                                        </p:attrNameLst>
                                      </p:cBhvr>
                                      <p:to>
                                        <p:strVal val="visible"/>
                                      </p:to>
                                    </p:set>
                                    <p:anim calcmode="lin" valueType="num">
                                      <p:cBhvr additive="base">
                                        <p:cTn id="7" dur="500" fill="hold"/>
                                        <p:tgtEl>
                                          <p:spTgt spid="1331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31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4" presetClass="emph" presetSubtype="0" fill="hold" grpId="1" nodeType="clickEffect">
                                  <p:stCondLst>
                                    <p:cond delay="0"/>
                                  </p:stCondLst>
                                  <p:childTnLst>
                                    <p:animClr clrSpc="hsl" dir="cw">
                                      <p:cBhvr override="childStyle">
                                        <p:cTn id="12" dur="500" fill="hold"/>
                                        <p:tgtEl>
                                          <p:spTgt spid="13315">
                                            <p:txEl>
                                              <p:pRg st="0" end="0"/>
                                            </p:txEl>
                                          </p:spTgt>
                                        </p:tgtEl>
                                        <p:attrNameLst>
                                          <p:attrName>style.color</p:attrName>
                                        </p:attrNameLst>
                                      </p:cBhvr>
                                      <p:by>
                                        <p:hsl h="0" s="-12549" l="-25098"/>
                                      </p:by>
                                    </p:animClr>
                                    <p:animClr clrSpc="hsl" dir="cw">
                                      <p:cBhvr>
                                        <p:cTn id="13" dur="500" fill="hold"/>
                                        <p:tgtEl>
                                          <p:spTgt spid="13315">
                                            <p:txEl>
                                              <p:pRg st="0" end="0"/>
                                            </p:txEl>
                                          </p:spTgt>
                                        </p:tgtEl>
                                        <p:attrNameLst>
                                          <p:attrName>fillcolor</p:attrName>
                                        </p:attrNameLst>
                                      </p:cBhvr>
                                      <p:by>
                                        <p:hsl h="0" s="-12549" l="-25098"/>
                                      </p:by>
                                    </p:animClr>
                                    <p:animClr clrSpc="hsl" dir="cw">
                                      <p:cBhvr>
                                        <p:cTn id="14" dur="500" fill="hold"/>
                                        <p:tgtEl>
                                          <p:spTgt spid="13315">
                                            <p:txEl>
                                              <p:pRg st="0" end="0"/>
                                            </p:txEl>
                                          </p:spTgt>
                                        </p:tgtEl>
                                        <p:attrNameLst>
                                          <p:attrName>stroke.color</p:attrName>
                                        </p:attrNameLst>
                                      </p:cBhvr>
                                      <p:by>
                                        <p:hsl h="0" s="-12549" l="-25098"/>
                                      </p:by>
                                    </p:animClr>
                                    <p:set>
                                      <p:cBhvr>
                                        <p:cTn id="15" dur="500" fill="hold"/>
                                        <p:tgtEl>
                                          <p:spTgt spid="13315">
                                            <p:txEl>
                                              <p:pRg st="0" end="0"/>
                                            </p:txEl>
                                          </p:spTgt>
                                        </p:tgtEl>
                                        <p:attrNameLst>
                                          <p:attrName>fill.type</p:attrName>
                                        </p:attrNameLst>
                                      </p:cBhvr>
                                      <p:to>
                                        <p:strVal val="solid"/>
                                      </p:to>
                                    </p:set>
                                  </p:childTnLst>
                                </p:cTn>
                              </p:par>
                              <p:par>
                                <p:cTn id="16" presetID="2" presetClass="entr" presetSubtype="4" fill="hold" grpId="0" nodeType="withEffect">
                                  <p:stCondLst>
                                    <p:cond delay="0"/>
                                  </p:stCondLst>
                                  <p:childTnLst>
                                    <p:set>
                                      <p:cBhvr>
                                        <p:cTn id="17" dur="1" fill="hold">
                                          <p:stCondLst>
                                            <p:cond delay="0"/>
                                          </p:stCondLst>
                                        </p:cTn>
                                        <p:tgtEl>
                                          <p:spTgt spid="13315">
                                            <p:txEl>
                                              <p:pRg st="1" end="1"/>
                                            </p:txEl>
                                          </p:spTgt>
                                        </p:tgtEl>
                                        <p:attrNameLst>
                                          <p:attrName>style.visibility</p:attrName>
                                        </p:attrNameLst>
                                      </p:cBhvr>
                                      <p:to>
                                        <p:strVal val="visible"/>
                                      </p:to>
                                    </p:set>
                                    <p:anim calcmode="lin" valueType="num">
                                      <p:cBhvr additive="base">
                                        <p:cTn id="18" dur="500" fill="hold"/>
                                        <p:tgtEl>
                                          <p:spTgt spid="13315">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13315">
                                            <p:txEl>
                                              <p:pRg st="1" end="1"/>
                                            </p:txEl>
                                          </p:spTgt>
                                        </p:tgtEl>
                                        <p:attrNameLst>
                                          <p:attrName>ppt_y</p:attrName>
                                        </p:attrNameLst>
                                      </p:cBhvr>
                                      <p:tavLst>
                                        <p:tav tm="0">
                                          <p:val>
                                            <p:strVal val="1+#ppt_h/2"/>
                                          </p:val>
                                        </p:tav>
                                        <p:tav tm="100000">
                                          <p:val>
                                            <p:strVal val="#ppt_y"/>
                                          </p:val>
                                        </p:tav>
                                      </p:tavLst>
                                    </p:anim>
                                  </p:childTnLst>
                                </p:cTn>
                              </p:par>
                              <p:par>
                                <p:cTn id="20" presetID="2" presetClass="entr" presetSubtype="4" fill="hold" grpId="0" nodeType="withEffect">
                                  <p:stCondLst>
                                    <p:cond delay="0"/>
                                  </p:stCondLst>
                                  <p:childTnLst>
                                    <p:set>
                                      <p:cBhvr>
                                        <p:cTn id="21" dur="1" fill="hold">
                                          <p:stCondLst>
                                            <p:cond delay="0"/>
                                          </p:stCondLst>
                                        </p:cTn>
                                        <p:tgtEl>
                                          <p:spTgt spid="13315">
                                            <p:txEl>
                                              <p:pRg st="2" end="2"/>
                                            </p:txEl>
                                          </p:spTgt>
                                        </p:tgtEl>
                                        <p:attrNameLst>
                                          <p:attrName>style.visibility</p:attrName>
                                        </p:attrNameLst>
                                      </p:cBhvr>
                                      <p:to>
                                        <p:strVal val="visible"/>
                                      </p:to>
                                    </p:set>
                                    <p:anim calcmode="lin" valueType="num">
                                      <p:cBhvr additive="base">
                                        <p:cTn id="22" dur="500" fill="hold"/>
                                        <p:tgtEl>
                                          <p:spTgt spid="13315">
                                            <p:txEl>
                                              <p:pRg st="2" end="2"/>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13315">
                                            <p:txEl>
                                              <p:pRg st="2" end="2"/>
                                            </p:txEl>
                                          </p:spTgt>
                                        </p:tgtEl>
                                        <p:attrNameLst>
                                          <p:attrName>ppt_y</p:attrName>
                                        </p:attrNameLst>
                                      </p:cBhvr>
                                      <p:tavLst>
                                        <p:tav tm="0">
                                          <p:val>
                                            <p:strVal val="1+#ppt_h/2"/>
                                          </p:val>
                                        </p:tav>
                                        <p:tav tm="100000">
                                          <p:val>
                                            <p:strVal val="#ppt_y"/>
                                          </p:val>
                                        </p:tav>
                                      </p:tavLst>
                                    </p:anim>
                                  </p:childTnLst>
                                </p:cTn>
                              </p:par>
                              <p:par>
                                <p:cTn id="24" presetID="2" presetClass="entr" presetSubtype="4" fill="hold" grpId="0" nodeType="withEffect">
                                  <p:stCondLst>
                                    <p:cond delay="0"/>
                                  </p:stCondLst>
                                  <p:childTnLst>
                                    <p:set>
                                      <p:cBhvr>
                                        <p:cTn id="25" dur="1" fill="hold">
                                          <p:stCondLst>
                                            <p:cond delay="0"/>
                                          </p:stCondLst>
                                        </p:cTn>
                                        <p:tgtEl>
                                          <p:spTgt spid="13315">
                                            <p:txEl>
                                              <p:pRg st="3" end="3"/>
                                            </p:txEl>
                                          </p:spTgt>
                                        </p:tgtEl>
                                        <p:attrNameLst>
                                          <p:attrName>style.visibility</p:attrName>
                                        </p:attrNameLst>
                                      </p:cBhvr>
                                      <p:to>
                                        <p:strVal val="visible"/>
                                      </p:to>
                                    </p:set>
                                    <p:anim calcmode="lin" valueType="num">
                                      <p:cBhvr additive="base">
                                        <p:cTn id="26" dur="500" fill="hold"/>
                                        <p:tgtEl>
                                          <p:spTgt spid="13315">
                                            <p:txEl>
                                              <p:pRg st="3" end="3"/>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13315">
                                            <p:txEl>
                                              <p:pRg st="3" end="3"/>
                                            </p:txEl>
                                          </p:spTgt>
                                        </p:tgtEl>
                                        <p:attrNameLst>
                                          <p:attrName>ppt_y</p:attrName>
                                        </p:attrNameLst>
                                      </p:cBhvr>
                                      <p:tavLst>
                                        <p:tav tm="0">
                                          <p:val>
                                            <p:strVal val="1+#ppt_h/2"/>
                                          </p:val>
                                        </p:tav>
                                        <p:tav tm="100000">
                                          <p:val>
                                            <p:strVal val="#ppt_y"/>
                                          </p:val>
                                        </p:tav>
                                      </p:tavLst>
                                    </p:anim>
                                  </p:childTnLst>
                                </p:cTn>
                              </p:par>
                              <p:par>
                                <p:cTn id="28" presetID="2" presetClass="entr" presetSubtype="4" fill="hold" grpId="0" nodeType="withEffect">
                                  <p:stCondLst>
                                    <p:cond delay="0"/>
                                  </p:stCondLst>
                                  <p:childTnLst>
                                    <p:set>
                                      <p:cBhvr>
                                        <p:cTn id="29" dur="1" fill="hold">
                                          <p:stCondLst>
                                            <p:cond delay="0"/>
                                          </p:stCondLst>
                                        </p:cTn>
                                        <p:tgtEl>
                                          <p:spTgt spid="13315">
                                            <p:txEl>
                                              <p:pRg st="4" end="4"/>
                                            </p:txEl>
                                          </p:spTgt>
                                        </p:tgtEl>
                                        <p:attrNameLst>
                                          <p:attrName>style.visibility</p:attrName>
                                        </p:attrNameLst>
                                      </p:cBhvr>
                                      <p:to>
                                        <p:strVal val="visible"/>
                                      </p:to>
                                    </p:set>
                                    <p:anim calcmode="lin" valueType="num">
                                      <p:cBhvr additive="base">
                                        <p:cTn id="30" dur="500" fill="hold"/>
                                        <p:tgtEl>
                                          <p:spTgt spid="13315">
                                            <p:txEl>
                                              <p:pRg st="4" end="4"/>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13315">
                                            <p:txEl>
                                              <p:pRg st="4" end="4"/>
                                            </p:txEl>
                                          </p:spTgt>
                                        </p:tgtEl>
                                        <p:attrNameLst>
                                          <p:attrName>ppt_y</p:attrName>
                                        </p:attrNameLst>
                                      </p:cBhvr>
                                      <p:tavLst>
                                        <p:tav tm="0">
                                          <p:val>
                                            <p:strVal val="1+#ppt_h/2"/>
                                          </p:val>
                                        </p:tav>
                                        <p:tav tm="100000">
                                          <p:val>
                                            <p:strVal val="#ppt_y"/>
                                          </p:val>
                                        </p:tav>
                                      </p:tavLst>
                                    </p:anim>
                                  </p:childTnLst>
                                </p:cTn>
                              </p:par>
                              <p:par>
                                <p:cTn id="32" presetID="2" presetClass="entr" presetSubtype="4" fill="hold" grpId="0" nodeType="withEffect">
                                  <p:stCondLst>
                                    <p:cond delay="0"/>
                                  </p:stCondLst>
                                  <p:childTnLst>
                                    <p:set>
                                      <p:cBhvr>
                                        <p:cTn id="33" dur="1" fill="hold">
                                          <p:stCondLst>
                                            <p:cond delay="0"/>
                                          </p:stCondLst>
                                        </p:cTn>
                                        <p:tgtEl>
                                          <p:spTgt spid="13315">
                                            <p:txEl>
                                              <p:pRg st="5" end="5"/>
                                            </p:txEl>
                                          </p:spTgt>
                                        </p:tgtEl>
                                        <p:attrNameLst>
                                          <p:attrName>style.visibility</p:attrName>
                                        </p:attrNameLst>
                                      </p:cBhvr>
                                      <p:to>
                                        <p:strVal val="visible"/>
                                      </p:to>
                                    </p:set>
                                    <p:anim calcmode="lin" valueType="num">
                                      <p:cBhvr additive="base">
                                        <p:cTn id="34" dur="500" fill="hold"/>
                                        <p:tgtEl>
                                          <p:spTgt spid="13315">
                                            <p:txEl>
                                              <p:pRg st="5" end="5"/>
                                            </p:txEl>
                                          </p:spTgt>
                                        </p:tgtEl>
                                        <p:attrNameLst>
                                          <p:attrName>ppt_x</p:attrName>
                                        </p:attrNameLst>
                                      </p:cBhvr>
                                      <p:tavLst>
                                        <p:tav tm="0">
                                          <p:val>
                                            <p:strVal val="#ppt_x"/>
                                          </p:val>
                                        </p:tav>
                                        <p:tav tm="100000">
                                          <p:val>
                                            <p:strVal val="#ppt_x"/>
                                          </p:val>
                                        </p:tav>
                                      </p:tavLst>
                                    </p:anim>
                                    <p:anim calcmode="lin" valueType="num">
                                      <p:cBhvr additive="base">
                                        <p:cTn id="35" dur="500" fill="hold"/>
                                        <p:tgtEl>
                                          <p:spTgt spid="1331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uiExpand="1" build="p"/>
      <p:bldP spid="13315" grpId="1"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6" name="Rectangle 4"/>
          <p:cNvSpPr>
            <a:spLocks noGrp="1" noChangeArrowheads="1"/>
          </p:cNvSpPr>
          <p:nvPr>
            <p:ph type="title"/>
          </p:nvPr>
        </p:nvSpPr>
        <p:spPr>
          <a:xfrm>
            <a:off x="457200" y="274638"/>
            <a:ext cx="8229600" cy="2722562"/>
          </a:xfrm>
        </p:spPr>
        <p:txBody>
          <a:bodyPr/>
          <a:lstStyle/>
          <a:p>
            <a:r>
              <a:rPr lang="nb-NO" sz="4000"/>
              <a:t>Being confident in a systematic review is not the same as being confident in an estimate of effect derived from the review</a:t>
            </a:r>
          </a:p>
        </p:txBody>
      </p:sp>
      <p:sp>
        <p:nvSpPr>
          <p:cNvPr id="18438" name="Rectangle 6"/>
          <p:cNvSpPr>
            <a:spLocks noGrp="1" noChangeArrowheads="1"/>
          </p:cNvSpPr>
          <p:nvPr>
            <p:ph type="body" idx="1"/>
          </p:nvPr>
        </p:nvSpPr>
        <p:spPr>
          <a:xfrm>
            <a:off x="457200" y="3068638"/>
            <a:ext cx="8229600" cy="3057525"/>
          </a:xfrm>
        </p:spPr>
        <p:txBody>
          <a:bodyPr/>
          <a:lstStyle/>
          <a:p>
            <a:pPr>
              <a:lnSpc>
                <a:spcPct val="90000"/>
              </a:lnSpc>
              <a:buFontTx/>
              <a:buNone/>
            </a:pPr>
            <a:r>
              <a:rPr lang="nb-NO"/>
              <a:t>For example, a reliable systematic review may find</a:t>
            </a:r>
          </a:p>
          <a:p>
            <a:pPr lvl="1">
              <a:lnSpc>
                <a:spcPct val="90000"/>
              </a:lnSpc>
            </a:pPr>
            <a:r>
              <a:rPr lang="nb-NO"/>
              <a:t>Only studies with a high risk of bias</a:t>
            </a:r>
          </a:p>
          <a:p>
            <a:pPr lvl="1">
              <a:lnSpc>
                <a:spcPct val="90000"/>
              </a:lnSpc>
            </a:pPr>
            <a:r>
              <a:rPr lang="nb-NO"/>
              <a:t>Imprecise results</a:t>
            </a:r>
          </a:p>
          <a:p>
            <a:pPr lvl="1">
              <a:lnSpc>
                <a:spcPct val="90000"/>
              </a:lnSpc>
            </a:pPr>
            <a:r>
              <a:rPr lang="nb-NO"/>
              <a:t>Inconsistent results</a:t>
            </a:r>
          </a:p>
          <a:p>
            <a:pPr lvl="1">
              <a:lnSpc>
                <a:spcPct val="90000"/>
              </a:lnSpc>
            </a:pPr>
            <a:r>
              <a:rPr lang="nb-NO"/>
              <a:t>Only indirect evidence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457200" y="274638"/>
            <a:ext cx="8229600" cy="633412"/>
          </a:xfrm>
        </p:spPr>
        <p:txBody>
          <a:bodyPr/>
          <a:lstStyle/>
          <a:p>
            <a:r>
              <a:rPr lang="nb-NO" sz="4000"/>
              <a:t>Some jargon</a:t>
            </a:r>
          </a:p>
        </p:txBody>
      </p:sp>
      <p:sp>
        <p:nvSpPr>
          <p:cNvPr id="11267" name="Rectangle 3"/>
          <p:cNvSpPr>
            <a:spLocks noGrp="1" noChangeArrowheads="1"/>
          </p:cNvSpPr>
          <p:nvPr>
            <p:ph type="body" idx="1"/>
          </p:nvPr>
        </p:nvSpPr>
        <p:spPr>
          <a:xfrm>
            <a:off x="457200" y="1052513"/>
            <a:ext cx="8229600" cy="5073650"/>
          </a:xfrm>
        </p:spPr>
        <p:txBody>
          <a:bodyPr/>
          <a:lstStyle/>
          <a:p>
            <a:pPr>
              <a:lnSpc>
                <a:spcPct val="80000"/>
              </a:lnSpc>
            </a:pPr>
            <a:r>
              <a:rPr lang="nb-NO" sz="2000" b="1"/>
              <a:t>Risk of bias</a:t>
            </a:r>
            <a:r>
              <a:rPr lang="nb-NO" sz="2000"/>
              <a:t> </a:t>
            </a:r>
          </a:p>
          <a:p>
            <a:pPr lvl="1">
              <a:lnSpc>
                <a:spcPct val="80000"/>
              </a:lnSpc>
            </a:pPr>
            <a:r>
              <a:rPr lang="nb-NO" sz="1800"/>
              <a:t>Extent to which bias may be responsible for the findings of a study</a:t>
            </a:r>
            <a:endParaRPr lang="nb-NO" sz="1800" b="1" u="sng"/>
          </a:p>
          <a:p>
            <a:pPr>
              <a:lnSpc>
                <a:spcPct val="80000"/>
              </a:lnSpc>
            </a:pPr>
            <a:r>
              <a:rPr lang="nb-NO" sz="2000" b="1"/>
              <a:t>Bias</a:t>
            </a:r>
          </a:p>
          <a:p>
            <a:pPr lvl="1">
              <a:lnSpc>
                <a:spcPct val="80000"/>
              </a:lnSpc>
            </a:pPr>
            <a:r>
              <a:rPr lang="nb-NO" sz="1800"/>
              <a:t>Systematic error or deviation from the truth in results or inferences</a:t>
            </a:r>
          </a:p>
          <a:p>
            <a:pPr lvl="2">
              <a:lnSpc>
                <a:spcPct val="80000"/>
              </a:lnSpc>
              <a:buFontTx/>
              <a:buNone/>
            </a:pPr>
            <a:r>
              <a:rPr lang="nb-NO" sz="1600"/>
              <a:t>Systematic differences in </a:t>
            </a:r>
          </a:p>
          <a:p>
            <a:pPr lvl="2">
              <a:lnSpc>
                <a:spcPct val="80000"/>
              </a:lnSpc>
            </a:pPr>
            <a:r>
              <a:rPr lang="nb-NO" sz="1600"/>
              <a:t>Groups that are compared (</a:t>
            </a:r>
            <a:r>
              <a:rPr lang="nb-NO" sz="1600" b="1"/>
              <a:t>selection bias</a:t>
            </a:r>
            <a:r>
              <a:rPr lang="nb-NO" sz="1600"/>
              <a:t>)</a:t>
            </a:r>
          </a:p>
          <a:p>
            <a:pPr lvl="2">
              <a:lnSpc>
                <a:spcPct val="80000"/>
              </a:lnSpc>
            </a:pPr>
            <a:r>
              <a:rPr lang="nb-NO" sz="1600"/>
              <a:t>Intervention that is provided, or exposure to other factors apart from the intervention of interest (</a:t>
            </a:r>
            <a:r>
              <a:rPr lang="nb-NO" sz="1600" b="1"/>
              <a:t>performance bias</a:t>
            </a:r>
            <a:r>
              <a:rPr lang="nb-NO" sz="1600"/>
              <a:t>)</a:t>
            </a:r>
          </a:p>
          <a:p>
            <a:pPr lvl="2">
              <a:lnSpc>
                <a:spcPct val="80000"/>
              </a:lnSpc>
            </a:pPr>
            <a:r>
              <a:rPr lang="nb-NO" sz="1600"/>
              <a:t>Withdrawals or exclusions of people entered into a study (</a:t>
            </a:r>
            <a:r>
              <a:rPr lang="nb-NO" sz="1600" b="1"/>
              <a:t>attrition bias</a:t>
            </a:r>
            <a:r>
              <a:rPr lang="nb-NO" sz="1600"/>
              <a:t>) </a:t>
            </a:r>
          </a:p>
          <a:p>
            <a:pPr lvl="2">
              <a:lnSpc>
                <a:spcPct val="80000"/>
              </a:lnSpc>
            </a:pPr>
            <a:r>
              <a:rPr lang="nb-NO" sz="1600"/>
              <a:t>How outcomes are assessed (</a:t>
            </a:r>
            <a:r>
              <a:rPr lang="nb-NO" sz="1600" b="1"/>
              <a:t>detection bias</a:t>
            </a:r>
            <a:r>
              <a:rPr lang="nb-NO" sz="1600"/>
              <a:t>)</a:t>
            </a:r>
          </a:p>
          <a:p>
            <a:pPr lvl="2">
              <a:lnSpc>
                <a:spcPct val="80000"/>
              </a:lnSpc>
            </a:pPr>
            <a:r>
              <a:rPr lang="nb-NO" sz="1600"/>
              <a:t>Reporting of outcomes (</a:t>
            </a:r>
            <a:r>
              <a:rPr lang="nb-NO" sz="1600" b="1"/>
              <a:t>reporting bias</a:t>
            </a:r>
            <a:r>
              <a:rPr lang="nb-NO" sz="1600"/>
              <a:t>)</a:t>
            </a:r>
          </a:p>
          <a:p>
            <a:pPr>
              <a:lnSpc>
                <a:spcPct val="80000"/>
              </a:lnSpc>
              <a:buFontTx/>
              <a:buNone/>
            </a:pPr>
            <a:endParaRPr lang="nb-NO" sz="2000"/>
          </a:p>
          <a:p>
            <a:pPr>
              <a:lnSpc>
                <a:spcPct val="80000"/>
              </a:lnSpc>
              <a:buFontTx/>
              <a:buNone/>
            </a:pPr>
            <a:r>
              <a:rPr lang="nb-NO" sz="2000"/>
              <a:t>Assessments of the risk of bias are sometimes referred to as assessments of the </a:t>
            </a:r>
            <a:r>
              <a:rPr lang="nb-NO" sz="2000" b="1"/>
              <a:t>validity</a:t>
            </a:r>
            <a:r>
              <a:rPr lang="nb-NO" sz="2000"/>
              <a:t> or </a:t>
            </a:r>
            <a:r>
              <a:rPr lang="nb-NO" sz="2000" b="1"/>
              <a:t>quality</a:t>
            </a:r>
            <a:r>
              <a:rPr lang="nb-NO" sz="2000"/>
              <a:t> of a study</a:t>
            </a:r>
            <a:endParaRPr lang="nb-NO" sz="2000" b="1" u="sng"/>
          </a:p>
          <a:p>
            <a:pPr>
              <a:lnSpc>
                <a:spcPct val="80000"/>
              </a:lnSpc>
            </a:pPr>
            <a:r>
              <a:rPr lang="nb-NO" sz="2000" b="1"/>
              <a:t>Validity</a:t>
            </a:r>
            <a:endParaRPr lang="nb-NO" sz="2000"/>
          </a:p>
          <a:p>
            <a:pPr lvl="1">
              <a:lnSpc>
                <a:spcPct val="80000"/>
              </a:lnSpc>
            </a:pPr>
            <a:r>
              <a:rPr lang="nb-NO" sz="1800"/>
              <a:t>Extent to which a result (of a measurement or study) is likely to be true</a:t>
            </a:r>
            <a:endParaRPr lang="nb-NO" sz="1800" b="1" u="sng"/>
          </a:p>
          <a:p>
            <a:pPr>
              <a:lnSpc>
                <a:spcPct val="80000"/>
              </a:lnSpc>
            </a:pPr>
            <a:r>
              <a:rPr lang="nb-NO" sz="2000" b="1"/>
              <a:t>Quality</a:t>
            </a:r>
          </a:p>
          <a:p>
            <a:pPr lvl="1">
              <a:lnSpc>
                <a:spcPct val="80000"/>
              </a:lnSpc>
            </a:pPr>
            <a:r>
              <a:rPr lang="nb-NO" sz="1800"/>
              <a:t>Vague notion of the strength or validity of a study</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anim calcmode="lin" valueType="num">
                                      <p:cBhvr additive="base">
                                        <p:cTn id="7" dur="500" fill="hold"/>
                                        <p:tgtEl>
                                          <p:spTgt spid="1126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267">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1267">
                                            <p:txEl>
                                              <p:pRg st="1" end="1"/>
                                            </p:txEl>
                                          </p:spTgt>
                                        </p:tgtEl>
                                        <p:attrNameLst>
                                          <p:attrName>style.visibility</p:attrName>
                                        </p:attrNameLst>
                                      </p:cBhvr>
                                      <p:to>
                                        <p:strVal val="visible"/>
                                      </p:to>
                                    </p:set>
                                    <p:anim calcmode="lin" valueType="num">
                                      <p:cBhvr additive="base">
                                        <p:cTn id="11" dur="500" fill="hold"/>
                                        <p:tgtEl>
                                          <p:spTgt spid="11267">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126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4" presetClass="emph" presetSubtype="0" fill="hold" grpId="1" nodeType="clickEffect">
                                  <p:stCondLst>
                                    <p:cond delay="0"/>
                                  </p:stCondLst>
                                  <p:childTnLst>
                                    <p:animClr clrSpc="hsl" dir="cw">
                                      <p:cBhvr override="childStyle">
                                        <p:cTn id="16" dur="500" fill="hold"/>
                                        <p:tgtEl>
                                          <p:spTgt spid="11267">
                                            <p:txEl>
                                              <p:pRg st="0" end="0"/>
                                            </p:txEl>
                                          </p:spTgt>
                                        </p:tgtEl>
                                        <p:attrNameLst>
                                          <p:attrName>style.color</p:attrName>
                                        </p:attrNameLst>
                                      </p:cBhvr>
                                      <p:by>
                                        <p:hsl h="0" s="-12549" l="-25098"/>
                                      </p:by>
                                    </p:animClr>
                                    <p:animClr clrSpc="hsl" dir="cw">
                                      <p:cBhvr>
                                        <p:cTn id="17" dur="500" fill="hold"/>
                                        <p:tgtEl>
                                          <p:spTgt spid="11267">
                                            <p:txEl>
                                              <p:pRg st="0" end="0"/>
                                            </p:txEl>
                                          </p:spTgt>
                                        </p:tgtEl>
                                        <p:attrNameLst>
                                          <p:attrName>fillcolor</p:attrName>
                                        </p:attrNameLst>
                                      </p:cBhvr>
                                      <p:by>
                                        <p:hsl h="0" s="-12549" l="-25098"/>
                                      </p:by>
                                    </p:animClr>
                                    <p:animClr clrSpc="hsl" dir="cw">
                                      <p:cBhvr>
                                        <p:cTn id="18" dur="500" fill="hold"/>
                                        <p:tgtEl>
                                          <p:spTgt spid="11267">
                                            <p:txEl>
                                              <p:pRg st="0" end="0"/>
                                            </p:txEl>
                                          </p:spTgt>
                                        </p:tgtEl>
                                        <p:attrNameLst>
                                          <p:attrName>stroke.color</p:attrName>
                                        </p:attrNameLst>
                                      </p:cBhvr>
                                      <p:by>
                                        <p:hsl h="0" s="-12549" l="-25098"/>
                                      </p:by>
                                    </p:animClr>
                                    <p:set>
                                      <p:cBhvr>
                                        <p:cTn id="19" dur="500" fill="hold"/>
                                        <p:tgtEl>
                                          <p:spTgt spid="11267">
                                            <p:txEl>
                                              <p:pRg st="0" end="0"/>
                                            </p:txEl>
                                          </p:spTgt>
                                        </p:tgtEl>
                                        <p:attrNameLst>
                                          <p:attrName>fill.type</p:attrName>
                                        </p:attrNameLst>
                                      </p:cBhvr>
                                      <p:to>
                                        <p:strVal val="solid"/>
                                      </p:to>
                                    </p:set>
                                  </p:childTnLst>
                                </p:cTn>
                              </p:par>
                              <p:par>
                                <p:cTn id="20" presetID="24" presetClass="emph" presetSubtype="0" fill="hold" grpId="1" nodeType="withEffect">
                                  <p:stCondLst>
                                    <p:cond delay="0"/>
                                  </p:stCondLst>
                                  <p:childTnLst>
                                    <p:animClr clrSpc="hsl" dir="cw">
                                      <p:cBhvr override="childStyle">
                                        <p:cTn id="21" dur="500" fill="hold"/>
                                        <p:tgtEl>
                                          <p:spTgt spid="11267">
                                            <p:txEl>
                                              <p:pRg st="1" end="1"/>
                                            </p:txEl>
                                          </p:spTgt>
                                        </p:tgtEl>
                                        <p:attrNameLst>
                                          <p:attrName>style.color</p:attrName>
                                        </p:attrNameLst>
                                      </p:cBhvr>
                                      <p:by>
                                        <p:hsl h="0" s="-12549" l="-25098"/>
                                      </p:by>
                                    </p:animClr>
                                    <p:animClr clrSpc="hsl" dir="cw">
                                      <p:cBhvr>
                                        <p:cTn id="22" dur="500" fill="hold"/>
                                        <p:tgtEl>
                                          <p:spTgt spid="11267">
                                            <p:txEl>
                                              <p:pRg st="1" end="1"/>
                                            </p:txEl>
                                          </p:spTgt>
                                        </p:tgtEl>
                                        <p:attrNameLst>
                                          <p:attrName>fillcolor</p:attrName>
                                        </p:attrNameLst>
                                      </p:cBhvr>
                                      <p:by>
                                        <p:hsl h="0" s="-12549" l="-25098"/>
                                      </p:by>
                                    </p:animClr>
                                    <p:animClr clrSpc="hsl" dir="cw">
                                      <p:cBhvr>
                                        <p:cTn id="23" dur="500" fill="hold"/>
                                        <p:tgtEl>
                                          <p:spTgt spid="11267">
                                            <p:txEl>
                                              <p:pRg st="1" end="1"/>
                                            </p:txEl>
                                          </p:spTgt>
                                        </p:tgtEl>
                                        <p:attrNameLst>
                                          <p:attrName>stroke.color</p:attrName>
                                        </p:attrNameLst>
                                      </p:cBhvr>
                                      <p:by>
                                        <p:hsl h="0" s="-12549" l="-25098"/>
                                      </p:by>
                                    </p:animClr>
                                    <p:set>
                                      <p:cBhvr>
                                        <p:cTn id="24" dur="500" fill="hold"/>
                                        <p:tgtEl>
                                          <p:spTgt spid="11267">
                                            <p:txEl>
                                              <p:pRg st="1" end="1"/>
                                            </p:txEl>
                                          </p:spTgt>
                                        </p:tgtEl>
                                        <p:attrNameLst>
                                          <p:attrName>fill.type</p:attrName>
                                        </p:attrNameLst>
                                      </p:cBhvr>
                                      <p:to>
                                        <p:strVal val="solid"/>
                                      </p:to>
                                    </p:set>
                                  </p:childTnLst>
                                </p:cTn>
                              </p:par>
                              <p:par>
                                <p:cTn id="25" presetID="2" presetClass="entr" presetSubtype="4" fill="hold" grpId="0" nodeType="withEffect">
                                  <p:stCondLst>
                                    <p:cond delay="0"/>
                                  </p:stCondLst>
                                  <p:childTnLst>
                                    <p:set>
                                      <p:cBhvr>
                                        <p:cTn id="26" dur="1" fill="hold">
                                          <p:stCondLst>
                                            <p:cond delay="0"/>
                                          </p:stCondLst>
                                        </p:cTn>
                                        <p:tgtEl>
                                          <p:spTgt spid="11267">
                                            <p:txEl>
                                              <p:pRg st="2" end="2"/>
                                            </p:txEl>
                                          </p:spTgt>
                                        </p:tgtEl>
                                        <p:attrNameLst>
                                          <p:attrName>style.visibility</p:attrName>
                                        </p:attrNameLst>
                                      </p:cBhvr>
                                      <p:to>
                                        <p:strVal val="visible"/>
                                      </p:to>
                                    </p:set>
                                    <p:anim calcmode="lin" valueType="num">
                                      <p:cBhvr additive="base">
                                        <p:cTn id="27" dur="500" fill="hold"/>
                                        <p:tgtEl>
                                          <p:spTgt spid="11267">
                                            <p:txEl>
                                              <p:pRg st="2" end="2"/>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11267">
                                            <p:txEl>
                                              <p:pRg st="2" end="2"/>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11267">
                                            <p:txEl>
                                              <p:pRg st="3" end="3"/>
                                            </p:txEl>
                                          </p:spTgt>
                                        </p:tgtEl>
                                        <p:attrNameLst>
                                          <p:attrName>style.visibility</p:attrName>
                                        </p:attrNameLst>
                                      </p:cBhvr>
                                      <p:to>
                                        <p:strVal val="visible"/>
                                      </p:to>
                                    </p:set>
                                    <p:anim calcmode="lin" valueType="num">
                                      <p:cBhvr additive="base">
                                        <p:cTn id="31" dur="500" fill="hold"/>
                                        <p:tgtEl>
                                          <p:spTgt spid="11267">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1267">
                                            <p:txEl>
                                              <p:pRg st="3" end="3"/>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11267">
                                            <p:txEl>
                                              <p:pRg st="4" end="4"/>
                                            </p:txEl>
                                          </p:spTgt>
                                        </p:tgtEl>
                                        <p:attrNameLst>
                                          <p:attrName>style.visibility</p:attrName>
                                        </p:attrNameLst>
                                      </p:cBhvr>
                                      <p:to>
                                        <p:strVal val="visible"/>
                                      </p:to>
                                    </p:set>
                                    <p:anim calcmode="lin" valueType="num">
                                      <p:cBhvr additive="base">
                                        <p:cTn id="35" dur="500" fill="hold"/>
                                        <p:tgtEl>
                                          <p:spTgt spid="11267">
                                            <p:txEl>
                                              <p:pRg st="4" end="4"/>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11267">
                                            <p:txEl>
                                              <p:pRg st="4" end="4"/>
                                            </p:txEl>
                                          </p:spTgt>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11267">
                                            <p:txEl>
                                              <p:pRg st="5" end="5"/>
                                            </p:txEl>
                                          </p:spTgt>
                                        </p:tgtEl>
                                        <p:attrNameLst>
                                          <p:attrName>style.visibility</p:attrName>
                                        </p:attrNameLst>
                                      </p:cBhvr>
                                      <p:to>
                                        <p:strVal val="visible"/>
                                      </p:to>
                                    </p:set>
                                    <p:anim calcmode="lin" valueType="num">
                                      <p:cBhvr additive="base">
                                        <p:cTn id="39" dur="500" fill="hold"/>
                                        <p:tgtEl>
                                          <p:spTgt spid="11267">
                                            <p:txEl>
                                              <p:pRg st="5" end="5"/>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11267">
                                            <p:txEl>
                                              <p:pRg st="5" end="5"/>
                                            </p:txEl>
                                          </p:spTgt>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11267">
                                            <p:txEl>
                                              <p:pRg st="6" end="6"/>
                                            </p:txEl>
                                          </p:spTgt>
                                        </p:tgtEl>
                                        <p:attrNameLst>
                                          <p:attrName>style.visibility</p:attrName>
                                        </p:attrNameLst>
                                      </p:cBhvr>
                                      <p:to>
                                        <p:strVal val="visible"/>
                                      </p:to>
                                    </p:set>
                                    <p:anim calcmode="lin" valueType="num">
                                      <p:cBhvr additive="base">
                                        <p:cTn id="43" dur="500" fill="hold"/>
                                        <p:tgtEl>
                                          <p:spTgt spid="11267">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1267">
                                            <p:txEl>
                                              <p:pRg st="6" end="6"/>
                                            </p:txEl>
                                          </p:spTgt>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11267">
                                            <p:txEl>
                                              <p:pRg st="7" end="7"/>
                                            </p:txEl>
                                          </p:spTgt>
                                        </p:tgtEl>
                                        <p:attrNameLst>
                                          <p:attrName>style.visibility</p:attrName>
                                        </p:attrNameLst>
                                      </p:cBhvr>
                                      <p:to>
                                        <p:strVal val="visible"/>
                                      </p:to>
                                    </p:set>
                                    <p:anim calcmode="lin" valueType="num">
                                      <p:cBhvr additive="base">
                                        <p:cTn id="47" dur="500" fill="hold"/>
                                        <p:tgtEl>
                                          <p:spTgt spid="11267">
                                            <p:txEl>
                                              <p:pRg st="7" end="7"/>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11267">
                                            <p:txEl>
                                              <p:pRg st="7" end="7"/>
                                            </p:txEl>
                                          </p:spTgt>
                                        </p:tgtEl>
                                        <p:attrNameLst>
                                          <p:attrName>ppt_y</p:attrName>
                                        </p:attrNameLst>
                                      </p:cBhvr>
                                      <p:tavLst>
                                        <p:tav tm="0">
                                          <p:val>
                                            <p:strVal val="1+#ppt_h/2"/>
                                          </p:val>
                                        </p:tav>
                                        <p:tav tm="100000">
                                          <p:val>
                                            <p:strVal val="#ppt_y"/>
                                          </p:val>
                                        </p:tav>
                                      </p:tavLst>
                                    </p:anim>
                                  </p:childTnLst>
                                </p:cTn>
                              </p:par>
                              <p:par>
                                <p:cTn id="49" presetID="2" presetClass="entr" presetSubtype="4" fill="hold" grpId="0" nodeType="withEffect">
                                  <p:stCondLst>
                                    <p:cond delay="0"/>
                                  </p:stCondLst>
                                  <p:childTnLst>
                                    <p:set>
                                      <p:cBhvr>
                                        <p:cTn id="50" dur="1" fill="hold">
                                          <p:stCondLst>
                                            <p:cond delay="0"/>
                                          </p:stCondLst>
                                        </p:cTn>
                                        <p:tgtEl>
                                          <p:spTgt spid="11267">
                                            <p:txEl>
                                              <p:pRg st="8" end="8"/>
                                            </p:txEl>
                                          </p:spTgt>
                                        </p:tgtEl>
                                        <p:attrNameLst>
                                          <p:attrName>style.visibility</p:attrName>
                                        </p:attrNameLst>
                                      </p:cBhvr>
                                      <p:to>
                                        <p:strVal val="visible"/>
                                      </p:to>
                                    </p:set>
                                    <p:anim calcmode="lin" valueType="num">
                                      <p:cBhvr additive="base">
                                        <p:cTn id="51" dur="500" fill="hold"/>
                                        <p:tgtEl>
                                          <p:spTgt spid="11267">
                                            <p:txEl>
                                              <p:pRg st="8" end="8"/>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11267">
                                            <p:txEl>
                                              <p:pRg st="8" end="8"/>
                                            </p:txEl>
                                          </p:spTgt>
                                        </p:tgtEl>
                                        <p:attrNameLst>
                                          <p:attrName>ppt_y</p:attrName>
                                        </p:attrNameLst>
                                      </p:cBhvr>
                                      <p:tavLst>
                                        <p:tav tm="0">
                                          <p:val>
                                            <p:strVal val="1+#ppt_h/2"/>
                                          </p:val>
                                        </p:tav>
                                        <p:tav tm="100000">
                                          <p:val>
                                            <p:strVal val="#ppt_y"/>
                                          </p:val>
                                        </p:tav>
                                      </p:tavLst>
                                    </p:anim>
                                  </p:childTnLst>
                                </p:cTn>
                              </p:par>
                              <p:par>
                                <p:cTn id="53" presetID="2" presetClass="entr" presetSubtype="4" fill="hold" grpId="0" nodeType="withEffect">
                                  <p:stCondLst>
                                    <p:cond delay="0"/>
                                  </p:stCondLst>
                                  <p:childTnLst>
                                    <p:set>
                                      <p:cBhvr>
                                        <p:cTn id="54" dur="1" fill="hold">
                                          <p:stCondLst>
                                            <p:cond delay="0"/>
                                          </p:stCondLst>
                                        </p:cTn>
                                        <p:tgtEl>
                                          <p:spTgt spid="11267">
                                            <p:txEl>
                                              <p:pRg st="9" end="9"/>
                                            </p:txEl>
                                          </p:spTgt>
                                        </p:tgtEl>
                                        <p:attrNameLst>
                                          <p:attrName>style.visibility</p:attrName>
                                        </p:attrNameLst>
                                      </p:cBhvr>
                                      <p:to>
                                        <p:strVal val="visible"/>
                                      </p:to>
                                    </p:set>
                                    <p:anim calcmode="lin" valueType="num">
                                      <p:cBhvr additive="base">
                                        <p:cTn id="55" dur="500" fill="hold"/>
                                        <p:tgtEl>
                                          <p:spTgt spid="11267">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11267">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1267">
                                            <p:txEl>
                                              <p:pRg st="11" end="11"/>
                                            </p:txEl>
                                          </p:spTgt>
                                        </p:tgtEl>
                                        <p:attrNameLst>
                                          <p:attrName>style.visibility</p:attrName>
                                        </p:attrNameLst>
                                      </p:cBhvr>
                                      <p:to>
                                        <p:strVal val="visible"/>
                                      </p:to>
                                    </p:set>
                                    <p:anim calcmode="lin" valueType="num">
                                      <p:cBhvr additive="base">
                                        <p:cTn id="61" dur="500" fill="hold"/>
                                        <p:tgtEl>
                                          <p:spTgt spid="11267">
                                            <p:txEl>
                                              <p:pRg st="11" end="11"/>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11267">
                                            <p:txEl>
                                              <p:pRg st="11" end="11"/>
                                            </p:txEl>
                                          </p:spTgt>
                                        </p:tgtEl>
                                        <p:attrNameLst>
                                          <p:attrName>ppt_y</p:attrName>
                                        </p:attrNameLst>
                                      </p:cBhvr>
                                      <p:tavLst>
                                        <p:tav tm="0">
                                          <p:val>
                                            <p:strVal val="1+#ppt_h/2"/>
                                          </p:val>
                                        </p:tav>
                                        <p:tav tm="100000">
                                          <p:val>
                                            <p:strVal val="#ppt_y"/>
                                          </p:val>
                                        </p:tav>
                                      </p:tavLst>
                                    </p:anim>
                                  </p:childTnLst>
                                </p:cTn>
                              </p:par>
                              <p:par>
                                <p:cTn id="63" presetID="24" presetClass="emph" presetSubtype="0" fill="hold" grpId="1" nodeType="withEffect">
                                  <p:stCondLst>
                                    <p:cond delay="0"/>
                                  </p:stCondLst>
                                  <p:childTnLst>
                                    <p:animClr clrSpc="hsl" dir="cw">
                                      <p:cBhvr override="childStyle">
                                        <p:cTn id="64" dur="500" fill="hold"/>
                                        <p:tgtEl>
                                          <p:spTgt spid="11267">
                                            <p:txEl>
                                              <p:pRg st="2" end="2"/>
                                            </p:txEl>
                                          </p:spTgt>
                                        </p:tgtEl>
                                        <p:attrNameLst>
                                          <p:attrName>style.color</p:attrName>
                                        </p:attrNameLst>
                                      </p:cBhvr>
                                      <p:by>
                                        <p:hsl h="0" s="-12549" l="-25098"/>
                                      </p:by>
                                    </p:animClr>
                                    <p:animClr clrSpc="hsl" dir="cw">
                                      <p:cBhvr>
                                        <p:cTn id="65" dur="500" fill="hold"/>
                                        <p:tgtEl>
                                          <p:spTgt spid="11267">
                                            <p:txEl>
                                              <p:pRg st="2" end="2"/>
                                            </p:txEl>
                                          </p:spTgt>
                                        </p:tgtEl>
                                        <p:attrNameLst>
                                          <p:attrName>fillcolor</p:attrName>
                                        </p:attrNameLst>
                                      </p:cBhvr>
                                      <p:by>
                                        <p:hsl h="0" s="-12549" l="-25098"/>
                                      </p:by>
                                    </p:animClr>
                                    <p:animClr clrSpc="hsl" dir="cw">
                                      <p:cBhvr>
                                        <p:cTn id="66" dur="500" fill="hold"/>
                                        <p:tgtEl>
                                          <p:spTgt spid="11267">
                                            <p:txEl>
                                              <p:pRg st="2" end="2"/>
                                            </p:txEl>
                                          </p:spTgt>
                                        </p:tgtEl>
                                        <p:attrNameLst>
                                          <p:attrName>stroke.color</p:attrName>
                                        </p:attrNameLst>
                                      </p:cBhvr>
                                      <p:by>
                                        <p:hsl h="0" s="-12549" l="-25098"/>
                                      </p:by>
                                    </p:animClr>
                                    <p:set>
                                      <p:cBhvr>
                                        <p:cTn id="67" dur="500" fill="hold"/>
                                        <p:tgtEl>
                                          <p:spTgt spid="11267">
                                            <p:txEl>
                                              <p:pRg st="2" end="2"/>
                                            </p:txEl>
                                          </p:spTgt>
                                        </p:tgtEl>
                                        <p:attrNameLst>
                                          <p:attrName>fill.type</p:attrName>
                                        </p:attrNameLst>
                                      </p:cBhvr>
                                      <p:to>
                                        <p:strVal val="solid"/>
                                      </p:to>
                                    </p:set>
                                  </p:childTnLst>
                                </p:cTn>
                              </p:par>
                              <p:par>
                                <p:cTn id="68" presetID="24" presetClass="emph" presetSubtype="0" fill="hold" grpId="1" nodeType="withEffect">
                                  <p:stCondLst>
                                    <p:cond delay="0"/>
                                  </p:stCondLst>
                                  <p:childTnLst>
                                    <p:animClr clrSpc="hsl" dir="cw">
                                      <p:cBhvr override="childStyle">
                                        <p:cTn id="69" dur="500" fill="hold"/>
                                        <p:tgtEl>
                                          <p:spTgt spid="11267">
                                            <p:txEl>
                                              <p:pRg st="3" end="3"/>
                                            </p:txEl>
                                          </p:spTgt>
                                        </p:tgtEl>
                                        <p:attrNameLst>
                                          <p:attrName>style.color</p:attrName>
                                        </p:attrNameLst>
                                      </p:cBhvr>
                                      <p:by>
                                        <p:hsl h="0" s="-12549" l="-25098"/>
                                      </p:by>
                                    </p:animClr>
                                    <p:animClr clrSpc="hsl" dir="cw">
                                      <p:cBhvr>
                                        <p:cTn id="70" dur="500" fill="hold"/>
                                        <p:tgtEl>
                                          <p:spTgt spid="11267">
                                            <p:txEl>
                                              <p:pRg st="3" end="3"/>
                                            </p:txEl>
                                          </p:spTgt>
                                        </p:tgtEl>
                                        <p:attrNameLst>
                                          <p:attrName>fillcolor</p:attrName>
                                        </p:attrNameLst>
                                      </p:cBhvr>
                                      <p:by>
                                        <p:hsl h="0" s="-12549" l="-25098"/>
                                      </p:by>
                                    </p:animClr>
                                    <p:animClr clrSpc="hsl" dir="cw">
                                      <p:cBhvr>
                                        <p:cTn id="71" dur="500" fill="hold"/>
                                        <p:tgtEl>
                                          <p:spTgt spid="11267">
                                            <p:txEl>
                                              <p:pRg st="3" end="3"/>
                                            </p:txEl>
                                          </p:spTgt>
                                        </p:tgtEl>
                                        <p:attrNameLst>
                                          <p:attrName>stroke.color</p:attrName>
                                        </p:attrNameLst>
                                      </p:cBhvr>
                                      <p:by>
                                        <p:hsl h="0" s="-12549" l="-25098"/>
                                      </p:by>
                                    </p:animClr>
                                    <p:set>
                                      <p:cBhvr>
                                        <p:cTn id="72" dur="500" fill="hold"/>
                                        <p:tgtEl>
                                          <p:spTgt spid="11267">
                                            <p:txEl>
                                              <p:pRg st="3" end="3"/>
                                            </p:txEl>
                                          </p:spTgt>
                                        </p:tgtEl>
                                        <p:attrNameLst>
                                          <p:attrName>fill.type</p:attrName>
                                        </p:attrNameLst>
                                      </p:cBhvr>
                                      <p:to>
                                        <p:strVal val="solid"/>
                                      </p:to>
                                    </p:set>
                                  </p:childTnLst>
                                </p:cTn>
                              </p:par>
                              <p:par>
                                <p:cTn id="73" presetID="24" presetClass="emph" presetSubtype="0" fill="hold" grpId="1" nodeType="withEffect">
                                  <p:stCondLst>
                                    <p:cond delay="0"/>
                                  </p:stCondLst>
                                  <p:childTnLst>
                                    <p:animClr clrSpc="hsl" dir="cw">
                                      <p:cBhvr override="childStyle">
                                        <p:cTn id="74" dur="500" fill="hold"/>
                                        <p:tgtEl>
                                          <p:spTgt spid="11267">
                                            <p:txEl>
                                              <p:pRg st="4" end="4"/>
                                            </p:txEl>
                                          </p:spTgt>
                                        </p:tgtEl>
                                        <p:attrNameLst>
                                          <p:attrName>style.color</p:attrName>
                                        </p:attrNameLst>
                                      </p:cBhvr>
                                      <p:by>
                                        <p:hsl h="0" s="-12549" l="-25098"/>
                                      </p:by>
                                    </p:animClr>
                                    <p:animClr clrSpc="hsl" dir="cw">
                                      <p:cBhvr>
                                        <p:cTn id="75" dur="500" fill="hold"/>
                                        <p:tgtEl>
                                          <p:spTgt spid="11267">
                                            <p:txEl>
                                              <p:pRg st="4" end="4"/>
                                            </p:txEl>
                                          </p:spTgt>
                                        </p:tgtEl>
                                        <p:attrNameLst>
                                          <p:attrName>fillcolor</p:attrName>
                                        </p:attrNameLst>
                                      </p:cBhvr>
                                      <p:by>
                                        <p:hsl h="0" s="-12549" l="-25098"/>
                                      </p:by>
                                    </p:animClr>
                                    <p:animClr clrSpc="hsl" dir="cw">
                                      <p:cBhvr>
                                        <p:cTn id="76" dur="500" fill="hold"/>
                                        <p:tgtEl>
                                          <p:spTgt spid="11267">
                                            <p:txEl>
                                              <p:pRg st="4" end="4"/>
                                            </p:txEl>
                                          </p:spTgt>
                                        </p:tgtEl>
                                        <p:attrNameLst>
                                          <p:attrName>stroke.color</p:attrName>
                                        </p:attrNameLst>
                                      </p:cBhvr>
                                      <p:by>
                                        <p:hsl h="0" s="-12549" l="-25098"/>
                                      </p:by>
                                    </p:animClr>
                                    <p:set>
                                      <p:cBhvr>
                                        <p:cTn id="77" dur="500" fill="hold"/>
                                        <p:tgtEl>
                                          <p:spTgt spid="11267">
                                            <p:txEl>
                                              <p:pRg st="4" end="4"/>
                                            </p:txEl>
                                          </p:spTgt>
                                        </p:tgtEl>
                                        <p:attrNameLst>
                                          <p:attrName>fill.type</p:attrName>
                                        </p:attrNameLst>
                                      </p:cBhvr>
                                      <p:to>
                                        <p:strVal val="solid"/>
                                      </p:to>
                                    </p:set>
                                  </p:childTnLst>
                                </p:cTn>
                              </p:par>
                              <p:par>
                                <p:cTn id="78" presetID="24" presetClass="emph" presetSubtype="0" fill="hold" grpId="1" nodeType="withEffect">
                                  <p:stCondLst>
                                    <p:cond delay="0"/>
                                  </p:stCondLst>
                                  <p:childTnLst>
                                    <p:animClr clrSpc="hsl" dir="cw">
                                      <p:cBhvr override="childStyle">
                                        <p:cTn id="79" dur="500" fill="hold"/>
                                        <p:tgtEl>
                                          <p:spTgt spid="11267">
                                            <p:txEl>
                                              <p:pRg st="5" end="5"/>
                                            </p:txEl>
                                          </p:spTgt>
                                        </p:tgtEl>
                                        <p:attrNameLst>
                                          <p:attrName>style.color</p:attrName>
                                        </p:attrNameLst>
                                      </p:cBhvr>
                                      <p:by>
                                        <p:hsl h="0" s="-12549" l="-25098"/>
                                      </p:by>
                                    </p:animClr>
                                    <p:animClr clrSpc="hsl" dir="cw">
                                      <p:cBhvr>
                                        <p:cTn id="80" dur="500" fill="hold"/>
                                        <p:tgtEl>
                                          <p:spTgt spid="11267">
                                            <p:txEl>
                                              <p:pRg st="5" end="5"/>
                                            </p:txEl>
                                          </p:spTgt>
                                        </p:tgtEl>
                                        <p:attrNameLst>
                                          <p:attrName>fillcolor</p:attrName>
                                        </p:attrNameLst>
                                      </p:cBhvr>
                                      <p:by>
                                        <p:hsl h="0" s="-12549" l="-25098"/>
                                      </p:by>
                                    </p:animClr>
                                    <p:animClr clrSpc="hsl" dir="cw">
                                      <p:cBhvr>
                                        <p:cTn id="81" dur="500" fill="hold"/>
                                        <p:tgtEl>
                                          <p:spTgt spid="11267">
                                            <p:txEl>
                                              <p:pRg st="5" end="5"/>
                                            </p:txEl>
                                          </p:spTgt>
                                        </p:tgtEl>
                                        <p:attrNameLst>
                                          <p:attrName>stroke.color</p:attrName>
                                        </p:attrNameLst>
                                      </p:cBhvr>
                                      <p:by>
                                        <p:hsl h="0" s="-12549" l="-25098"/>
                                      </p:by>
                                    </p:animClr>
                                    <p:set>
                                      <p:cBhvr>
                                        <p:cTn id="82" dur="500" fill="hold"/>
                                        <p:tgtEl>
                                          <p:spTgt spid="11267">
                                            <p:txEl>
                                              <p:pRg st="5" end="5"/>
                                            </p:txEl>
                                          </p:spTgt>
                                        </p:tgtEl>
                                        <p:attrNameLst>
                                          <p:attrName>fill.type</p:attrName>
                                        </p:attrNameLst>
                                      </p:cBhvr>
                                      <p:to>
                                        <p:strVal val="solid"/>
                                      </p:to>
                                    </p:set>
                                  </p:childTnLst>
                                </p:cTn>
                              </p:par>
                              <p:par>
                                <p:cTn id="83" presetID="24" presetClass="emph" presetSubtype="0" fill="hold" grpId="1" nodeType="withEffect">
                                  <p:stCondLst>
                                    <p:cond delay="0"/>
                                  </p:stCondLst>
                                  <p:childTnLst>
                                    <p:animClr clrSpc="hsl" dir="cw">
                                      <p:cBhvr override="childStyle">
                                        <p:cTn id="84" dur="500" fill="hold"/>
                                        <p:tgtEl>
                                          <p:spTgt spid="11267">
                                            <p:txEl>
                                              <p:pRg st="6" end="6"/>
                                            </p:txEl>
                                          </p:spTgt>
                                        </p:tgtEl>
                                        <p:attrNameLst>
                                          <p:attrName>style.color</p:attrName>
                                        </p:attrNameLst>
                                      </p:cBhvr>
                                      <p:by>
                                        <p:hsl h="0" s="-12549" l="-25098"/>
                                      </p:by>
                                    </p:animClr>
                                    <p:animClr clrSpc="hsl" dir="cw">
                                      <p:cBhvr>
                                        <p:cTn id="85" dur="500" fill="hold"/>
                                        <p:tgtEl>
                                          <p:spTgt spid="11267">
                                            <p:txEl>
                                              <p:pRg st="6" end="6"/>
                                            </p:txEl>
                                          </p:spTgt>
                                        </p:tgtEl>
                                        <p:attrNameLst>
                                          <p:attrName>fillcolor</p:attrName>
                                        </p:attrNameLst>
                                      </p:cBhvr>
                                      <p:by>
                                        <p:hsl h="0" s="-12549" l="-25098"/>
                                      </p:by>
                                    </p:animClr>
                                    <p:animClr clrSpc="hsl" dir="cw">
                                      <p:cBhvr>
                                        <p:cTn id="86" dur="500" fill="hold"/>
                                        <p:tgtEl>
                                          <p:spTgt spid="11267">
                                            <p:txEl>
                                              <p:pRg st="6" end="6"/>
                                            </p:txEl>
                                          </p:spTgt>
                                        </p:tgtEl>
                                        <p:attrNameLst>
                                          <p:attrName>stroke.color</p:attrName>
                                        </p:attrNameLst>
                                      </p:cBhvr>
                                      <p:by>
                                        <p:hsl h="0" s="-12549" l="-25098"/>
                                      </p:by>
                                    </p:animClr>
                                    <p:set>
                                      <p:cBhvr>
                                        <p:cTn id="87" dur="500" fill="hold"/>
                                        <p:tgtEl>
                                          <p:spTgt spid="11267">
                                            <p:txEl>
                                              <p:pRg st="6" end="6"/>
                                            </p:txEl>
                                          </p:spTgt>
                                        </p:tgtEl>
                                        <p:attrNameLst>
                                          <p:attrName>fill.type</p:attrName>
                                        </p:attrNameLst>
                                      </p:cBhvr>
                                      <p:to>
                                        <p:strVal val="solid"/>
                                      </p:to>
                                    </p:set>
                                  </p:childTnLst>
                                </p:cTn>
                              </p:par>
                              <p:par>
                                <p:cTn id="88" presetID="24" presetClass="emph" presetSubtype="0" fill="hold" grpId="1" nodeType="withEffect">
                                  <p:stCondLst>
                                    <p:cond delay="0"/>
                                  </p:stCondLst>
                                  <p:childTnLst>
                                    <p:animClr clrSpc="hsl" dir="cw">
                                      <p:cBhvr override="childStyle">
                                        <p:cTn id="89" dur="500" fill="hold"/>
                                        <p:tgtEl>
                                          <p:spTgt spid="11267">
                                            <p:txEl>
                                              <p:pRg st="7" end="7"/>
                                            </p:txEl>
                                          </p:spTgt>
                                        </p:tgtEl>
                                        <p:attrNameLst>
                                          <p:attrName>style.color</p:attrName>
                                        </p:attrNameLst>
                                      </p:cBhvr>
                                      <p:by>
                                        <p:hsl h="0" s="-12549" l="-25098"/>
                                      </p:by>
                                    </p:animClr>
                                    <p:animClr clrSpc="hsl" dir="cw">
                                      <p:cBhvr>
                                        <p:cTn id="90" dur="500" fill="hold"/>
                                        <p:tgtEl>
                                          <p:spTgt spid="11267">
                                            <p:txEl>
                                              <p:pRg st="7" end="7"/>
                                            </p:txEl>
                                          </p:spTgt>
                                        </p:tgtEl>
                                        <p:attrNameLst>
                                          <p:attrName>fillcolor</p:attrName>
                                        </p:attrNameLst>
                                      </p:cBhvr>
                                      <p:by>
                                        <p:hsl h="0" s="-12549" l="-25098"/>
                                      </p:by>
                                    </p:animClr>
                                    <p:animClr clrSpc="hsl" dir="cw">
                                      <p:cBhvr>
                                        <p:cTn id="91" dur="500" fill="hold"/>
                                        <p:tgtEl>
                                          <p:spTgt spid="11267">
                                            <p:txEl>
                                              <p:pRg st="7" end="7"/>
                                            </p:txEl>
                                          </p:spTgt>
                                        </p:tgtEl>
                                        <p:attrNameLst>
                                          <p:attrName>stroke.color</p:attrName>
                                        </p:attrNameLst>
                                      </p:cBhvr>
                                      <p:by>
                                        <p:hsl h="0" s="-12549" l="-25098"/>
                                      </p:by>
                                    </p:animClr>
                                    <p:set>
                                      <p:cBhvr>
                                        <p:cTn id="92" dur="500" fill="hold"/>
                                        <p:tgtEl>
                                          <p:spTgt spid="11267">
                                            <p:txEl>
                                              <p:pRg st="7" end="7"/>
                                            </p:txEl>
                                          </p:spTgt>
                                        </p:tgtEl>
                                        <p:attrNameLst>
                                          <p:attrName>fill.type</p:attrName>
                                        </p:attrNameLst>
                                      </p:cBhvr>
                                      <p:to>
                                        <p:strVal val="solid"/>
                                      </p:to>
                                    </p:set>
                                  </p:childTnLst>
                                </p:cTn>
                              </p:par>
                              <p:par>
                                <p:cTn id="93" presetID="24" presetClass="emph" presetSubtype="0" fill="hold" grpId="1" nodeType="withEffect">
                                  <p:stCondLst>
                                    <p:cond delay="0"/>
                                  </p:stCondLst>
                                  <p:childTnLst>
                                    <p:animClr clrSpc="hsl" dir="cw">
                                      <p:cBhvr override="childStyle">
                                        <p:cTn id="94" dur="500" fill="hold"/>
                                        <p:tgtEl>
                                          <p:spTgt spid="11267">
                                            <p:txEl>
                                              <p:pRg st="8" end="8"/>
                                            </p:txEl>
                                          </p:spTgt>
                                        </p:tgtEl>
                                        <p:attrNameLst>
                                          <p:attrName>style.color</p:attrName>
                                        </p:attrNameLst>
                                      </p:cBhvr>
                                      <p:by>
                                        <p:hsl h="0" s="-12549" l="-25098"/>
                                      </p:by>
                                    </p:animClr>
                                    <p:animClr clrSpc="hsl" dir="cw">
                                      <p:cBhvr>
                                        <p:cTn id="95" dur="500" fill="hold"/>
                                        <p:tgtEl>
                                          <p:spTgt spid="11267">
                                            <p:txEl>
                                              <p:pRg st="8" end="8"/>
                                            </p:txEl>
                                          </p:spTgt>
                                        </p:tgtEl>
                                        <p:attrNameLst>
                                          <p:attrName>fillcolor</p:attrName>
                                        </p:attrNameLst>
                                      </p:cBhvr>
                                      <p:by>
                                        <p:hsl h="0" s="-12549" l="-25098"/>
                                      </p:by>
                                    </p:animClr>
                                    <p:animClr clrSpc="hsl" dir="cw">
                                      <p:cBhvr>
                                        <p:cTn id="96" dur="500" fill="hold"/>
                                        <p:tgtEl>
                                          <p:spTgt spid="11267">
                                            <p:txEl>
                                              <p:pRg st="8" end="8"/>
                                            </p:txEl>
                                          </p:spTgt>
                                        </p:tgtEl>
                                        <p:attrNameLst>
                                          <p:attrName>stroke.color</p:attrName>
                                        </p:attrNameLst>
                                      </p:cBhvr>
                                      <p:by>
                                        <p:hsl h="0" s="-12549" l="-25098"/>
                                      </p:by>
                                    </p:animClr>
                                    <p:set>
                                      <p:cBhvr>
                                        <p:cTn id="97" dur="500" fill="hold"/>
                                        <p:tgtEl>
                                          <p:spTgt spid="11267">
                                            <p:txEl>
                                              <p:pRg st="8" end="8"/>
                                            </p:txEl>
                                          </p:spTgt>
                                        </p:tgtEl>
                                        <p:attrNameLst>
                                          <p:attrName>fill.type</p:attrName>
                                        </p:attrNameLst>
                                      </p:cBhvr>
                                      <p:to>
                                        <p:strVal val="solid"/>
                                      </p:to>
                                    </p:set>
                                  </p:childTnLst>
                                </p:cTn>
                              </p:par>
                              <p:par>
                                <p:cTn id="98" presetID="24" presetClass="emph" presetSubtype="0" fill="hold" grpId="1" nodeType="withEffect">
                                  <p:stCondLst>
                                    <p:cond delay="0"/>
                                  </p:stCondLst>
                                  <p:childTnLst>
                                    <p:animClr clrSpc="hsl" dir="cw">
                                      <p:cBhvr override="childStyle">
                                        <p:cTn id="99" dur="500" fill="hold"/>
                                        <p:tgtEl>
                                          <p:spTgt spid="11267">
                                            <p:txEl>
                                              <p:pRg st="9" end="9"/>
                                            </p:txEl>
                                          </p:spTgt>
                                        </p:tgtEl>
                                        <p:attrNameLst>
                                          <p:attrName>style.color</p:attrName>
                                        </p:attrNameLst>
                                      </p:cBhvr>
                                      <p:by>
                                        <p:hsl h="0" s="-12549" l="-25098"/>
                                      </p:by>
                                    </p:animClr>
                                    <p:animClr clrSpc="hsl" dir="cw">
                                      <p:cBhvr>
                                        <p:cTn id="100" dur="500" fill="hold"/>
                                        <p:tgtEl>
                                          <p:spTgt spid="11267">
                                            <p:txEl>
                                              <p:pRg st="9" end="9"/>
                                            </p:txEl>
                                          </p:spTgt>
                                        </p:tgtEl>
                                        <p:attrNameLst>
                                          <p:attrName>fillcolor</p:attrName>
                                        </p:attrNameLst>
                                      </p:cBhvr>
                                      <p:by>
                                        <p:hsl h="0" s="-12549" l="-25098"/>
                                      </p:by>
                                    </p:animClr>
                                    <p:animClr clrSpc="hsl" dir="cw">
                                      <p:cBhvr>
                                        <p:cTn id="101" dur="500" fill="hold"/>
                                        <p:tgtEl>
                                          <p:spTgt spid="11267">
                                            <p:txEl>
                                              <p:pRg st="9" end="9"/>
                                            </p:txEl>
                                          </p:spTgt>
                                        </p:tgtEl>
                                        <p:attrNameLst>
                                          <p:attrName>stroke.color</p:attrName>
                                        </p:attrNameLst>
                                      </p:cBhvr>
                                      <p:by>
                                        <p:hsl h="0" s="-12549" l="-25098"/>
                                      </p:by>
                                    </p:animClr>
                                    <p:set>
                                      <p:cBhvr>
                                        <p:cTn id="102" dur="500" fill="hold"/>
                                        <p:tgtEl>
                                          <p:spTgt spid="11267">
                                            <p:txEl>
                                              <p:pRg st="9" end="9"/>
                                            </p:txEl>
                                          </p:spTgt>
                                        </p:tgtEl>
                                        <p:attrNameLst>
                                          <p:attrName>fill.type</p:attrName>
                                        </p:attrNameLst>
                                      </p:cBhvr>
                                      <p:to>
                                        <p:strVal val="solid"/>
                                      </p:to>
                                    </p:set>
                                  </p:childTnLst>
                                </p:cTn>
                              </p:par>
                            </p:childTnLst>
                          </p:cTn>
                        </p:par>
                      </p:childTnLst>
                    </p:cTn>
                  </p:par>
                  <p:par>
                    <p:cTn id="103" fill="hold">
                      <p:stCondLst>
                        <p:cond delay="indefinite"/>
                      </p:stCondLst>
                      <p:childTnLst>
                        <p:par>
                          <p:cTn id="104" fill="hold">
                            <p:stCondLst>
                              <p:cond delay="0"/>
                            </p:stCondLst>
                            <p:childTnLst>
                              <p:par>
                                <p:cTn id="105" presetID="2" presetClass="entr" presetSubtype="4" fill="hold" grpId="0" nodeType="clickEffect">
                                  <p:stCondLst>
                                    <p:cond delay="0"/>
                                  </p:stCondLst>
                                  <p:childTnLst>
                                    <p:set>
                                      <p:cBhvr>
                                        <p:cTn id="106" dur="1" fill="hold">
                                          <p:stCondLst>
                                            <p:cond delay="0"/>
                                          </p:stCondLst>
                                        </p:cTn>
                                        <p:tgtEl>
                                          <p:spTgt spid="11267">
                                            <p:txEl>
                                              <p:pRg st="12" end="12"/>
                                            </p:txEl>
                                          </p:spTgt>
                                        </p:tgtEl>
                                        <p:attrNameLst>
                                          <p:attrName>style.visibility</p:attrName>
                                        </p:attrNameLst>
                                      </p:cBhvr>
                                      <p:to>
                                        <p:strVal val="visible"/>
                                      </p:to>
                                    </p:set>
                                    <p:anim calcmode="lin" valueType="num">
                                      <p:cBhvr additive="base">
                                        <p:cTn id="107" dur="500" fill="hold"/>
                                        <p:tgtEl>
                                          <p:spTgt spid="11267">
                                            <p:txEl>
                                              <p:pRg st="12" end="12"/>
                                            </p:txEl>
                                          </p:spTgt>
                                        </p:tgtEl>
                                        <p:attrNameLst>
                                          <p:attrName>ppt_x</p:attrName>
                                        </p:attrNameLst>
                                      </p:cBhvr>
                                      <p:tavLst>
                                        <p:tav tm="0">
                                          <p:val>
                                            <p:strVal val="#ppt_x"/>
                                          </p:val>
                                        </p:tav>
                                        <p:tav tm="100000">
                                          <p:val>
                                            <p:strVal val="#ppt_x"/>
                                          </p:val>
                                        </p:tav>
                                      </p:tavLst>
                                    </p:anim>
                                    <p:anim calcmode="lin" valueType="num">
                                      <p:cBhvr additive="base">
                                        <p:cTn id="108" dur="500" fill="hold"/>
                                        <p:tgtEl>
                                          <p:spTgt spid="11267">
                                            <p:txEl>
                                              <p:pRg st="12" end="12"/>
                                            </p:txEl>
                                          </p:spTgt>
                                        </p:tgtEl>
                                        <p:attrNameLst>
                                          <p:attrName>ppt_y</p:attrName>
                                        </p:attrNameLst>
                                      </p:cBhvr>
                                      <p:tavLst>
                                        <p:tav tm="0">
                                          <p:val>
                                            <p:strVal val="1+#ppt_h/2"/>
                                          </p:val>
                                        </p:tav>
                                        <p:tav tm="100000">
                                          <p:val>
                                            <p:strVal val="#ppt_y"/>
                                          </p:val>
                                        </p:tav>
                                      </p:tavLst>
                                    </p:anim>
                                  </p:childTnLst>
                                </p:cTn>
                              </p:par>
                              <p:par>
                                <p:cTn id="109" presetID="2" presetClass="entr" presetSubtype="4" fill="hold" grpId="0" nodeType="withEffect">
                                  <p:stCondLst>
                                    <p:cond delay="0"/>
                                  </p:stCondLst>
                                  <p:childTnLst>
                                    <p:set>
                                      <p:cBhvr>
                                        <p:cTn id="110" dur="1" fill="hold">
                                          <p:stCondLst>
                                            <p:cond delay="0"/>
                                          </p:stCondLst>
                                        </p:cTn>
                                        <p:tgtEl>
                                          <p:spTgt spid="11267">
                                            <p:txEl>
                                              <p:pRg st="13" end="13"/>
                                            </p:txEl>
                                          </p:spTgt>
                                        </p:tgtEl>
                                        <p:attrNameLst>
                                          <p:attrName>style.visibility</p:attrName>
                                        </p:attrNameLst>
                                      </p:cBhvr>
                                      <p:to>
                                        <p:strVal val="visible"/>
                                      </p:to>
                                    </p:set>
                                    <p:anim calcmode="lin" valueType="num">
                                      <p:cBhvr additive="base">
                                        <p:cTn id="111" dur="500" fill="hold"/>
                                        <p:tgtEl>
                                          <p:spTgt spid="11267">
                                            <p:txEl>
                                              <p:pRg st="13" end="13"/>
                                            </p:txEl>
                                          </p:spTgt>
                                        </p:tgtEl>
                                        <p:attrNameLst>
                                          <p:attrName>ppt_x</p:attrName>
                                        </p:attrNameLst>
                                      </p:cBhvr>
                                      <p:tavLst>
                                        <p:tav tm="0">
                                          <p:val>
                                            <p:strVal val="#ppt_x"/>
                                          </p:val>
                                        </p:tav>
                                        <p:tav tm="100000">
                                          <p:val>
                                            <p:strVal val="#ppt_x"/>
                                          </p:val>
                                        </p:tav>
                                      </p:tavLst>
                                    </p:anim>
                                    <p:anim calcmode="lin" valueType="num">
                                      <p:cBhvr additive="base">
                                        <p:cTn id="112" dur="500" fill="hold"/>
                                        <p:tgtEl>
                                          <p:spTgt spid="11267">
                                            <p:txEl>
                                              <p:pRg st="13" end="13"/>
                                            </p:txEl>
                                          </p:spTgt>
                                        </p:tgtEl>
                                        <p:attrNameLst>
                                          <p:attrName>ppt_y</p:attrName>
                                        </p:attrNameLst>
                                      </p:cBhvr>
                                      <p:tavLst>
                                        <p:tav tm="0">
                                          <p:val>
                                            <p:strVal val="1+#ppt_h/2"/>
                                          </p:val>
                                        </p:tav>
                                        <p:tav tm="100000">
                                          <p:val>
                                            <p:strVal val="#ppt_y"/>
                                          </p:val>
                                        </p:tav>
                                      </p:tavLst>
                                    </p:anim>
                                  </p:childTnLst>
                                </p:cTn>
                              </p:par>
                            </p:childTnLst>
                          </p:cTn>
                        </p:par>
                      </p:childTnLst>
                    </p:cTn>
                  </p:par>
                  <p:par>
                    <p:cTn id="113" fill="hold">
                      <p:stCondLst>
                        <p:cond delay="indefinite"/>
                      </p:stCondLst>
                      <p:childTnLst>
                        <p:par>
                          <p:cTn id="114" fill="hold">
                            <p:stCondLst>
                              <p:cond delay="0"/>
                            </p:stCondLst>
                            <p:childTnLst>
                              <p:par>
                                <p:cTn id="115" presetID="2" presetClass="entr" presetSubtype="4" fill="hold" grpId="0" nodeType="clickEffect">
                                  <p:stCondLst>
                                    <p:cond delay="0"/>
                                  </p:stCondLst>
                                  <p:childTnLst>
                                    <p:set>
                                      <p:cBhvr>
                                        <p:cTn id="116" dur="1" fill="hold">
                                          <p:stCondLst>
                                            <p:cond delay="0"/>
                                          </p:stCondLst>
                                        </p:cTn>
                                        <p:tgtEl>
                                          <p:spTgt spid="11267">
                                            <p:txEl>
                                              <p:pRg st="14" end="14"/>
                                            </p:txEl>
                                          </p:spTgt>
                                        </p:tgtEl>
                                        <p:attrNameLst>
                                          <p:attrName>style.visibility</p:attrName>
                                        </p:attrNameLst>
                                      </p:cBhvr>
                                      <p:to>
                                        <p:strVal val="visible"/>
                                      </p:to>
                                    </p:set>
                                    <p:anim calcmode="lin" valueType="num">
                                      <p:cBhvr additive="base">
                                        <p:cTn id="117" dur="500" fill="hold"/>
                                        <p:tgtEl>
                                          <p:spTgt spid="11267">
                                            <p:txEl>
                                              <p:pRg st="14" end="14"/>
                                            </p:txEl>
                                          </p:spTgt>
                                        </p:tgtEl>
                                        <p:attrNameLst>
                                          <p:attrName>ppt_x</p:attrName>
                                        </p:attrNameLst>
                                      </p:cBhvr>
                                      <p:tavLst>
                                        <p:tav tm="0">
                                          <p:val>
                                            <p:strVal val="#ppt_x"/>
                                          </p:val>
                                        </p:tav>
                                        <p:tav tm="100000">
                                          <p:val>
                                            <p:strVal val="#ppt_x"/>
                                          </p:val>
                                        </p:tav>
                                      </p:tavLst>
                                    </p:anim>
                                    <p:anim calcmode="lin" valueType="num">
                                      <p:cBhvr additive="base">
                                        <p:cTn id="118" dur="500" fill="hold"/>
                                        <p:tgtEl>
                                          <p:spTgt spid="11267">
                                            <p:txEl>
                                              <p:pRg st="14" end="14"/>
                                            </p:txEl>
                                          </p:spTgt>
                                        </p:tgtEl>
                                        <p:attrNameLst>
                                          <p:attrName>ppt_y</p:attrName>
                                        </p:attrNameLst>
                                      </p:cBhvr>
                                      <p:tavLst>
                                        <p:tav tm="0">
                                          <p:val>
                                            <p:strVal val="1+#ppt_h/2"/>
                                          </p:val>
                                        </p:tav>
                                        <p:tav tm="100000">
                                          <p:val>
                                            <p:strVal val="#ppt_y"/>
                                          </p:val>
                                        </p:tav>
                                      </p:tavLst>
                                    </p:anim>
                                  </p:childTnLst>
                                </p:cTn>
                              </p:par>
                              <p:par>
                                <p:cTn id="119" presetID="2" presetClass="entr" presetSubtype="4" fill="hold" grpId="0" nodeType="withEffect">
                                  <p:stCondLst>
                                    <p:cond delay="0"/>
                                  </p:stCondLst>
                                  <p:childTnLst>
                                    <p:set>
                                      <p:cBhvr>
                                        <p:cTn id="120" dur="1" fill="hold">
                                          <p:stCondLst>
                                            <p:cond delay="0"/>
                                          </p:stCondLst>
                                        </p:cTn>
                                        <p:tgtEl>
                                          <p:spTgt spid="11267">
                                            <p:txEl>
                                              <p:pRg st="15" end="15"/>
                                            </p:txEl>
                                          </p:spTgt>
                                        </p:tgtEl>
                                        <p:attrNameLst>
                                          <p:attrName>style.visibility</p:attrName>
                                        </p:attrNameLst>
                                      </p:cBhvr>
                                      <p:to>
                                        <p:strVal val="visible"/>
                                      </p:to>
                                    </p:set>
                                    <p:anim calcmode="lin" valueType="num">
                                      <p:cBhvr additive="base">
                                        <p:cTn id="121" dur="500" fill="hold"/>
                                        <p:tgtEl>
                                          <p:spTgt spid="11267">
                                            <p:txEl>
                                              <p:pRg st="15" end="15"/>
                                            </p:txEl>
                                          </p:spTgt>
                                        </p:tgtEl>
                                        <p:attrNameLst>
                                          <p:attrName>ppt_x</p:attrName>
                                        </p:attrNameLst>
                                      </p:cBhvr>
                                      <p:tavLst>
                                        <p:tav tm="0">
                                          <p:val>
                                            <p:strVal val="#ppt_x"/>
                                          </p:val>
                                        </p:tav>
                                        <p:tav tm="100000">
                                          <p:val>
                                            <p:strVal val="#ppt_x"/>
                                          </p:val>
                                        </p:tav>
                                      </p:tavLst>
                                    </p:anim>
                                    <p:anim calcmode="lin" valueType="num">
                                      <p:cBhvr additive="base">
                                        <p:cTn id="122" dur="500" fill="hold"/>
                                        <p:tgtEl>
                                          <p:spTgt spid="11267">
                                            <p:txEl>
                                              <p:pRg st="15" end="1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uiExpand="1" build="p"/>
      <p:bldP spid="11267" grpId="1"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107950" y="274638"/>
            <a:ext cx="8893175" cy="1143000"/>
          </a:xfrm>
        </p:spPr>
        <p:txBody>
          <a:bodyPr/>
          <a:lstStyle/>
          <a:p>
            <a:r>
              <a:rPr lang="en-GB" sz="2800" b="1"/>
              <a:t>SURE checklist for making judgements about how much confidence to place in a systematic review</a:t>
            </a:r>
            <a:r>
              <a:rPr lang="nb-NO" sz="4000"/>
              <a:t> </a:t>
            </a:r>
          </a:p>
        </p:txBody>
      </p:sp>
      <p:sp>
        <p:nvSpPr>
          <p:cNvPr id="7171" name="Rectangle 3"/>
          <p:cNvSpPr>
            <a:spLocks noGrp="1" noChangeArrowheads="1"/>
          </p:cNvSpPr>
          <p:nvPr>
            <p:ph type="body" idx="1"/>
          </p:nvPr>
        </p:nvSpPr>
        <p:spPr/>
        <p:txBody>
          <a:bodyPr/>
          <a:lstStyle/>
          <a:p>
            <a:pPr>
              <a:lnSpc>
                <a:spcPct val="80000"/>
              </a:lnSpc>
            </a:pPr>
            <a:r>
              <a:rPr lang="en-GB" sz="2000"/>
              <a:t>A number of checklists are available to guide assessments of the reliability of systematic reviews</a:t>
            </a:r>
          </a:p>
          <a:p>
            <a:pPr>
              <a:lnSpc>
                <a:spcPct val="80000"/>
              </a:lnSpc>
            </a:pPr>
            <a:r>
              <a:rPr lang="en-GB" sz="2000"/>
              <a:t>SURE checklist is based on other similar checklists</a:t>
            </a:r>
          </a:p>
          <a:p>
            <a:pPr lvl="1">
              <a:lnSpc>
                <a:spcPct val="80000"/>
              </a:lnSpc>
            </a:pPr>
            <a:r>
              <a:rPr lang="en-GB" sz="1800"/>
              <a:t>Developed based on experience applying a widely used check list to systematic reviews of health system arrangements and implementation strategies </a:t>
            </a:r>
          </a:p>
          <a:p>
            <a:pPr lvl="1">
              <a:lnSpc>
                <a:spcPct val="80000"/>
              </a:lnSpc>
            </a:pPr>
            <a:r>
              <a:rPr lang="en-GB" sz="1800"/>
              <a:t>Tailored to guide judgements of the extent to which a review is likely to provide a reliable summary of the best available evidence of the impacts of these complex interventions</a:t>
            </a:r>
          </a:p>
          <a:p>
            <a:pPr>
              <a:lnSpc>
                <a:spcPct val="80000"/>
              </a:lnSpc>
            </a:pPr>
            <a:r>
              <a:rPr lang="en-GB" sz="2000"/>
              <a:t>Divided into two parts</a:t>
            </a:r>
          </a:p>
          <a:p>
            <a:pPr lvl="1">
              <a:lnSpc>
                <a:spcPct val="80000"/>
              </a:lnSpc>
            </a:pPr>
            <a:r>
              <a:rPr lang="en-GB" sz="1800"/>
              <a:t>Methods used to identify, select and critically appraise studies</a:t>
            </a:r>
          </a:p>
          <a:p>
            <a:pPr lvl="1">
              <a:lnSpc>
                <a:spcPct val="80000"/>
              </a:lnSpc>
            </a:pPr>
            <a:r>
              <a:rPr lang="en-GB" sz="1800"/>
              <a:t>Methods used to analyse the results of included studies</a:t>
            </a:r>
          </a:p>
          <a:p>
            <a:pPr>
              <a:lnSpc>
                <a:spcPct val="80000"/>
              </a:lnSpc>
            </a:pPr>
            <a:r>
              <a:rPr lang="en-GB" sz="2000"/>
              <a:t>Summary assessments based on the questions </a:t>
            </a:r>
          </a:p>
          <a:p>
            <a:pPr lvl="1">
              <a:lnSpc>
                <a:spcPct val="80000"/>
              </a:lnSpc>
            </a:pPr>
            <a:r>
              <a:rPr lang="en-GB" sz="1800"/>
              <a:t>Minor, moderate or major limitations</a:t>
            </a:r>
          </a:p>
          <a:p>
            <a:pPr lvl="1">
              <a:lnSpc>
                <a:spcPct val="80000"/>
              </a:lnSpc>
            </a:pPr>
            <a:r>
              <a:rPr lang="en-GB" sz="1800"/>
              <a:t>Can guide the use of reviews in policy briefs</a:t>
            </a:r>
          </a:p>
          <a:p>
            <a:pPr>
              <a:lnSpc>
                <a:spcPct val="80000"/>
              </a:lnSpc>
            </a:pPr>
            <a:endParaRPr lang="en-GB" sz="200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 calcmode="lin" valueType="num">
                                      <p:cBhvr additive="base">
                                        <p:cTn id="7" dur="500" fill="hold"/>
                                        <p:tgtEl>
                                          <p:spTgt spid="717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17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4" presetClass="emph" presetSubtype="0" fill="hold" grpId="1" nodeType="clickEffect">
                                  <p:stCondLst>
                                    <p:cond delay="0"/>
                                  </p:stCondLst>
                                  <p:childTnLst>
                                    <p:animClr clrSpc="hsl" dir="cw">
                                      <p:cBhvr override="childStyle">
                                        <p:cTn id="12" dur="500" fill="hold"/>
                                        <p:tgtEl>
                                          <p:spTgt spid="7171">
                                            <p:txEl>
                                              <p:pRg st="0" end="0"/>
                                            </p:txEl>
                                          </p:spTgt>
                                        </p:tgtEl>
                                        <p:attrNameLst>
                                          <p:attrName>style.color</p:attrName>
                                        </p:attrNameLst>
                                      </p:cBhvr>
                                      <p:by>
                                        <p:hsl h="0" s="-12549" l="-25098"/>
                                      </p:by>
                                    </p:animClr>
                                    <p:animClr clrSpc="hsl" dir="cw">
                                      <p:cBhvr>
                                        <p:cTn id="13" dur="500" fill="hold"/>
                                        <p:tgtEl>
                                          <p:spTgt spid="7171">
                                            <p:txEl>
                                              <p:pRg st="0" end="0"/>
                                            </p:txEl>
                                          </p:spTgt>
                                        </p:tgtEl>
                                        <p:attrNameLst>
                                          <p:attrName>fillcolor</p:attrName>
                                        </p:attrNameLst>
                                      </p:cBhvr>
                                      <p:by>
                                        <p:hsl h="0" s="-12549" l="-25098"/>
                                      </p:by>
                                    </p:animClr>
                                    <p:animClr clrSpc="hsl" dir="cw">
                                      <p:cBhvr>
                                        <p:cTn id="14" dur="500" fill="hold"/>
                                        <p:tgtEl>
                                          <p:spTgt spid="7171">
                                            <p:txEl>
                                              <p:pRg st="0" end="0"/>
                                            </p:txEl>
                                          </p:spTgt>
                                        </p:tgtEl>
                                        <p:attrNameLst>
                                          <p:attrName>stroke.color</p:attrName>
                                        </p:attrNameLst>
                                      </p:cBhvr>
                                      <p:by>
                                        <p:hsl h="0" s="-12549" l="-25098"/>
                                      </p:by>
                                    </p:animClr>
                                    <p:set>
                                      <p:cBhvr>
                                        <p:cTn id="15" dur="500" fill="hold"/>
                                        <p:tgtEl>
                                          <p:spTgt spid="7171">
                                            <p:txEl>
                                              <p:pRg st="0" end="0"/>
                                            </p:txEl>
                                          </p:spTgt>
                                        </p:tgtEl>
                                        <p:attrNameLst>
                                          <p:attrName>fill.type</p:attrName>
                                        </p:attrNameLst>
                                      </p:cBhvr>
                                      <p:to>
                                        <p:strVal val="solid"/>
                                      </p:to>
                                    </p:set>
                                  </p:childTnLst>
                                </p:cTn>
                              </p:par>
                              <p:par>
                                <p:cTn id="16" presetID="2" presetClass="entr" presetSubtype="4" fill="hold" grpId="0" nodeType="withEffect">
                                  <p:stCondLst>
                                    <p:cond delay="0"/>
                                  </p:stCondLst>
                                  <p:childTnLst>
                                    <p:set>
                                      <p:cBhvr>
                                        <p:cTn id="17" dur="1" fill="hold">
                                          <p:stCondLst>
                                            <p:cond delay="0"/>
                                          </p:stCondLst>
                                        </p:cTn>
                                        <p:tgtEl>
                                          <p:spTgt spid="7171">
                                            <p:txEl>
                                              <p:pRg st="1" end="1"/>
                                            </p:txEl>
                                          </p:spTgt>
                                        </p:tgtEl>
                                        <p:attrNameLst>
                                          <p:attrName>style.visibility</p:attrName>
                                        </p:attrNameLst>
                                      </p:cBhvr>
                                      <p:to>
                                        <p:strVal val="visible"/>
                                      </p:to>
                                    </p:set>
                                    <p:anim calcmode="lin" valueType="num">
                                      <p:cBhvr additive="base">
                                        <p:cTn id="18" dur="500" fill="hold"/>
                                        <p:tgtEl>
                                          <p:spTgt spid="7171">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7171">
                                            <p:txEl>
                                              <p:pRg st="1" end="1"/>
                                            </p:txEl>
                                          </p:spTgt>
                                        </p:tgtEl>
                                        <p:attrNameLst>
                                          <p:attrName>ppt_y</p:attrName>
                                        </p:attrNameLst>
                                      </p:cBhvr>
                                      <p:tavLst>
                                        <p:tav tm="0">
                                          <p:val>
                                            <p:strVal val="1+#ppt_h/2"/>
                                          </p:val>
                                        </p:tav>
                                        <p:tav tm="100000">
                                          <p:val>
                                            <p:strVal val="#ppt_y"/>
                                          </p:val>
                                        </p:tav>
                                      </p:tavLst>
                                    </p:anim>
                                  </p:childTnLst>
                                </p:cTn>
                              </p:par>
                              <p:par>
                                <p:cTn id="20" presetID="2" presetClass="entr" presetSubtype="4" fill="hold" grpId="0" nodeType="withEffect">
                                  <p:stCondLst>
                                    <p:cond delay="0"/>
                                  </p:stCondLst>
                                  <p:childTnLst>
                                    <p:set>
                                      <p:cBhvr>
                                        <p:cTn id="21" dur="1" fill="hold">
                                          <p:stCondLst>
                                            <p:cond delay="0"/>
                                          </p:stCondLst>
                                        </p:cTn>
                                        <p:tgtEl>
                                          <p:spTgt spid="7171">
                                            <p:txEl>
                                              <p:pRg st="2" end="2"/>
                                            </p:txEl>
                                          </p:spTgt>
                                        </p:tgtEl>
                                        <p:attrNameLst>
                                          <p:attrName>style.visibility</p:attrName>
                                        </p:attrNameLst>
                                      </p:cBhvr>
                                      <p:to>
                                        <p:strVal val="visible"/>
                                      </p:to>
                                    </p:set>
                                    <p:anim calcmode="lin" valueType="num">
                                      <p:cBhvr additive="base">
                                        <p:cTn id="22" dur="500" fill="hold"/>
                                        <p:tgtEl>
                                          <p:spTgt spid="7171">
                                            <p:txEl>
                                              <p:pRg st="2" end="2"/>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7171">
                                            <p:txEl>
                                              <p:pRg st="2" end="2"/>
                                            </p:txEl>
                                          </p:spTgt>
                                        </p:tgtEl>
                                        <p:attrNameLst>
                                          <p:attrName>ppt_y</p:attrName>
                                        </p:attrNameLst>
                                      </p:cBhvr>
                                      <p:tavLst>
                                        <p:tav tm="0">
                                          <p:val>
                                            <p:strVal val="1+#ppt_h/2"/>
                                          </p:val>
                                        </p:tav>
                                        <p:tav tm="100000">
                                          <p:val>
                                            <p:strVal val="#ppt_y"/>
                                          </p:val>
                                        </p:tav>
                                      </p:tavLst>
                                    </p:anim>
                                  </p:childTnLst>
                                </p:cTn>
                              </p:par>
                              <p:par>
                                <p:cTn id="24" presetID="2" presetClass="entr" presetSubtype="4" fill="hold" grpId="0" nodeType="withEffect">
                                  <p:stCondLst>
                                    <p:cond delay="0"/>
                                  </p:stCondLst>
                                  <p:childTnLst>
                                    <p:set>
                                      <p:cBhvr>
                                        <p:cTn id="25" dur="1" fill="hold">
                                          <p:stCondLst>
                                            <p:cond delay="0"/>
                                          </p:stCondLst>
                                        </p:cTn>
                                        <p:tgtEl>
                                          <p:spTgt spid="7171">
                                            <p:txEl>
                                              <p:pRg st="3" end="3"/>
                                            </p:txEl>
                                          </p:spTgt>
                                        </p:tgtEl>
                                        <p:attrNameLst>
                                          <p:attrName>style.visibility</p:attrName>
                                        </p:attrNameLst>
                                      </p:cBhvr>
                                      <p:to>
                                        <p:strVal val="visible"/>
                                      </p:to>
                                    </p:set>
                                    <p:anim calcmode="lin" valueType="num">
                                      <p:cBhvr additive="base">
                                        <p:cTn id="26" dur="500" fill="hold"/>
                                        <p:tgtEl>
                                          <p:spTgt spid="7171">
                                            <p:txEl>
                                              <p:pRg st="3" end="3"/>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717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4" presetClass="emph" presetSubtype="0" fill="hold" grpId="1" nodeType="clickEffect">
                                  <p:stCondLst>
                                    <p:cond delay="0"/>
                                  </p:stCondLst>
                                  <p:childTnLst>
                                    <p:animClr clrSpc="hsl" dir="cw">
                                      <p:cBhvr override="childStyle">
                                        <p:cTn id="31" dur="500" fill="hold"/>
                                        <p:tgtEl>
                                          <p:spTgt spid="7171">
                                            <p:txEl>
                                              <p:pRg st="1" end="1"/>
                                            </p:txEl>
                                          </p:spTgt>
                                        </p:tgtEl>
                                        <p:attrNameLst>
                                          <p:attrName>style.color</p:attrName>
                                        </p:attrNameLst>
                                      </p:cBhvr>
                                      <p:by>
                                        <p:hsl h="0" s="-12549" l="-25098"/>
                                      </p:by>
                                    </p:animClr>
                                    <p:animClr clrSpc="hsl" dir="cw">
                                      <p:cBhvr>
                                        <p:cTn id="32" dur="500" fill="hold"/>
                                        <p:tgtEl>
                                          <p:spTgt spid="7171">
                                            <p:txEl>
                                              <p:pRg st="1" end="1"/>
                                            </p:txEl>
                                          </p:spTgt>
                                        </p:tgtEl>
                                        <p:attrNameLst>
                                          <p:attrName>fillcolor</p:attrName>
                                        </p:attrNameLst>
                                      </p:cBhvr>
                                      <p:by>
                                        <p:hsl h="0" s="-12549" l="-25098"/>
                                      </p:by>
                                    </p:animClr>
                                    <p:animClr clrSpc="hsl" dir="cw">
                                      <p:cBhvr>
                                        <p:cTn id="33" dur="500" fill="hold"/>
                                        <p:tgtEl>
                                          <p:spTgt spid="7171">
                                            <p:txEl>
                                              <p:pRg st="1" end="1"/>
                                            </p:txEl>
                                          </p:spTgt>
                                        </p:tgtEl>
                                        <p:attrNameLst>
                                          <p:attrName>stroke.color</p:attrName>
                                        </p:attrNameLst>
                                      </p:cBhvr>
                                      <p:by>
                                        <p:hsl h="0" s="-12549" l="-25098"/>
                                      </p:by>
                                    </p:animClr>
                                    <p:set>
                                      <p:cBhvr>
                                        <p:cTn id="34" dur="500" fill="hold"/>
                                        <p:tgtEl>
                                          <p:spTgt spid="7171">
                                            <p:txEl>
                                              <p:pRg st="1" end="1"/>
                                            </p:txEl>
                                          </p:spTgt>
                                        </p:tgtEl>
                                        <p:attrNameLst>
                                          <p:attrName>fill.type</p:attrName>
                                        </p:attrNameLst>
                                      </p:cBhvr>
                                      <p:to>
                                        <p:strVal val="solid"/>
                                      </p:to>
                                    </p:set>
                                  </p:childTnLst>
                                </p:cTn>
                              </p:par>
                              <p:par>
                                <p:cTn id="35" presetID="24" presetClass="emph" presetSubtype="0" fill="hold" grpId="1" nodeType="withEffect">
                                  <p:stCondLst>
                                    <p:cond delay="0"/>
                                  </p:stCondLst>
                                  <p:childTnLst>
                                    <p:animClr clrSpc="hsl" dir="cw">
                                      <p:cBhvr override="childStyle">
                                        <p:cTn id="36" dur="500" fill="hold"/>
                                        <p:tgtEl>
                                          <p:spTgt spid="7171">
                                            <p:txEl>
                                              <p:pRg st="2" end="2"/>
                                            </p:txEl>
                                          </p:spTgt>
                                        </p:tgtEl>
                                        <p:attrNameLst>
                                          <p:attrName>style.color</p:attrName>
                                        </p:attrNameLst>
                                      </p:cBhvr>
                                      <p:by>
                                        <p:hsl h="0" s="-12549" l="-25098"/>
                                      </p:by>
                                    </p:animClr>
                                    <p:animClr clrSpc="hsl" dir="cw">
                                      <p:cBhvr>
                                        <p:cTn id="37" dur="500" fill="hold"/>
                                        <p:tgtEl>
                                          <p:spTgt spid="7171">
                                            <p:txEl>
                                              <p:pRg st="2" end="2"/>
                                            </p:txEl>
                                          </p:spTgt>
                                        </p:tgtEl>
                                        <p:attrNameLst>
                                          <p:attrName>fillcolor</p:attrName>
                                        </p:attrNameLst>
                                      </p:cBhvr>
                                      <p:by>
                                        <p:hsl h="0" s="-12549" l="-25098"/>
                                      </p:by>
                                    </p:animClr>
                                    <p:animClr clrSpc="hsl" dir="cw">
                                      <p:cBhvr>
                                        <p:cTn id="38" dur="500" fill="hold"/>
                                        <p:tgtEl>
                                          <p:spTgt spid="7171">
                                            <p:txEl>
                                              <p:pRg st="2" end="2"/>
                                            </p:txEl>
                                          </p:spTgt>
                                        </p:tgtEl>
                                        <p:attrNameLst>
                                          <p:attrName>stroke.color</p:attrName>
                                        </p:attrNameLst>
                                      </p:cBhvr>
                                      <p:by>
                                        <p:hsl h="0" s="-12549" l="-25098"/>
                                      </p:by>
                                    </p:animClr>
                                    <p:set>
                                      <p:cBhvr>
                                        <p:cTn id="39" dur="500" fill="hold"/>
                                        <p:tgtEl>
                                          <p:spTgt spid="7171">
                                            <p:txEl>
                                              <p:pRg st="2" end="2"/>
                                            </p:txEl>
                                          </p:spTgt>
                                        </p:tgtEl>
                                        <p:attrNameLst>
                                          <p:attrName>fill.type</p:attrName>
                                        </p:attrNameLst>
                                      </p:cBhvr>
                                      <p:to>
                                        <p:strVal val="solid"/>
                                      </p:to>
                                    </p:set>
                                  </p:childTnLst>
                                </p:cTn>
                              </p:par>
                              <p:par>
                                <p:cTn id="40" presetID="24" presetClass="emph" presetSubtype="0" fill="hold" grpId="1" nodeType="withEffect">
                                  <p:stCondLst>
                                    <p:cond delay="0"/>
                                  </p:stCondLst>
                                  <p:childTnLst>
                                    <p:animClr clrSpc="hsl" dir="cw">
                                      <p:cBhvr override="childStyle">
                                        <p:cTn id="41" dur="500" fill="hold"/>
                                        <p:tgtEl>
                                          <p:spTgt spid="7171">
                                            <p:txEl>
                                              <p:pRg st="3" end="3"/>
                                            </p:txEl>
                                          </p:spTgt>
                                        </p:tgtEl>
                                        <p:attrNameLst>
                                          <p:attrName>style.color</p:attrName>
                                        </p:attrNameLst>
                                      </p:cBhvr>
                                      <p:by>
                                        <p:hsl h="0" s="-12549" l="-25098"/>
                                      </p:by>
                                    </p:animClr>
                                    <p:animClr clrSpc="hsl" dir="cw">
                                      <p:cBhvr>
                                        <p:cTn id="42" dur="500" fill="hold"/>
                                        <p:tgtEl>
                                          <p:spTgt spid="7171">
                                            <p:txEl>
                                              <p:pRg st="3" end="3"/>
                                            </p:txEl>
                                          </p:spTgt>
                                        </p:tgtEl>
                                        <p:attrNameLst>
                                          <p:attrName>fillcolor</p:attrName>
                                        </p:attrNameLst>
                                      </p:cBhvr>
                                      <p:by>
                                        <p:hsl h="0" s="-12549" l="-25098"/>
                                      </p:by>
                                    </p:animClr>
                                    <p:animClr clrSpc="hsl" dir="cw">
                                      <p:cBhvr>
                                        <p:cTn id="43" dur="500" fill="hold"/>
                                        <p:tgtEl>
                                          <p:spTgt spid="7171">
                                            <p:txEl>
                                              <p:pRg st="3" end="3"/>
                                            </p:txEl>
                                          </p:spTgt>
                                        </p:tgtEl>
                                        <p:attrNameLst>
                                          <p:attrName>stroke.color</p:attrName>
                                        </p:attrNameLst>
                                      </p:cBhvr>
                                      <p:by>
                                        <p:hsl h="0" s="-12549" l="-25098"/>
                                      </p:by>
                                    </p:animClr>
                                    <p:set>
                                      <p:cBhvr>
                                        <p:cTn id="44" dur="500" fill="hold"/>
                                        <p:tgtEl>
                                          <p:spTgt spid="7171">
                                            <p:txEl>
                                              <p:pRg st="3" end="3"/>
                                            </p:txEl>
                                          </p:spTgt>
                                        </p:tgtEl>
                                        <p:attrNameLst>
                                          <p:attrName>fill.type</p:attrName>
                                        </p:attrNameLst>
                                      </p:cBhvr>
                                      <p:to>
                                        <p:strVal val="solid"/>
                                      </p:to>
                                    </p:set>
                                  </p:childTnLst>
                                </p:cTn>
                              </p:par>
                              <p:par>
                                <p:cTn id="45" presetID="2" presetClass="entr" presetSubtype="4" fill="hold" grpId="0" nodeType="withEffect">
                                  <p:stCondLst>
                                    <p:cond delay="0"/>
                                  </p:stCondLst>
                                  <p:childTnLst>
                                    <p:set>
                                      <p:cBhvr>
                                        <p:cTn id="46" dur="1" fill="hold">
                                          <p:stCondLst>
                                            <p:cond delay="0"/>
                                          </p:stCondLst>
                                        </p:cTn>
                                        <p:tgtEl>
                                          <p:spTgt spid="7171">
                                            <p:txEl>
                                              <p:pRg st="4" end="4"/>
                                            </p:txEl>
                                          </p:spTgt>
                                        </p:tgtEl>
                                        <p:attrNameLst>
                                          <p:attrName>style.visibility</p:attrName>
                                        </p:attrNameLst>
                                      </p:cBhvr>
                                      <p:to>
                                        <p:strVal val="visible"/>
                                      </p:to>
                                    </p:set>
                                    <p:anim calcmode="lin" valueType="num">
                                      <p:cBhvr additive="base">
                                        <p:cTn id="47" dur="500" fill="hold"/>
                                        <p:tgtEl>
                                          <p:spTgt spid="7171">
                                            <p:txEl>
                                              <p:pRg st="4" end="4"/>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7171">
                                            <p:txEl>
                                              <p:pRg st="4" end="4"/>
                                            </p:txEl>
                                          </p:spTgt>
                                        </p:tgtEl>
                                        <p:attrNameLst>
                                          <p:attrName>ppt_y</p:attrName>
                                        </p:attrNameLst>
                                      </p:cBhvr>
                                      <p:tavLst>
                                        <p:tav tm="0">
                                          <p:val>
                                            <p:strVal val="1+#ppt_h/2"/>
                                          </p:val>
                                        </p:tav>
                                        <p:tav tm="100000">
                                          <p:val>
                                            <p:strVal val="#ppt_y"/>
                                          </p:val>
                                        </p:tav>
                                      </p:tavLst>
                                    </p:anim>
                                  </p:childTnLst>
                                </p:cTn>
                              </p:par>
                              <p:par>
                                <p:cTn id="49" presetID="2" presetClass="entr" presetSubtype="4" fill="hold" grpId="0" nodeType="withEffect">
                                  <p:stCondLst>
                                    <p:cond delay="0"/>
                                  </p:stCondLst>
                                  <p:childTnLst>
                                    <p:set>
                                      <p:cBhvr>
                                        <p:cTn id="50" dur="1" fill="hold">
                                          <p:stCondLst>
                                            <p:cond delay="0"/>
                                          </p:stCondLst>
                                        </p:cTn>
                                        <p:tgtEl>
                                          <p:spTgt spid="7171">
                                            <p:txEl>
                                              <p:pRg st="5" end="5"/>
                                            </p:txEl>
                                          </p:spTgt>
                                        </p:tgtEl>
                                        <p:attrNameLst>
                                          <p:attrName>style.visibility</p:attrName>
                                        </p:attrNameLst>
                                      </p:cBhvr>
                                      <p:to>
                                        <p:strVal val="visible"/>
                                      </p:to>
                                    </p:set>
                                    <p:anim calcmode="lin" valueType="num">
                                      <p:cBhvr additive="base">
                                        <p:cTn id="51" dur="500" fill="hold"/>
                                        <p:tgtEl>
                                          <p:spTgt spid="7171">
                                            <p:txEl>
                                              <p:pRg st="5" end="5"/>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7171">
                                            <p:txEl>
                                              <p:pRg st="5" end="5"/>
                                            </p:txEl>
                                          </p:spTgt>
                                        </p:tgtEl>
                                        <p:attrNameLst>
                                          <p:attrName>ppt_y</p:attrName>
                                        </p:attrNameLst>
                                      </p:cBhvr>
                                      <p:tavLst>
                                        <p:tav tm="0">
                                          <p:val>
                                            <p:strVal val="1+#ppt_h/2"/>
                                          </p:val>
                                        </p:tav>
                                        <p:tav tm="100000">
                                          <p:val>
                                            <p:strVal val="#ppt_y"/>
                                          </p:val>
                                        </p:tav>
                                      </p:tavLst>
                                    </p:anim>
                                  </p:childTnLst>
                                </p:cTn>
                              </p:par>
                              <p:par>
                                <p:cTn id="53" presetID="2" presetClass="entr" presetSubtype="4" fill="hold" grpId="0" nodeType="withEffect">
                                  <p:stCondLst>
                                    <p:cond delay="0"/>
                                  </p:stCondLst>
                                  <p:childTnLst>
                                    <p:set>
                                      <p:cBhvr>
                                        <p:cTn id="54" dur="1" fill="hold">
                                          <p:stCondLst>
                                            <p:cond delay="0"/>
                                          </p:stCondLst>
                                        </p:cTn>
                                        <p:tgtEl>
                                          <p:spTgt spid="7171">
                                            <p:txEl>
                                              <p:pRg st="6" end="6"/>
                                            </p:txEl>
                                          </p:spTgt>
                                        </p:tgtEl>
                                        <p:attrNameLst>
                                          <p:attrName>style.visibility</p:attrName>
                                        </p:attrNameLst>
                                      </p:cBhvr>
                                      <p:to>
                                        <p:strVal val="visible"/>
                                      </p:to>
                                    </p:set>
                                    <p:anim calcmode="lin" valueType="num">
                                      <p:cBhvr additive="base">
                                        <p:cTn id="55" dur="500" fill="hold"/>
                                        <p:tgtEl>
                                          <p:spTgt spid="7171">
                                            <p:txEl>
                                              <p:pRg st="6" end="6"/>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7171">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4" presetClass="emph" presetSubtype="0" fill="hold" grpId="1" nodeType="clickEffect">
                                  <p:stCondLst>
                                    <p:cond delay="0"/>
                                  </p:stCondLst>
                                  <p:childTnLst>
                                    <p:animClr clrSpc="hsl" dir="cw">
                                      <p:cBhvr override="childStyle">
                                        <p:cTn id="60" dur="500" fill="hold"/>
                                        <p:tgtEl>
                                          <p:spTgt spid="7171">
                                            <p:txEl>
                                              <p:pRg st="4" end="4"/>
                                            </p:txEl>
                                          </p:spTgt>
                                        </p:tgtEl>
                                        <p:attrNameLst>
                                          <p:attrName>style.color</p:attrName>
                                        </p:attrNameLst>
                                      </p:cBhvr>
                                      <p:by>
                                        <p:hsl h="0" s="-12549" l="-25098"/>
                                      </p:by>
                                    </p:animClr>
                                    <p:animClr clrSpc="hsl" dir="cw">
                                      <p:cBhvr>
                                        <p:cTn id="61" dur="500" fill="hold"/>
                                        <p:tgtEl>
                                          <p:spTgt spid="7171">
                                            <p:txEl>
                                              <p:pRg st="4" end="4"/>
                                            </p:txEl>
                                          </p:spTgt>
                                        </p:tgtEl>
                                        <p:attrNameLst>
                                          <p:attrName>fillcolor</p:attrName>
                                        </p:attrNameLst>
                                      </p:cBhvr>
                                      <p:by>
                                        <p:hsl h="0" s="-12549" l="-25098"/>
                                      </p:by>
                                    </p:animClr>
                                    <p:animClr clrSpc="hsl" dir="cw">
                                      <p:cBhvr>
                                        <p:cTn id="62" dur="500" fill="hold"/>
                                        <p:tgtEl>
                                          <p:spTgt spid="7171">
                                            <p:txEl>
                                              <p:pRg st="4" end="4"/>
                                            </p:txEl>
                                          </p:spTgt>
                                        </p:tgtEl>
                                        <p:attrNameLst>
                                          <p:attrName>stroke.color</p:attrName>
                                        </p:attrNameLst>
                                      </p:cBhvr>
                                      <p:by>
                                        <p:hsl h="0" s="-12549" l="-25098"/>
                                      </p:by>
                                    </p:animClr>
                                    <p:set>
                                      <p:cBhvr>
                                        <p:cTn id="63" dur="500" fill="hold"/>
                                        <p:tgtEl>
                                          <p:spTgt spid="7171">
                                            <p:txEl>
                                              <p:pRg st="4" end="4"/>
                                            </p:txEl>
                                          </p:spTgt>
                                        </p:tgtEl>
                                        <p:attrNameLst>
                                          <p:attrName>fill.type</p:attrName>
                                        </p:attrNameLst>
                                      </p:cBhvr>
                                      <p:to>
                                        <p:strVal val="solid"/>
                                      </p:to>
                                    </p:set>
                                  </p:childTnLst>
                                </p:cTn>
                              </p:par>
                              <p:par>
                                <p:cTn id="64" presetID="24" presetClass="emph" presetSubtype="0" fill="hold" grpId="1" nodeType="withEffect">
                                  <p:stCondLst>
                                    <p:cond delay="0"/>
                                  </p:stCondLst>
                                  <p:childTnLst>
                                    <p:animClr clrSpc="hsl" dir="cw">
                                      <p:cBhvr override="childStyle">
                                        <p:cTn id="65" dur="500" fill="hold"/>
                                        <p:tgtEl>
                                          <p:spTgt spid="7171">
                                            <p:txEl>
                                              <p:pRg st="5" end="5"/>
                                            </p:txEl>
                                          </p:spTgt>
                                        </p:tgtEl>
                                        <p:attrNameLst>
                                          <p:attrName>style.color</p:attrName>
                                        </p:attrNameLst>
                                      </p:cBhvr>
                                      <p:by>
                                        <p:hsl h="0" s="-12549" l="-25098"/>
                                      </p:by>
                                    </p:animClr>
                                    <p:animClr clrSpc="hsl" dir="cw">
                                      <p:cBhvr>
                                        <p:cTn id="66" dur="500" fill="hold"/>
                                        <p:tgtEl>
                                          <p:spTgt spid="7171">
                                            <p:txEl>
                                              <p:pRg st="5" end="5"/>
                                            </p:txEl>
                                          </p:spTgt>
                                        </p:tgtEl>
                                        <p:attrNameLst>
                                          <p:attrName>fillcolor</p:attrName>
                                        </p:attrNameLst>
                                      </p:cBhvr>
                                      <p:by>
                                        <p:hsl h="0" s="-12549" l="-25098"/>
                                      </p:by>
                                    </p:animClr>
                                    <p:animClr clrSpc="hsl" dir="cw">
                                      <p:cBhvr>
                                        <p:cTn id="67" dur="500" fill="hold"/>
                                        <p:tgtEl>
                                          <p:spTgt spid="7171">
                                            <p:txEl>
                                              <p:pRg st="5" end="5"/>
                                            </p:txEl>
                                          </p:spTgt>
                                        </p:tgtEl>
                                        <p:attrNameLst>
                                          <p:attrName>stroke.color</p:attrName>
                                        </p:attrNameLst>
                                      </p:cBhvr>
                                      <p:by>
                                        <p:hsl h="0" s="-12549" l="-25098"/>
                                      </p:by>
                                    </p:animClr>
                                    <p:set>
                                      <p:cBhvr>
                                        <p:cTn id="68" dur="500" fill="hold"/>
                                        <p:tgtEl>
                                          <p:spTgt spid="7171">
                                            <p:txEl>
                                              <p:pRg st="5" end="5"/>
                                            </p:txEl>
                                          </p:spTgt>
                                        </p:tgtEl>
                                        <p:attrNameLst>
                                          <p:attrName>fill.type</p:attrName>
                                        </p:attrNameLst>
                                      </p:cBhvr>
                                      <p:to>
                                        <p:strVal val="solid"/>
                                      </p:to>
                                    </p:set>
                                  </p:childTnLst>
                                </p:cTn>
                              </p:par>
                              <p:par>
                                <p:cTn id="69" presetID="24" presetClass="emph" presetSubtype="0" fill="hold" grpId="1" nodeType="withEffect">
                                  <p:stCondLst>
                                    <p:cond delay="0"/>
                                  </p:stCondLst>
                                  <p:childTnLst>
                                    <p:animClr clrSpc="hsl" dir="cw">
                                      <p:cBhvr override="childStyle">
                                        <p:cTn id="70" dur="500" fill="hold"/>
                                        <p:tgtEl>
                                          <p:spTgt spid="7171">
                                            <p:txEl>
                                              <p:pRg st="6" end="6"/>
                                            </p:txEl>
                                          </p:spTgt>
                                        </p:tgtEl>
                                        <p:attrNameLst>
                                          <p:attrName>style.color</p:attrName>
                                        </p:attrNameLst>
                                      </p:cBhvr>
                                      <p:by>
                                        <p:hsl h="0" s="-12549" l="-25098"/>
                                      </p:by>
                                    </p:animClr>
                                    <p:animClr clrSpc="hsl" dir="cw">
                                      <p:cBhvr>
                                        <p:cTn id="71" dur="500" fill="hold"/>
                                        <p:tgtEl>
                                          <p:spTgt spid="7171">
                                            <p:txEl>
                                              <p:pRg st="6" end="6"/>
                                            </p:txEl>
                                          </p:spTgt>
                                        </p:tgtEl>
                                        <p:attrNameLst>
                                          <p:attrName>fillcolor</p:attrName>
                                        </p:attrNameLst>
                                      </p:cBhvr>
                                      <p:by>
                                        <p:hsl h="0" s="-12549" l="-25098"/>
                                      </p:by>
                                    </p:animClr>
                                    <p:animClr clrSpc="hsl" dir="cw">
                                      <p:cBhvr>
                                        <p:cTn id="72" dur="500" fill="hold"/>
                                        <p:tgtEl>
                                          <p:spTgt spid="7171">
                                            <p:txEl>
                                              <p:pRg st="6" end="6"/>
                                            </p:txEl>
                                          </p:spTgt>
                                        </p:tgtEl>
                                        <p:attrNameLst>
                                          <p:attrName>stroke.color</p:attrName>
                                        </p:attrNameLst>
                                      </p:cBhvr>
                                      <p:by>
                                        <p:hsl h="0" s="-12549" l="-25098"/>
                                      </p:by>
                                    </p:animClr>
                                    <p:set>
                                      <p:cBhvr>
                                        <p:cTn id="73" dur="500" fill="hold"/>
                                        <p:tgtEl>
                                          <p:spTgt spid="7171">
                                            <p:txEl>
                                              <p:pRg st="6" end="6"/>
                                            </p:txEl>
                                          </p:spTgt>
                                        </p:tgtEl>
                                        <p:attrNameLst>
                                          <p:attrName>fill.type</p:attrName>
                                        </p:attrNameLst>
                                      </p:cBhvr>
                                      <p:to>
                                        <p:strVal val="solid"/>
                                      </p:to>
                                    </p:set>
                                  </p:childTnLst>
                                </p:cTn>
                              </p:par>
                              <p:par>
                                <p:cTn id="74" presetID="2" presetClass="entr" presetSubtype="4" fill="hold" grpId="0" nodeType="withEffect">
                                  <p:stCondLst>
                                    <p:cond delay="0"/>
                                  </p:stCondLst>
                                  <p:childTnLst>
                                    <p:set>
                                      <p:cBhvr>
                                        <p:cTn id="75" dur="1" fill="hold">
                                          <p:stCondLst>
                                            <p:cond delay="0"/>
                                          </p:stCondLst>
                                        </p:cTn>
                                        <p:tgtEl>
                                          <p:spTgt spid="7171">
                                            <p:txEl>
                                              <p:pRg st="7" end="7"/>
                                            </p:txEl>
                                          </p:spTgt>
                                        </p:tgtEl>
                                        <p:attrNameLst>
                                          <p:attrName>style.visibility</p:attrName>
                                        </p:attrNameLst>
                                      </p:cBhvr>
                                      <p:to>
                                        <p:strVal val="visible"/>
                                      </p:to>
                                    </p:set>
                                    <p:anim calcmode="lin" valueType="num">
                                      <p:cBhvr additive="base">
                                        <p:cTn id="76" dur="500" fill="hold"/>
                                        <p:tgtEl>
                                          <p:spTgt spid="7171">
                                            <p:txEl>
                                              <p:pRg st="7" end="7"/>
                                            </p:txEl>
                                          </p:spTgt>
                                        </p:tgtEl>
                                        <p:attrNameLst>
                                          <p:attrName>ppt_x</p:attrName>
                                        </p:attrNameLst>
                                      </p:cBhvr>
                                      <p:tavLst>
                                        <p:tav tm="0">
                                          <p:val>
                                            <p:strVal val="#ppt_x"/>
                                          </p:val>
                                        </p:tav>
                                        <p:tav tm="100000">
                                          <p:val>
                                            <p:strVal val="#ppt_x"/>
                                          </p:val>
                                        </p:tav>
                                      </p:tavLst>
                                    </p:anim>
                                    <p:anim calcmode="lin" valueType="num">
                                      <p:cBhvr additive="base">
                                        <p:cTn id="77" dur="500" fill="hold"/>
                                        <p:tgtEl>
                                          <p:spTgt spid="7171">
                                            <p:txEl>
                                              <p:pRg st="7" end="7"/>
                                            </p:txEl>
                                          </p:spTgt>
                                        </p:tgtEl>
                                        <p:attrNameLst>
                                          <p:attrName>ppt_y</p:attrName>
                                        </p:attrNameLst>
                                      </p:cBhvr>
                                      <p:tavLst>
                                        <p:tav tm="0">
                                          <p:val>
                                            <p:strVal val="1+#ppt_h/2"/>
                                          </p:val>
                                        </p:tav>
                                        <p:tav tm="100000">
                                          <p:val>
                                            <p:strVal val="#ppt_y"/>
                                          </p:val>
                                        </p:tav>
                                      </p:tavLst>
                                    </p:anim>
                                  </p:childTnLst>
                                </p:cTn>
                              </p:par>
                              <p:par>
                                <p:cTn id="78" presetID="2" presetClass="entr" presetSubtype="4" fill="hold" grpId="0" nodeType="withEffect">
                                  <p:stCondLst>
                                    <p:cond delay="0"/>
                                  </p:stCondLst>
                                  <p:childTnLst>
                                    <p:set>
                                      <p:cBhvr>
                                        <p:cTn id="79" dur="1" fill="hold">
                                          <p:stCondLst>
                                            <p:cond delay="0"/>
                                          </p:stCondLst>
                                        </p:cTn>
                                        <p:tgtEl>
                                          <p:spTgt spid="7171">
                                            <p:txEl>
                                              <p:pRg st="8" end="8"/>
                                            </p:txEl>
                                          </p:spTgt>
                                        </p:tgtEl>
                                        <p:attrNameLst>
                                          <p:attrName>style.visibility</p:attrName>
                                        </p:attrNameLst>
                                      </p:cBhvr>
                                      <p:to>
                                        <p:strVal val="visible"/>
                                      </p:to>
                                    </p:set>
                                    <p:anim calcmode="lin" valueType="num">
                                      <p:cBhvr additive="base">
                                        <p:cTn id="80" dur="500" fill="hold"/>
                                        <p:tgtEl>
                                          <p:spTgt spid="7171">
                                            <p:txEl>
                                              <p:pRg st="8" end="8"/>
                                            </p:txEl>
                                          </p:spTgt>
                                        </p:tgtEl>
                                        <p:attrNameLst>
                                          <p:attrName>ppt_x</p:attrName>
                                        </p:attrNameLst>
                                      </p:cBhvr>
                                      <p:tavLst>
                                        <p:tav tm="0">
                                          <p:val>
                                            <p:strVal val="#ppt_x"/>
                                          </p:val>
                                        </p:tav>
                                        <p:tav tm="100000">
                                          <p:val>
                                            <p:strVal val="#ppt_x"/>
                                          </p:val>
                                        </p:tav>
                                      </p:tavLst>
                                    </p:anim>
                                    <p:anim calcmode="lin" valueType="num">
                                      <p:cBhvr additive="base">
                                        <p:cTn id="81" dur="500" fill="hold"/>
                                        <p:tgtEl>
                                          <p:spTgt spid="7171">
                                            <p:txEl>
                                              <p:pRg st="8" end="8"/>
                                            </p:txEl>
                                          </p:spTgt>
                                        </p:tgtEl>
                                        <p:attrNameLst>
                                          <p:attrName>ppt_y</p:attrName>
                                        </p:attrNameLst>
                                      </p:cBhvr>
                                      <p:tavLst>
                                        <p:tav tm="0">
                                          <p:val>
                                            <p:strVal val="1+#ppt_h/2"/>
                                          </p:val>
                                        </p:tav>
                                        <p:tav tm="100000">
                                          <p:val>
                                            <p:strVal val="#ppt_y"/>
                                          </p:val>
                                        </p:tav>
                                      </p:tavLst>
                                    </p:anim>
                                  </p:childTnLst>
                                </p:cTn>
                              </p:par>
                              <p:par>
                                <p:cTn id="82" presetID="2" presetClass="entr" presetSubtype="4" fill="hold" grpId="0" nodeType="withEffect">
                                  <p:stCondLst>
                                    <p:cond delay="0"/>
                                  </p:stCondLst>
                                  <p:childTnLst>
                                    <p:set>
                                      <p:cBhvr>
                                        <p:cTn id="83" dur="1" fill="hold">
                                          <p:stCondLst>
                                            <p:cond delay="0"/>
                                          </p:stCondLst>
                                        </p:cTn>
                                        <p:tgtEl>
                                          <p:spTgt spid="7171">
                                            <p:txEl>
                                              <p:pRg st="9" end="9"/>
                                            </p:txEl>
                                          </p:spTgt>
                                        </p:tgtEl>
                                        <p:attrNameLst>
                                          <p:attrName>style.visibility</p:attrName>
                                        </p:attrNameLst>
                                      </p:cBhvr>
                                      <p:to>
                                        <p:strVal val="visible"/>
                                      </p:to>
                                    </p:set>
                                    <p:anim calcmode="lin" valueType="num">
                                      <p:cBhvr additive="base">
                                        <p:cTn id="84" dur="500" fill="hold"/>
                                        <p:tgtEl>
                                          <p:spTgt spid="7171">
                                            <p:txEl>
                                              <p:pRg st="9" end="9"/>
                                            </p:txEl>
                                          </p:spTgt>
                                        </p:tgtEl>
                                        <p:attrNameLst>
                                          <p:attrName>ppt_x</p:attrName>
                                        </p:attrNameLst>
                                      </p:cBhvr>
                                      <p:tavLst>
                                        <p:tav tm="0">
                                          <p:val>
                                            <p:strVal val="#ppt_x"/>
                                          </p:val>
                                        </p:tav>
                                        <p:tav tm="100000">
                                          <p:val>
                                            <p:strVal val="#ppt_x"/>
                                          </p:val>
                                        </p:tav>
                                      </p:tavLst>
                                    </p:anim>
                                    <p:anim calcmode="lin" valueType="num">
                                      <p:cBhvr additive="base">
                                        <p:cTn id="85" dur="500" fill="hold"/>
                                        <p:tgtEl>
                                          <p:spTgt spid="7171">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uiExpand="1" build="p"/>
      <p:bldP spid="7171" grpId="1"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457200" y="274638"/>
            <a:ext cx="8229600" cy="922337"/>
          </a:xfrm>
        </p:spPr>
        <p:txBody>
          <a:bodyPr/>
          <a:lstStyle/>
          <a:p>
            <a:r>
              <a:rPr lang="nb-NO"/>
              <a:t>Summary assessments</a:t>
            </a:r>
          </a:p>
        </p:txBody>
      </p:sp>
      <p:sp>
        <p:nvSpPr>
          <p:cNvPr id="8195" name="Rectangle 3"/>
          <p:cNvSpPr>
            <a:spLocks noGrp="1" noChangeArrowheads="1"/>
          </p:cNvSpPr>
          <p:nvPr>
            <p:ph type="body" idx="1"/>
          </p:nvPr>
        </p:nvSpPr>
        <p:spPr>
          <a:xfrm>
            <a:off x="457200" y="1339850"/>
            <a:ext cx="8229600" cy="4968875"/>
          </a:xfrm>
        </p:spPr>
        <p:txBody>
          <a:bodyPr/>
          <a:lstStyle/>
          <a:p>
            <a:pPr>
              <a:lnSpc>
                <a:spcPct val="80000"/>
              </a:lnSpc>
              <a:buNone/>
            </a:pPr>
            <a:r>
              <a:rPr lang="en-GB" sz="2400" dirty="0"/>
              <a:t>Fatal flaws</a:t>
            </a:r>
          </a:p>
          <a:p>
            <a:pPr lvl="1">
              <a:lnSpc>
                <a:spcPct val="80000"/>
              </a:lnSpc>
              <a:buNone/>
            </a:pPr>
            <a:r>
              <a:rPr lang="en-GB" sz="2000" dirty="0"/>
              <a:t>Limitations </a:t>
            </a:r>
            <a:r>
              <a:rPr lang="en-US" sz="2000" dirty="0" smtClean="0"/>
              <a:t>that are sufficiently important to render the results of the review unreliable. As such, the results should not be used in the policy brief (although it may still be possible to draw some key messages or useful information from the review, such as a framework for identifying potential options) </a:t>
            </a:r>
            <a:endParaRPr lang="en-GB" sz="2000" dirty="0"/>
          </a:p>
          <a:p>
            <a:pPr>
              <a:lnSpc>
                <a:spcPct val="80000"/>
              </a:lnSpc>
              <a:buNone/>
            </a:pPr>
            <a:r>
              <a:rPr lang="en-GB" sz="2400" dirty="0"/>
              <a:t>Important limitations</a:t>
            </a:r>
          </a:p>
          <a:p>
            <a:pPr lvl="1">
              <a:lnSpc>
                <a:spcPct val="80000"/>
              </a:lnSpc>
              <a:buNone/>
            </a:pPr>
            <a:r>
              <a:rPr lang="en-GB" sz="2000" dirty="0"/>
              <a:t>Limitations </a:t>
            </a:r>
            <a:r>
              <a:rPr lang="en-US" sz="2000" dirty="0" smtClean="0"/>
              <a:t>important enough to make searching for another systematic review worthwhile. The results of this review should be interpreted cautiously if a better review cannot be found (however, the information provided in the review could potentially be supplemented with additional searches, or information from included studies may be included in the policy brief)</a:t>
            </a:r>
          </a:p>
          <a:p>
            <a:pPr lvl="1" indent="-742950">
              <a:lnSpc>
                <a:spcPct val="80000"/>
              </a:lnSpc>
              <a:buNone/>
            </a:pPr>
            <a:r>
              <a:rPr lang="en-GB" sz="2400" dirty="0" smtClean="0"/>
              <a:t>Reliable</a:t>
            </a:r>
            <a:endParaRPr lang="en-GB" sz="2400" dirty="0"/>
          </a:p>
          <a:p>
            <a:pPr lvl="1">
              <a:lnSpc>
                <a:spcPct val="80000"/>
              </a:lnSpc>
              <a:buNone/>
            </a:pPr>
            <a:r>
              <a:rPr lang="en-GB" sz="2000" dirty="0"/>
              <a:t>Only minor limitations and </a:t>
            </a:r>
            <a:r>
              <a:rPr lang="en-GB" sz="2000" dirty="0" smtClean="0"/>
              <a:t>the review can </a:t>
            </a:r>
            <a:r>
              <a:rPr lang="en-GB" sz="2000" dirty="0"/>
              <a:t>be used as a reliable summary of the best available evidence</a:t>
            </a:r>
            <a:r>
              <a:rPr lang="nb-NO" sz="2000" dirty="0"/>
              <a:t> </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anim calcmode="lin" valueType="num">
                                      <p:cBhvr additive="base">
                                        <p:cTn id="7" dur="500" fill="hold"/>
                                        <p:tgtEl>
                                          <p:spTgt spid="819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195">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8195">
                                            <p:txEl>
                                              <p:pRg st="1" end="1"/>
                                            </p:txEl>
                                          </p:spTgt>
                                        </p:tgtEl>
                                        <p:attrNameLst>
                                          <p:attrName>style.visibility</p:attrName>
                                        </p:attrNameLst>
                                      </p:cBhvr>
                                      <p:to>
                                        <p:strVal val="visible"/>
                                      </p:to>
                                    </p:set>
                                    <p:anim calcmode="lin" valueType="num">
                                      <p:cBhvr additive="base">
                                        <p:cTn id="11" dur="500" fill="hold"/>
                                        <p:tgtEl>
                                          <p:spTgt spid="8195">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819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4" presetClass="emph" presetSubtype="0" fill="hold" grpId="1" nodeType="clickEffect">
                                  <p:stCondLst>
                                    <p:cond delay="0"/>
                                  </p:stCondLst>
                                  <p:childTnLst>
                                    <p:animClr clrSpc="hsl" dir="cw">
                                      <p:cBhvr override="childStyle">
                                        <p:cTn id="16" dur="500" fill="hold"/>
                                        <p:tgtEl>
                                          <p:spTgt spid="8195">
                                            <p:txEl>
                                              <p:pRg st="0" end="0"/>
                                            </p:txEl>
                                          </p:spTgt>
                                        </p:tgtEl>
                                        <p:attrNameLst>
                                          <p:attrName>style.color</p:attrName>
                                        </p:attrNameLst>
                                      </p:cBhvr>
                                      <p:by>
                                        <p:hsl h="0" s="-12549" l="-25098"/>
                                      </p:by>
                                    </p:animClr>
                                    <p:animClr clrSpc="hsl" dir="cw">
                                      <p:cBhvr>
                                        <p:cTn id="17" dur="500" fill="hold"/>
                                        <p:tgtEl>
                                          <p:spTgt spid="8195">
                                            <p:txEl>
                                              <p:pRg st="0" end="0"/>
                                            </p:txEl>
                                          </p:spTgt>
                                        </p:tgtEl>
                                        <p:attrNameLst>
                                          <p:attrName>fillcolor</p:attrName>
                                        </p:attrNameLst>
                                      </p:cBhvr>
                                      <p:by>
                                        <p:hsl h="0" s="-12549" l="-25098"/>
                                      </p:by>
                                    </p:animClr>
                                    <p:animClr clrSpc="hsl" dir="cw">
                                      <p:cBhvr>
                                        <p:cTn id="18" dur="500" fill="hold"/>
                                        <p:tgtEl>
                                          <p:spTgt spid="8195">
                                            <p:txEl>
                                              <p:pRg st="0" end="0"/>
                                            </p:txEl>
                                          </p:spTgt>
                                        </p:tgtEl>
                                        <p:attrNameLst>
                                          <p:attrName>stroke.color</p:attrName>
                                        </p:attrNameLst>
                                      </p:cBhvr>
                                      <p:by>
                                        <p:hsl h="0" s="-12549" l="-25098"/>
                                      </p:by>
                                    </p:animClr>
                                    <p:set>
                                      <p:cBhvr>
                                        <p:cTn id="19" dur="500" fill="hold"/>
                                        <p:tgtEl>
                                          <p:spTgt spid="8195">
                                            <p:txEl>
                                              <p:pRg st="0" end="0"/>
                                            </p:txEl>
                                          </p:spTgt>
                                        </p:tgtEl>
                                        <p:attrNameLst>
                                          <p:attrName>fill.type</p:attrName>
                                        </p:attrNameLst>
                                      </p:cBhvr>
                                      <p:to>
                                        <p:strVal val="solid"/>
                                      </p:to>
                                    </p:set>
                                  </p:childTnLst>
                                </p:cTn>
                              </p:par>
                              <p:par>
                                <p:cTn id="20" presetID="24" presetClass="emph" presetSubtype="0" fill="hold" grpId="1" nodeType="withEffect">
                                  <p:stCondLst>
                                    <p:cond delay="0"/>
                                  </p:stCondLst>
                                  <p:childTnLst>
                                    <p:animClr clrSpc="hsl" dir="cw">
                                      <p:cBhvr override="childStyle">
                                        <p:cTn id="21" dur="500" fill="hold"/>
                                        <p:tgtEl>
                                          <p:spTgt spid="8195">
                                            <p:txEl>
                                              <p:pRg st="1" end="1"/>
                                            </p:txEl>
                                          </p:spTgt>
                                        </p:tgtEl>
                                        <p:attrNameLst>
                                          <p:attrName>style.color</p:attrName>
                                        </p:attrNameLst>
                                      </p:cBhvr>
                                      <p:by>
                                        <p:hsl h="0" s="-12549" l="-25098"/>
                                      </p:by>
                                    </p:animClr>
                                    <p:animClr clrSpc="hsl" dir="cw">
                                      <p:cBhvr>
                                        <p:cTn id="22" dur="500" fill="hold"/>
                                        <p:tgtEl>
                                          <p:spTgt spid="8195">
                                            <p:txEl>
                                              <p:pRg st="1" end="1"/>
                                            </p:txEl>
                                          </p:spTgt>
                                        </p:tgtEl>
                                        <p:attrNameLst>
                                          <p:attrName>fillcolor</p:attrName>
                                        </p:attrNameLst>
                                      </p:cBhvr>
                                      <p:by>
                                        <p:hsl h="0" s="-12549" l="-25098"/>
                                      </p:by>
                                    </p:animClr>
                                    <p:animClr clrSpc="hsl" dir="cw">
                                      <p:cBhvr>
                                        <p:cTn id="23" dur="500" fill="hold"/>
                                        <p:tgtEl>
                                          <p:spTgt spid="8195">
                                            <p:txEl>
                                              <p:pRg st="1" end="1"/>
                                            </p:txEl>
                                          </p:spTgt>
                                        </p:tgtEl>
                                        <p:attrNameLst>
                                          <p:attrName>stroke.color</p:attrName>
                                        </p:attrNameLst>
                                      </p:cBhvr>
                                      <p:by>
                                        <p:hsl h="0" s="-12549" l="-25098"/>
                                      </p:by>
                                    </p:animClr>
                                    <p:set>
                                      <p:cBhvr>
                                        <p:cTn id="24" dur="500" fill="hold"/>
                                        <p:tgtEl>
                                          <p:spTgt spid="8195">
                                            <p:txEl>
                                              <p:pRg st="1" end="1"/>
                                            </p:txEl>
                                          </p:spTgt>
                                        </p:tgtEl>
                                        <p:attrNameLst>
                                          <p:attrName>fill.type</p:attrName>
                                        </p:attrNameLst>
                                      </p:cBhvr>
                                      <p:to>
                                        <p:strVal val="solid"/>
                                      </p:to>
                                    </p:set>
                                  </p:childTnLst>
                                </p:cTn>
                              </p:par>
                              <p:par>
                                <p:cTn id="25" presetID="2" presetClass="entr" presetSubtype="4" fill="hold" grpId="0" nodeType="withEffect">
                                  <p:stCondLst>
                                    <p:cond delay="0"/>
                                  </p:stCondLst>
                                  <p:childTnLst>
                                    <p:set>
                                      <p:cBhvr>
                                        <p:cTn id="26" dur="1" fill="hold">
                                          <p:stCondLst>
                                            <p:cond delay="0"/>
                                          </p:stCondLst>
                                        </p:cTn>
                                        <p:tgtEl>
                                          <p:spTgt spid="8195">
                                            <p:txEl>
                                              <p:pRg st="2" end="2"/>
                                            </p:txEl>
                                          </p:spTgt>
                                        </p:tgtEl>
                                        <p:attrNameLst>
                                          <p:attrName>style.visibility</p:attrName>
                                        </p:attrNameLst>
                                      </p:cBhvr>
                                      <p:to>
                                        <p:strVal val="visible"/>
                                      </p:to>
                                    </p:set>
                                    <p:anim calcmode="lin" valueType="num">
                                      <p:cBhvr additive="base">
                                        <p:cTn id="27" dur="500" fill="hold"/>
                                        <p:tgtEl>
                                          <p:spTgt spid="8195">
                                            <p:txEl>
                                              <p:pRg st="2" end="2"/>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8195">
                                            <p:txEl>
                                              <p:pRg st="2" end="2"/>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8195">
                                            <p:txEl>
                                              <p:pRg st="3" end="3"/>
                                            </p:txEl>
                                          </p:spTgt>
                                        </p:tgtEl>
                                        <p:attrNameLst>
                                          <p:attrName>style.visibility</p:attrName>
                                        </p:attrNameLst>
                                      </p:cBhvr>
                                      <p:to>
                                        <p:strVal val="visible"/>
                                      </p:to>
                                    </p:set>
                                    <p:anim calcmode="lin" valueType="num">
                                      <p:cBhvr additive="base">
                                        <p:cTn id="31" dur="500" fill="hold"/>
                                        <p:tgtEl>
                                          <p:spTgt spid="8195">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8195">
                                            <p:txEl>
                                              <p:pRg st="3" end="3"/>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8195">
                                            <p:txEl>
                                              <p:pRg st="4" end="4"/>
                                            </p:txEl>
                                          </p:spTgt>
                                        </p:tgtEl>
                                        <p:attrNameLst>
                                          <p:attrName>style.visibility</p:attrName>
                                        </p:attrNameLst>
                                      </p:cBhvr>
                                      <p:to>
                                        <p:strVal val="visible"/>
                                      </p:to>
                                    </p:set>
                                    <p:anim calcmode="lin" valueType="num">
                                      <p:cBhvr additive="base">
                                        <p:cTn id="35" dur="500" fill="hold"/>
                                        <p:tgtEl>
                                          <p:spTgt spid="8195">
                                            <p:txEl>
                                              <p:pRg st="4" end="4"/>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8195">
                                            <p:txEl>
                                              <p:pRg st="4" end="4"/>
                                            </p:txEl>
                                          </p:spTgt>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8195">
                                            <p:txEl>
                                              <p:pRg st="5" end="5"/>
                                            </p:txEl>
                                          </p:spTgt>
                                        </p:tgtEl>
                                        <p:attrNameLst>
                                          <p:attrName>style.visibility</p:attrName>
                                        </p:attrNameLst>
                                      </p:cBhvr>
                                      <p:to>
                                        <p:strVal val="visible"/>
                                      </p:to>
                                    </p:set>
                                    <p:anim calcmode="lin" valueType="num">
                                      <p:cBhvr additive="base">
                                        <p:cTn id="39" dur="500" fill="hold"/>
                                        <p:tgtEl>
                                          <p:spTgt spid="8195">
                                            <p:txEl>
                                              <p:pRg st="5" end="5"/>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8195">
                                            <p:txEl>
                                              <p:pRg st="5" end="5"/>
                                            </p:txEl>
                                          </p:spTgt>
                                        </p:tgtEl>
                                        <p:attrNameLst>
                                          <p:attrName>ppt_y</p:attrName>
                                        </p:attrNameLst>
                                      </p:cBhvr>
                                      <p:tavLst>
                                        <p:tav tm="0">
                                          <p:val>
                                            <p:strVal val="1+#ppt_h/2"/>
                                          </p:val>
                                        </p:tav>
                                        <p:tav tm="100000">
                                          <p:val>
                                            <p:strVal val="#ppt_y"/>
                                          </p:val>
                                        </p:tav>
                                      </p:tavLst>
                                    </p:anim>
                                  </p:childTnLst>
                                </p:cTn>
                              </p:par>
                              <p:par>
                                <p:cTn id="41" presetID="24" presetClass="emph" presetSubtype="0" fill="hold" grpId="1" nodeType="withEffect">
                                  <p:stCondLst>
                                    <p:cond delay="0"/>
                                  </p:stCondLst>
                                  <p:childTnLst>
                                    <p:animClr clrSpc="hsl" dir="cw">
                                      <p:cBhvr override="childStyle">
                                        <p:cTn id="42" dur="500" fill="hold"/>
                                        <p:tgtEl>
                                          <p:spTgt spid="8195">
                                            <p:txEl>
                                              <p:pRg st="2" end="2"/>
                                            </p:txEl>
                                          </p:spTgt>
                                        </p:tgtEl>
                                        <p:attrNameLst>
                                          <p:attrName>style.color</p:attrName>
                                        </p:attrNameLst>
                                      </p:cBhvr>
                                      <p:by>
                                        <p:hsl h="0" s="-12549" l="-25098"/>
                                      </p:by>
                                    </p:animClr>
                                    <p:animClr clrSpc="hsl" dir="cw">
                                      <p:cBhvr>
                                        <p:cTn id="43" dur="500" fill="hold"/>
                                        <p:tgtEl>
                                          <p:spTgt spid="8195">
                                            <p:txEl>
                                              <p:pRg st="2" end="2"/>
                                            </p:txEl>
                                          </p:spTgt>
                                        </p:tgtEl>
                                        <p:attrNameLst>
                                          <p:attrName>fillcolor</p:attrName>
                                        </p:attrNameLst>
                                      </p:cBhvr>
                                      <p:by>
                                        <p:hsl h="0" s="-12549" l="-25098"/>
                                      </p:by>
                                    </p:animClr>
                                    <p:animClr clrSpc="hsl" dir="cw">
                                      <p:cBhvr>
                                        <p:cTn id="44" dur="500" fill="hold"/>
                                        <p:tgtEl>
                                          <p:spTgt spid="8195">
                                            <p:txEl>
                                              <p:pRg st="2" end="2"/>
                                            </p:txEl>
                                          </p:spTgt>
                                        </p:tgtEl>
                                        <p:attrNameLst>
                                          <p:attrName>stroke.color</p:attrName>
                                        </p:attrNameLst>
                                      </p:cBhvr>
                                      <p:by>
                                        <p:hsl h="0" s="-12549" l="-25098"/>
                                      </p:by>
                                    </p:animClr>
                                    <p:set>
                                      <p:cBhvr>
                                        <p:cTn id="45" dur="500" fill="hold"/>
                                        <p:tgtEl>
                                          <p:spTgt spid="8195">
                                            <p:txEl>
                                              <p:pRg st="2" end="2"/>
                                            </p:txEl>
                                          </p:spTgt>
                                        </p:tgtEl>
                                        <p:attrNameLst>
                                          <p:attrName>fill.type</p:attrName>
                                        </p:attrNameLst>
                                      </p:cBhvr>
                                      <p:to>
                                        <p:strVal val="solid"/>
                                      </p:to>
                                    </p:set>
                                  </p:childTnLst>
                                </p:cTn>
                              </p:par>
                              <p:par>
                                <p:cTn id="46" presetID="24" presetClass="emph" presetSubtype="0" fill="hold" grpId="1" nodeType="withEffect">
                                  <p:stCondLst>
                                    <p:cond delay="0"/>
                                  </p:stCondLst>
                                  <p:childTnLst>
                                    <p:animClr clrSpc="hsl" dir="cw">
                                      <p:cBhvr override="childStyle">
                                        <p:cTn id="47" dur="500" fill="hold"/>
                                        <p:tgtEl>
                                          <p:spTgt spid="8195">
                                            <p:txEl>
                                              <p:pRg st="3" end="3"/>
                                            </p:txEl>
                                          </p:spTgt>
                                        </p:tgtEl>
                                        <p:attrNameLst>
                                          <p:attrName>style.color</p:attrName>
                                        </p:attrNameLst>
                                      </p:cBhvr>
                                      <p:by>
                                        <p:hsl h="0" s="-12549" l="-25098"/>
                                      </p:by>
                                    </p:animClr>
                                    <p:animClr clrSpc="hsl" dir="cw">
                                      <p:cBhvr>
                                        <p:cTn id="48" dur="500" fill="hold"/>
                                        <p:tgtEl>
                                          <p:spTgt spid="8195">
                                            <p:txEl>
                                              <p:pRg st="3" end="3"/>
                                            </p:txEl>
                                          </p:spTgt>
                                        </p:tgtEl>
                                        <p:attrNameLst>
                                          <p:attrName>fillcolor</p:attrName>
                                        </p:attrNameLst>
                                      </p:cBhvr>
                                      <p:by>
                                        <p:hsl h="0" s="-12549" l="-25098"/>
                                      </p:by>
                                    </p:animClr>
                                    <p:animClr clrSpc="hsl" dir="cw">
                                      <p:cBhvr>
                                        <p:cTn id="49" dur="500" fill="hold"/>
                                        <p:tgtEl>
                                          <p:spTgt spid="8195">
                                            <p:txEl>
                                              <p:pRg st="3" end="3"/>
                                            </p:txEl>
                                          </p:spTgt>
                                        </p:tgtEl>
                                        <p:attrNameLst>
                                          <p:attrName>stroke.color</p:attrName>
                                        </p:attrNameLst>
                                      </p:cBhvr>
                                      <p:by>
                                        <p:hsl h="0" s="-12549" l="-25098"/>
                                      </p:by>
                                    </p:animClr>
                                    <p:set>
                                      <p:cBhvr>
                                        <p:cTn id="50" dur="500" fill="hold"/>
                                        <p:tgtEl>
                                          <p:spTgt spid="8195">
                                            <p:txEl>
                                              <p:pRg st="3" end="3"/>
                                            </p:txEl>
                                          </p:spTgt>
                                        </p:tgtEl>
                                        <p:attrNameLst>
                                          <p:attrName>fill.type</p:attrName>
                                        </p:attrNameLst>
                                      </p:cBhvr>
                                      <p:to>
                                        <p:strVal val="solid"/>
                                      </p:to>
                                    </p:set>
                                  </p:childTnLst>
                                </p:cTn>
                              </p:par>
                              <p:par>
                                <p:cTn id="51" presetID="24" presetClass="emph" presetSubtype="0" fill="hold" grpId="1" nodeType="withEffect">
                                  <p:stCondLst>
                                    <p:cond delay="0"/>
                                  </p:stCondLst>
                                  <p:childTnLst>
                                    <p:animClr clrSpc="hsl" dir="cw">
                                      <p:cBhvr override="childStyle">
                                        <p:cTn id="52" dur="500" fill="hold"/>
                                        <p:tgtEl>
                                          <p:spTgt spid="8195">
                                            <p:txEl>
                                              <p:pRg st="4" end="4"/>
                                            </p:txEl>
                                          </p:spTgt>
                                        </p:tgtEl>
                                        <p:attrNameLst>
                                          <p:attrName>style.color</p:attrName>
                                        </p:attrNameLst>
                                      </p:cBhvr>
                                      <p:by>
                                        <p:hsl h="0" s="-12549" l="-25098"/>
                                      </p:by>
                                    </p:animClr>
                                    <p:animClr clrSpc="hsl" dir="cw">
                                      <p:cBhvr>
                                        <p:cTn id="53" dur="500" fill="hold"/>
                                        <p:tgtEl>
                                          <p:spTgt spid="8195">
                                            <p:txEl>
                                              <p:pRg st="4" end="4"/>
                                            </p:txEl>
                                          </p:spTgt>
                                        </p:tgtEl>
                                        <p:attrNameLst>
                                          <p:attrName>fillcolor</p:attrName>
                                        </p:attrNameLst>
                                      </p:cBhvr>
                                      <p:by>
                                        <p:hsl h="0" s="-12549" l="-25098"/>
                                      </p:by>
                                    </p:animClr>
                                    <p:animClr clrSpc="hsl" dir="cw">
                                      <p:cBhvr>
                                        <p:cTn id="54" dur="500" fill="hold"/>
                                        <p:tgtEl>
                                          <p:spTgt spid="8195">
                                            <p:txEl>
                                              <p:pRg st="4" end="4"/>
                                            </p:txEl>
                                          </p:spTgt>
                                        </p:tgtEl>
                                        <p:attrNameLst>
                                          <p:attrName>stroke.color</p:attrName>
                                        </p:attrNameLst>
                                      </p:cBhvr>
                                      <p:by>
                                        <p:hsl h="0" s="-12549" l="-25098"/>
                                      </p:by>
                                    </p:animClr>
                                    <p:set>
                                      <p:cBhvr>
                                        <p:cTn id="55" dur="500" fill="hold"/>
                                        <p:tgtEl>
                                          <p:spTgt spid="8195">
                                            <p:txEl>
                                              <p:pRg st="4" end="4"/>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uiExpand="1" build="p"/>
      <p:bldP spid="8195" grpId="1" uiExpand="1" build="p"/>
    </p:bldLst>
  </p:timing>
</p:sld>
</file>

<file path=ppt/theme/theme1.xml><?xml version="1.0" encoding="utf-8"?>
<a:theme xmlns:a="http://schemas.openxmlformats.org/drawingml/2006/main" name="SURE">
  <a:themeElements>
    <a:clrScheme name="SUR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fontScheme name="SUR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UR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UR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UR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UR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UR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UR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UR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UR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UR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UR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UR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UR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SURE</Template>
  <TotalTime>238</TotalTime>
  <Words>823</Words>
  <Application>Microsoft Macintosh PowerPoint</Application>
  <PresentationFormat>On-screen Show (4:3)</PresentationFormat>
  <Paragraphs>87</Paragraphs>
  <Slides>28</Slides>
  <Notes>0</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SURE</vt:lpstr>
      <vt:lpstr>Deciding how much confidence to place in a systematic review </vt:lpstr>
      <vt:lpstr>What do we mean by confidence in a systematic review?</vt:lpstr>
      <vt:lpstr>What do we mean by confidence in a systematic review?</vt:lpstr>
      <vt:lpstr>What do we mean by confidence in an estimate of effect?</vt:lpstr>
      <vt:lpstr>What do we mean by confidence in an estimate of effect?</vt:lpstr>
      <vt:lpstr>Being confident in a systematic review is not the same as being confident in an estimate of effect derived from the review</vt:lpstr>
      <vt:lpstr>Some jargon</vt:lpstr>
      <vt:lpstr>SURE checklist for making judgements about how much confidence to place in a systematic review </vt:lpstr>
      <vt:lpstr>Summary assessments</vt:lpstr>
      <vt:lpstr>If a systematic review without important limitations cannot be found</vt:lpstr>
      <vt:lpstr>Identification, selection and appraisal of studies</vt:lpstr>
      <vt:lpstr>Were selection criteria reported?</vt:lpstr>
      <vt:lpstr>Was the search comprehensive?</vt:lpstr>
      <vt:lpstr>Is the review up-to-date?</vt:lpstr>
      <vt:lpstr>Was biased selectionof articles avoided?</vt:lpstr>
      <vt:lpstr>Were appropriate criteria used to assess the risk of bias?</vt:lpstr>
      <vt:lpstr>Overall identification, selection and appraisal of studies</vt:lpstr>
      <vt:lpstr>Analysis of the findings</vt:lpstr>
      <vt:lpstr>Were characteristics and results of included studies reliably reported?</vt:lpstr>
      <vt:lpstr>Were methods used to analyse the findings reported?</vt:lpstr>
      <vt:lpstr>Was the extent of heterogeneity described</vt:lpstr>
      <vt:lpstr>Were the findings combined (or not combined) appropriately?</vt:lpstr>
      <vt:lpstr>Were factors that could explain heterogeneity explored?</vt:lpstr>
      <vt:lpstr>Overall analysis of findings </vt:lpstr>
      <vt:lpstr>Overall assessment of the reliability of the review </vt:lpstr>
      <vt:lpstr>Other considerations</vt:lpstr>
      <vt:lpstr>Overall reliability of the review</vt:lpstr>
      <vt:lpstr>Questions or comments?</vt:lpstr>
    </vt:vector>
  </TitlesOfParts>
  <Company>Kunnskapssenteret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dc:creator>
  <cp:lastModifiedBy>Shaun Treweek</cp:lastModifiedBy>
  <cp:revision>22</cp:revision>
  <dcterms:created xsi:type="dcterms:W3CDTF">2010-04-29T09:54:36Z</dcterms:created>
  <dcterms:modified xsi:type="dcterms:W3CDTF">2012-01-13T14:58:45Z</dcterms:modified>
</cp:coreProperties>
</file>