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8"/>
  </p:notesMasterIdLst>
  <p:sldIdLst>
    <p:sldId id="256" r:id="rId2"/>
    <p:sldId id="366" r:id="rId3"/>
    <p:sldId id="327" r:id="rId4"/>
    <p:sldId id="367" r:id="rId5"/>
    <p:sldId id="368" r:id="rId6"/>
    <p:sldId id="369" r:id="rId7"/>
    <p:sldId id="370" r:id="rId8"/>
    <p:sldId id="371" r:id="rId9"/>
    <p:sldId id="372" r:id="rId10"/>
    <p:sldId id="331" r:id="rId11"/>
    <p:sldId id="328" r:id="rId12"/>
    <p:sldId id="373" r:id="rId13"/>
    <p:sldId id="374" r:id="rId14"/>
    <p:sldId id="375" r:id="rId15"/>
    <p:sldId id="332" r:id="rId16"/>
    <p:sldId id="329" r:id="rId17"/>
    <p:sldId id="376" r:id="rId18"/>
    <p:sldId id="377" r:id="rId19"/>
    <p:sldId id="333" r:id="rId20"/>
    <p:sldId id="330" r:id="rId21"/>
    <p:sldId id="378" r:id="rId22"/>
    <p:sldId id="379" r:id="rId23"/>
    <p:sldId id="380" r:id="rId24"/>
    <p:sldId id="364" r:id="rId25"/>
    <p:sldId id="381" r:id="rId26"/>
    <p:sldId id="365" r:id="rId27"/>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66CC"/>
    <a:srgbClr val="00FF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96" y="-5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67A97D2-120B-4DF9-A4F2-7C65EE15CE2E}" type="slidenum">
              <a:rPr lang="nb-NO"/>
              <a:pPr/>
              <a:t>‹#›</a:t>
            </a:fld>
            <a:endParaRPr lang="nb-NO"/>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7BF231E6-5EF1-4580-B839-5F839090664A}" type="slidenum">
              <a:rPr lang="nb-NO"/>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6C57674A-0261-47F6-B10C-2ECB1ABF5517}" type="slidenum">
              <a:rPr lang="nb-NO"/>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DB101FFE-7F76-4689-B07C-CEAE156FB0C3}" type="slidenum">
              <a:rPr lang="nb-NO"/>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02CCBFF1-F6E1-430A-BEEA-D744D5420BE4}" type="slidenum">
              <a:rPr lang="nb-NO"/>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EB357F28-3289-41AE-B722-9F23FCB92B68}" type="slidenum">
              <a:rPr lang="nb-NO"/>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D52E6F15-1051-4A84-8E5F-B6E957D9E12B}" type="slidenum">
              <a:rPr lang="nb-NO"/>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nb-NO"/>
          </a:p>
        </p:txBody>
      </p:sp>
      <p:sp>
        <p:nvSpPr>
          <p:cNvPr id="8" name="Footer Placeholder 7"/>
          <p:cNvSpPr>
            <a:spLocks noGrp="1"/>
          </p:cNvSpPr>
          <p:nvPr>
            <p:ph type="ftr" sz="quarter" idx="11"/>
          </p:nvPr>
        </p:nvSpPr>
        <p:spPr/>
        <p:txBody>
          <a:bodyPr/>
          <a:lstStyle>
            <a:lvl1pPr>
              <a:defRPr/>
            </a:lvl1pPr>
          </a:lstStyle>
          <a:p>
            <a:endParaRPr lang="nb-NO"/>
          </a:p>
        </p:txBody>
      </p:sp>
      <p:sp>
        <p:nvSpPr>
          <p:cNvPr id="9" name="Slide Number Placeholder 8"/>
          <p:cNvSpPr>
            <a:spLocks noGrp="1"/>
          </p:cNvSpPr>
          <p:nvPr>
            <p:ph type="sldNum" sz="quarter" idx="12"/>
          </p:nvPr>
        </p:nvSpPr>
        <p:spPr/>
        <p:txBody>
          <a:bodyPr/>
          <a:lstStyle>
            <a:lvl1pPr>
              <a:defRPr/>
            </a:lvl1pPr>
          </a:lstStyle>
          <a:p>
            <a:fld id="{0752D864-E393-4A68-B42F-C6F255B36C8B}" type="slidenum">
              <a:rPr lang="nb-NO"/>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nb-NO"/>
          </a:p>
        </p:txBody>
      </p:sp>
      <p:sp>
        <p:nvSpPr>
          <p:cNvPr id="4" name="Footer Placeholder 3"/>
          <p:cNvSpPr>
            <a:spLocks noGrp="1"/>
          </p:cNvSpPr>
          <p:nvPr>
            <p:ph type="ftr" sz="quarter" idx="11"/>
          </p:nvPr>
        </p:nvSpPr>
        <p:spPr/>
        <p:txBody>
          <a:bodyPr/>
          <a:lstStyle>
            <a:lvl1pPr>
              <a:defRPr/>
            </a:lvl1pPr>
          </a:lstStyle>
          <a:p>
            <a:endParaRPr lang="nb-NO"/>
          </a:p>
        </p:txBody>
      </p:sp>
      <p:sp>
        <p:nvSpPr>
          <p:cNvPr id="5" name="Slide Number Placeholder 4"/>
          <p:cNvSpPr>
            <a:spLocks noGrp="1"/>
          </p:cNvSpPr>
          <p:nvPr>
            <p:ph type="sldNum" sz="quarter" idx="12"/>
          </p:nvPr>
        </p:nvSpPr>
        <p:spPr/>
        <p:txBody>
          <a:bodyPr/>
          <a:lstStyle>
            <a:lvl1pPr>
              <a:defRPr/>
            </a:lvl1pPr>
          </a:lstStyle>
          <a:p>
            <a:fld id="{C832BD71-30CB-4815-850B-A7CC24565642}" type="slidenum">
              <a:rPr lang="nb-NO"/>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a:p>
        </p:txBody>
      </p:sp>
      <p:sp>
        <p:nvSpPr>
          <p:cNvPr id="3" name="Footer Placeholder 2"/>
          <p:cNvSpPr>
            <a:spLocks noGrp="1"/>
          </p:cNvSpPr>
          <p:nvPr>
            <p:ph type="ftr" sz="quarter" idx="11"/>
          </p:nvPr>
        </p:nvSpPr>
        <p:spPr/>
        <p:txBody>
          <a:bodyPr/>
          <a:lstStyle>
            <a:lvl1pPr>
              <a:defRPr/>
            </a:lvl1pPr>
          </a:lstStyle>
          <a:p>
            <a:endParaRPr lang="nb-NO"/>
          </a:p>
        </p:txBody>
      </p:sp>
      <p:sp>
        <p:nvSpPr>
          <p:cNvPr id="4" name="Slide Number Placeholder 3"/>
          <p:cNvSpPr>
            <a:spLocks noGrp="1"/>
          </p:cNvSpPr>
          <p:nvPr>
            <p:ph type="sldNum" sz="quarter" idx="12"/>
          </p:nvPr>
        </p:nvSpPr>
        <p:spPr/>
        <p:txBody>
          <a:bodyPr/>
          <a:lstStyle>
            <a:lvl1pPr>
              <a:defRPr/>
            </a:lvl1pPr>
          </a:lstStyle>
          <a:p>
            <a:fld id="{BDB9542C-F464-43EF-9248-810DD8EBA368}" type="slidenum">
              <a:rPr lang="nb-NO"/>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AE05AFEB-372A-464F-A3E2-386DA5D58355}" type="slidenum">
              <a:rPr lang="nb-NO"/>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1544F97C-DEB4-465B-A242-0B661A03DA00}" type="slidenum">
              <a:rPr lang="nb-NO"/>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b-NO"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b-NO"/>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nb-NO"/>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0EAA9A3-9139-486A-A2BF-107727AD0A1D}" type="slidenum">
              <a:rPr lang="nb-NO"/>
              <a:pPr/>
              <a:t>‹#›</a:t>
            </a:fld>
            <a:endParaRPr lang="nb-NO"/>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7950" y="115888"/>
            <a:ext cx="8893175" cy="1143000"/>
          </a:xfrm>
        </p:spPr>
        <p:txBody>
          <a:bodyPr/>
          <a:lstStyle/>
          <a:p>
            <a:r>
              <a:rPr lang="en-GB" sz="4000"/>
              <a:t>Incorporating considerations about equity in policy briefs</a:t>
            </a:r>
            <a:r>
              <a:rPr lang="nb-NO" sz="4000"/>
              <a:t> </a:t>
            </a:r>
          </a:p>
        </p:txBody>
      </p:sp>
      <p:sp>
        <p:nvSpPr>
          <p:cNvPr id="2053" name="Rectangle 5"/>
          <p:cNvSpPr>
            <a:spLocks noGrp="1" noChangeArrowheads="1"/>
          </p:cNvSpPr>
          <p:nvPr>
            <p:ph type="body" idx="1"/>
          </p:nvPr>
        </p:nvSpPr>
        <p:spPr/>
        <p:txBody>
          <a:bodyPr/>
          <a:lstStyle/>
          <a:p>
            <a:pPr marL="609600" indent="-609600"/>
            <a:r>
              <a:rPr lang="en-GB" sz="2800" dirty="0"/>
              <a:t>What factors are likely to be associated with disadvantage?</a:t>
            </a:r>
          </a:p>
          <a:p>
            <a:pPr marL="609600" indent="-609600"/>
            <a:r>
              <a:rPr lang="nb-NO" sz="2800" dirty="0"/>
              <a:t>Are </a:t>
            </a:r>
            <a:r>
              <a:rPr lang="nb-NO" sz="2800" dirty="0" err="1"/>
              <a:t>there</a:t>
            </a:r>
            <a:r>
              <a:rPr lang="nb-NO" sz="2800" dirty="0"/>
              <a:t> plausible </a:t>
            </a:r>
            <a:r>
              <a:rPr lang="nb-NO" sz="2800" dirty="0" err="1"/>
              <a:t>reasons</a:t>
            </a:r>
            <a:r>
              <a:rPr lang="nb-NO" sz="2800" dirty="0"/>
              <a:t> for </a:t>
            </a:r>
            <a:r>
              <a:rPr lang="nb-NO" sz="2800" dirty="0" err="1"/>
              <a:t>anticipating</a:t>
            </a:r>
            <a:r>
              <a:rPr lang="nb-NO" sz="2800" dirty="0"/>
              <a:t> </a:t>
            </a:r>
            <a:r>
              <a:rPr lang="nb-NO" sz="2800" dirty="0" err="1"/>
              <a:t>differences</a:t>
            </a:r>
            <a:r>
              <a:rPr lang="nb-NO" sz="2800" dirty="0"/>
              <a:t> </a:t>
            </a:r>
            <a:r>
              <a:rPr lang="nb-NO" sz="2800" dirty="0" smtClean="0"/>
              <a:t>in</a:t>
            </a:r>
            <a:r>
              <a:rPr lang="nb-NO" sz="2800" dirty="0" smtClean="0"/>
              <a:t> </a:t>
            </a:r>
            <a:r>
              <a:rPr lang="nb-NO" sz="2800" dirty="0" err="1"/>
              <a:t>effectiveness</a:t>
            </a:r>
            <a:r>
              <a:rPr lang="nb-NO" sz="2800" dirty="0"/>
              <a:t>?</a:t>
            </a:r>
          </a:p>
          <a:p>
            <a:pPr marL="609600" indent="-609600"/>
            <a:r>
              <a:rPr lang="nb-NO" sz="2800" dirty="0"/>
              <a:t>Are </a:t>
            </a:r>
            <a:r>
              <a:rPr lang="nb-NO" sz="2800" dirty="0" err="1"/>
              <a:t>there</a:t>
            </a:r>
            <a:r>
              <a:rPr lang="nb-NO" sz="2800" dirty="0"/>
              <a:t> </a:t>
            </a:r>
            <a:r>
              <a:rPr lang="nb-NO" sz="2800" dirty="0" err="1"/>
              <a:t>likely</a:t>
            </a:r>
            <a:r>
              <a:rPr lang="nb-NO" sz="2800" dirty="0"/>
              <a:t> to be </a:t>
            </a:r>
            <a:r>
              <a:rPr lang="nb-NO" sz="2800" dirty="0" err="1"/>
              <a:t>differences</a:t>
            </a:r>
            <a:r>
              <a:rPr lang="nb-NO" sz="2800" dirty="0"/>
              <a:t> in baseline </a:t>
            </a:r>
            <a:r>
              <a:rPr lang="nb-NO" sz="2800" dirty="0" err="1"/>
              <a:t>conditions</a:t>
            </a:r>
            <a:r>
              <a:rPr lang="nb-NO" sz="2800" dirty="0"/>
              <a:t> and </a:t>
            </a:r>
            <a:r>
              <a:rPr lang="nb-NO" sz="2800" dirty="0" err="1"/>
              <a:t>absolute</a:t>
            </a:r>
            <a:r>
              <a:rPr lang="nb-NO" sz="2800" dirty="0"/>
              <a:t> </a:t>
            </a:r>
            <a:r>
              <a:rPr lang="nb-NO" sz="2800" dirty="0" err="1"/>
              <a:t>effectiveness</a:t>
            </a:r>
            <a:r>
              <a:rPr lang="nb-NO" sz="2800" dirty="0"/>
              <a:t>?</a:t>
            </a:r>
          </a:p>
          <a:p>
            <a:pPr marL="609600" indent="-609600"/>
            <a:r>
              <a:rPr lang="nb-NO" sz="2800" dirty="0"/>
              <a:t>Are </a:t>
            </a:r>
            <a:r>
              <a:rPr lang="nb-NO" sz="2800" dirty="0" err="1"/>
              <a:t>there</a:t>
            </a:r>
            <a:r>
              <a:rPr lang="nb-NO" sz="2800" dirty="0"/>
              <a:t> </a:t>
            </a:r>
            <a:r>
              <a:rPr lang="nb-NO" sz="2800" dirty="0" err="1"/>
              <a:t>important</a:t>
            </a:r>
            <a:r>
              <a:rPr lang="nb-NO" sz="2800" dirty="0"/>
              <a:t> </a:t>
            </a:r>
            <a:r>
              <a:rPr lang="nb-NO" sz="2800" dirty="0" err="1"/>
              <a:t>considerations</a:t>
            </a:r>
            <a:r>
              <a:rPr lang="nb-NO" sz="2800" dirty="0"/>
              <a:t> </a:t>
            </a:r>
            <a:r>
              <a:rPr lang="nb-NO" sz="2800" dirty="0" err="1"/>
              <a:t>that</a:t>
            </a:r>
            <a:r>
              <a:rPr lang="nb-NO" sz="2800" dirty="0"/>
              <a:t> </a:t>
            </a:r>
            <a:r>
              <a:rPr lang="nb-NO" sz="2800" dirty="0" err="1"/>
              <a:t>should</a:t>
            </a:r>
            <a:r>
              <a:rPr lang="nb-NO" sz="2800" dirty="0"/>
              <a:t> be </a:t>
            </a:r>
            <a:r>
              <a:rPr lang="nb-NO" sz="2800" dirty="0" err="1"/>
              <a:t>made</a:t>
            </a:r>
            <a:r>
              <a:rPr lang="nb-NO" sz="2800" dirty="0"/>
              <a:t> </a:t>
            </a:r>
            <a:r>
              <a:rPr lang="nb-NO" sz="2800" dirty="0" err="1"/>
              <a:t>when</a:t>
            </a:r>
            <a:r>
              <a:rPr lang="nb-NO" sz="2800" dirty="0"/>
              <a:t> </a:t>
            </a:r>
            <a:r>
              <a:rPr lang="nb-NO" sz="2800" dirty="0" err="1"/>
              <a:t>implementing</a:t>
            </a:r>
            <a:r>
              <a:rPr lang="nb-NO" sz="2800" dirty="0"/>
              <a:t> </a:t>
            </a:r>
            <a:r>
              <a:rPr lang="nb-NO" sz="2800" dirty="0" err="1"/>
              <a:t>the</a:t>
            </a:r>
            <a:r>
              <a:rPr lang="nb-NO" sz="2800" dirty="0"/>
              <a:t> </a:t>
            </a:r>
            <a:r>
              <a:rPr lang="nb-NO" sz="2800" dirty="0" err="1"/>
              <a:t>option</a:t>
            </a:r>
            <a:r>
              <a:rPr lang="nb-NO" sz="2800" dirty="0"/>
              <a:t>?</a:t>
            </a:r>
          </a:p>
          <a:p>
            <a:pPr marL="609600" indent="-609600">
              <a:buFont typeface="Symbol" pitchFamily="18" charset="2"/>
              <a:buChar char=""/>
            </a:pPr>
            <a:endParaRPr lang="nb-NO"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 calcmode="lin" valueType="num">
                                      <p:cBhvr additive="base">
                                        <p:cTn id="7" dur="500" fill="hold"/>
                                        <p:tgtEl>
                                          <p:spTgt spid="20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3">
                                            <p:txEl>
                                              <p:pRg st="1" end="1"/>
                                            </p:txEl>
                                          </p:spTgt>
                                        </p:tgtEl>
                                        <p:attrNameLst>
                                          <p:attrName>style.visibility</p:attrName>
                                        </p:attrNameLst>
                                      </p:cBhvr>
                                      <p:to>
                                        <p:strVal val="visible"/>
                                      </p:to>
                                    </p:set>
                                    <p:anim calcmode="lin" valueType="num">
                                      <p:cBhvr additive="base">
                                        <p:cTn id="13" dur="500" fill="hold"/>
                                        <p:tgtEl>
                                          <p:spTgt spid="205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3">
                                            <p:txEl>
                                              <p:pRg st="2" end="2"/>
                                            </p:txEl>
                                          </p:spTgt>
                                        </p:tgtEl>
                                        <p:attrNameLst>
                                          <p:attrName>style.visibility</p:attrName>
                                        </p:attrNameLst>
                                      </p:cBhvr>
                                      <p:to>
                                        <p:strVal val="visible"/>
                                      </p:to>
                                    </p:set>
                                    <p:anim calcmode="lin" valueType="num">
                                      <p:cBhvr additive="base">
                                        <p:cTn id="19" dur="500" fill="hold"/>
                                        <p:tgtEl>
                                          <p:spTgt spid="205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3">
                                            <p:txEl>
                                              <p:pRg st="3" end="3"/>
                                            </p:txEl>
                                          </p:spTgt>
                                        </p:tgtEl>
                                        <p:attrNameLst>
                                          <p:attrName>style.visibility</p:attrName>
                                        </p:attrNameLst>
                                      </p:cBhvr>
                                      <p:to>
                                        <p:strVal val="visible"/>
                                      </p:to>
                                    </p:set>
                                    <p:anim calcmode="lin" valueType="num">
                                      <p:cBhvr additive="base">
                                        <p:cTn id="25" dur="500" fill="hold"/>
                                        <p:tgtEl>
                                          <p:spTgt spid="205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ctrTitle"/>
          </p:nvPr>
        </p:nvSpPr>
        <p:spPr/>
        <p:txBody>
          <a:bodyPr/>
          <a:lstStyle/>
          <a:p>
            <a:r>
              <a:rPr lang="nb-NO" sz="4000"/>
              <a:t>Questions or comments about identifying factors that are likely to be associated with disadvantage?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457200" y="701675"/>
            <a:ext cx="8229600" cy="1143000"/>
          </a:xfrm>
        </p:spPr>
        <p:txBody>
          <a:bodyPr/>
          <a:lstStyle/>
          <a:p>
            <a:r>
              <a:rPr lang="nb-NO" sz="3600"/>
              <a:t>Are there plausible reasons for anticipating differences in the relative effectiveness of the option for disadvantaged groups or settings?</a:t>
            </a:r>
          </a:p>
        </p:txBody>
      </p:sp>
      <p:sp>
        <p:nvSpPr>
          <p:cNvPr id="179203" name="Rectangle 3"/>
          <p:cNvSpPr>
            <a:spLocks noGrp="1" noChangeArrowheads="1"/>
          </p:cNvSpPr>
          <p:nvPr>
            <p:ph type="body" idx="1"/>
          </p:nvPr>
        </p:nvSpPr>
        <p:spPr>
          <a:xfrm>
            <a:off x="457200" y="2708275"/>
            <a:ext cx="8229600" cy="3417888"/>
          </a:xfrm>
        </p:spPr>
        <p:txBody>
          <a:bodyPr/>
          <a:lstStyle/>
          <a:p>
            <a:r>
              <a:rPr lang="nb-NO" sz="2800"/>
              <a:t>Evidence of the effects of options on inequities is sparse</a:t>
            </a:r>
          </a:p>
          <a:p>
            <a:r>
              <a:rPr lang="nb-NO" sz="2800"/>
              <a:t>Finding this evidence is also difficult </a:t>
            </a:r>
          </a:p>
          <a:p>
            <a:r>
              <a:rPr lang="nb-NO" sz="2800"/>
              <a:t>Publication bias may be an additional problem given that studies identifying statistically significant differences in effects are more likely to be published than those that do not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9203">
                                            <p:txEl>
                                              <p:pRg st="0" end="0"/>
                                            </p:txEl>
                                          </p:spTgt>
                                        </p:tgtEl>
                                        <p:attrNameLst>
                                          <p:attrName>style.visibility</p:attrName>
                                        </p:attrNameLst>
                                      </p:cBhvr>
                                      <p:to>
                                        <p:strVal val="visible"/>
                                      </p:to>
                                    </p:set>
                                    <p:anim calcmode="lin" valueType="num">
                                      <p:cBhvr additive="base">
                                        <p:cTn id="7" dur="500" fill="hold"/>
                                        <p:tgtEl>
                                          <p:spTgt spid="179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9203">
                                            <p:txEl>
                                              <p:pRg st="1" end="1"/>
                                            </p:txEl>
                                          </p:spTgt>
                                        </p:tgtEl>
                                        <p:attrNameLst>
                                          <p:attrName>style.visibility</p:attrName>
                                        </p:attrNameLst>
                                      </p:cBhvr>
                                      <p:to>
                                        <p:strVal val="visible"/>
                                      </p:to>
                                    </p:set>
                                    <p:anim calcmode="lin" valueType="num">
                                      <p:cBhvr additive="base">
                                        <p:cTn id="13" dur="500" fill="hold"/>
                                        <p:tgtEl>
                                          <p:spTgt spid="179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9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9203">
                                            <p:txEl>
                                              <p:pRg st="2" end="2"/>
                                            </p:txEl>
                                          </p:spTgt>
                                        </p:tgtEl>
                                        <p:attrNameLst>
                                          <p:attrName>style.visibility</p:attrName>
                                        </p:attrNameLst>
                                      </p:cBhvr>
                                      <p:to>
                                        <p:strVal val="visible"/>
                                      </p:to>
                                    </p:set>
                                    <p:anim calcmode="lin" valueType="num">
                                      <p:cBhvr additive="base">
                                        <p:cTn id="19"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92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457200" y="414338"/>
            <a:ext cx="8229600" cy="1143000"/>
          </a:xfrm>
        </p:spPr>
        <p:txBody>
          <a:bodyPr/>
          <a:lstStyle/>
          <a:p>
            <a:r>
              <a:rPr lang="nb-NO" sz="4000"/>
              <a:t>Systematic reviews generally tend not to provide evidence of differential effectiveness</a:t>
            </a:r>
          </a:p>
        </p:txBody>
      </p:sp>
      <p:sp>
        <p:nvSpPr>
          <p:cNvPr id="238595" name="Rectangle 3"/>
          <p:cNvSpPr>
            <a:spLocks noGrp="1" noChangeArrowheads="1"/>
          </p:cNvSpPr>
          <p:nvPr>
            <p:ph type="body" idx="1"/>
          </p:nvPr>
        </p:nvSpPr>
        <p:spPr>
          <a:xfrm>
            <a:off x="457200" y="1989138"/>
            <a:ext cx="8229600" cy="4276725"/>
          </a:xfrm>
        </p:spPr>
        <p:txBody>
          <a:bodyPr/>
          <a:lstStyle/>
          <a:p>
            <a:r>
              <a:rPr lang="nb-NO" dirty="0"/>
              <a:t>It </a:t>
            </a:r>
            <a:r>
              <a:rPr lang="nb-NO" dirty="0" err="1"/>
              <a:t>may</a:t>
            </a:r>
            <a:r>
              <a:rPr lang="nb-NO" dirty="0"/>
              <a:t> be </a:t>
            </a:r>
            <a:r>
              <a:rPr lang="nb-NO" dirty="0" err="1"/>
              <a:t>necessary</a:t>
            </a:r>
            <a:r>
              <a:rPr lang="nb-NO" dirty="0"/>
              <a:t> to </a:t>
            </a:r>
            <a:r>
              <a:rPr lang="nb-NO" dirty="0" err="1"/>
              <a:t>search</a:t>
            </a:r>
            <a:r>
              <a:rPr lang="nb-NO" dirty="0"/>
              <a:t> for a </a:t>
            </a:r>
            <a:r>
              <a:rPr lang="nb-NO" dirty="0" err="1"/>
              <a:t>wider</a:t>
            </a:r>
            <a:r>
              <a:rPr lang="nb-NO" dirty="0"/>
              <a:t> </a:t>
            </a:r>
            <a:r>
              <a:rPr lang="nb-NO" dirty="0" err="1"/>
              <a:t>scope</a:t>
            </a:r>
            <a:r>
              <a:rPr lang="nb-NO" dirty="0"/>
              <a:t> </a:t>
            </a:r>
            <a:r>
              <a:rPr lang="nb-NO" dirty="0" err="1"/>
              <a:t>of</a:t>
            </a:r>
            <a:r>
              <a:rPr lang="nb-NO" dirty="0"/>
              <a:t> </a:t>
            </a:r>
            <a:r>
              <a:rPr lang="nb-NO" dirty="0" err="1"/>
              <a:t>evidence</a:t>
            </a:r>
            <a:r>
              <a:rPr lang="nb-NO" dirty="0"/>
              <a:t> </a:t>
            </a:r>
            <a:r>
              <a:rPr lang="nb-NO" dirty="0" err="1"/>
              <a:t>than</a:t>
            </a:r>
            <a:r>
              <a:rPr lang="nb-NO" dirty="0"/>
              <a:t> </a:t>
            </a:r>
            <a:r>
              <a:rPr lang="nb-NO" dirty="0" err="1" smtClean="0"/>
              <a:t>that</a:t>
            </a:r>
            <a:r>
              <a:rPr lang="nb-NO" dirty="0" smtClean="0"/>
              <a:t> </a:t>
            </a:r>
            <a:r>
              <a:rPr lang="nb-NO" dirty="0" err="1"/>
              <a:t>typically</a:t>
            </a:r>
            <a:r>
              <a:rPr lang="nb-NO" dirty="0"/>
              <a:t> </a:t>
            </a:r>
            <a:r>
              <a:rPr lang="nb-NO" dirty="0" err="1"/>
              <a:t>found</a:t>
            </a:r>
            <a:r>
              <a:rPr lang="nb-NO" dirty="0"/>
              <a:t> in </a:t>
            </a:r>
            <a:r>
              <a:rPr lang="nb-NO" dirty="0" err="1"/>
              <a:t>systematic</a:t>
            </a:r>
            <a:r>
              <a:rPr lang="nb-NO" dirty="0"/>
              <a:t> </a:t>
            </a:r>
            <a:r>
              <a:rPr lang="nb-NO" dirty="0" err="1"/>
              <a:t>reviews</a:t>
            </a:r>
            <a:endParaRPr lang="nb-NO" dirty="0"/>
          </a:p>
          <a:p>
            <a:r>
              <a:rPr lang="nb-NO" dirty="0" err="1"/>
              <a:t>Such</a:t>
            </a:r>
            <a:r>
              <a:rPr lang="nb-NO" dirty="0"/>
              <a:t> </a:t>
            </a:r>
            <a:r>
              <a:rPr lang="nb-NO" dirty="0" err="1"/>
              <a:t>evidence</a:t>
            </a:r>
            <a:r>
              <a:rPr lang="nb-NO" dirty="0"/>
              <a:t> </a:t>
            </a:r>
            <a:r>
              <a:rPr lang="nb-NO" dirty="0" err="1"/>
              <a:t>may</a:t>
            </a:r>
            <a:r>
              <a:rPr lang="nb-NO" dirty="0"/>
              <a:t> be </a:t>
            </a:r>
            <a:r>
              <a:rPr lang="nb-NO" dirty="0" err="1"/>
              <a:t>needed</a:t>
            </a:r>
            <a:r>
              <a:rPr lang="nb-NO" dirty="0"/>
              <a:t> to support or </a:t>
            </a:r>
            <a:r>
              <a:rPr lang="nb-NO" dirty="0" err="1"/>
              <a:t>refute</a:t>
            </a:r>
            <a:r>
              <a:rPr lang="nb-NO" dirty="0"/>
              <a:t> plausible </a:t>
            </a:r>
            <a:r>
              <a:rPr lang="nb-NO" dirty="0" err="1"/>
              <a:t>hypotheses</a:t>
            </a:r>
            <a:r>
              <a:rPr lang="nb-NO" dirty="0"/>
              <a:t> </a:t>
            </a:r>
            <a:r>
              <a:rPr lang="nb-NO" dirty="0" err="1"/>
              <a:t>of</a:t>
            </a:r>
            <a:r>
              <a:rPr lang="nb-NO" dirty="0"/>
              <a:t> </a:t>
            </a:r>
            <a:r>
              <a:rPr lang="nb-NO" dirty="0" err="1"/>
              <a:t>differential</a:t>
            </a:r>
            <a:r>
              <a:rPr lang="nb-NO" dirty="0"/>
              <a:t> </a:t>
            </a:r>
            <a:r>
              <a:rPr lang="nb-NO" dirty="0" err="1"/>
              <a:t>effects</a:t>
            </a:r>
            <a:r>
              <a:rPr lang="nb-NO" dirty="0"/>
              <a:t>, or </a:t>
            </a:r>
            <a:r>
              <a:rPr lang="nb-NO" dirty="0" err="1"/>
              <a:t>the</a:t>
            </a:r>
            <a:r>
              <a:rPr lang="nb-NO" dirty="0"/>
              <a:t> </a:t>
            </a:r>
            <a:r>
              <a:rPr lang="nb-NO" dirty="0" err="1"/>
              <a:t>effects</a:t>
            </a:r>
            <a:r>
              <a:rPr lang="nb-NO" dirty="0"/>
              <a:t> </a:t>
            </a:r>
            <a:r>
              <a:rPr lang="nb-NO" dirty="0" err="1"/>
              <a:t>of</a:t>
            </a:r>
            <a:r>
              <a:rPr lang="nb-NO" dirty="0"/>
              <a:t> </a:t>
            </a:r>
            <a:r>
              <a:rPr lang="nb-NO" dirty="0" err="1"/>
              <a:t>policies</a:t>
            </a:r>
            <a:r>
              <a:rPr lang="nb-NO" dirty="0"/>
              <a:t> or </a:t>
            </a:r>
            <a:r>
              <a:rPr lang="nb-NO" dirty="0" err="1"/>
              <a:t>programmes</a:t>
            </a:r>
            <a:r>
              <a:rPr lang="nb-NO" dirty="0"/>
              <a:t> </a:t>
            </a:r>
            <a:r>
              <a:rPr lang="nb-NO" dirty="0" err="1"/>
              <a:t>on</a:t>
            </a:r>
            <a:r>
              <a:rPr lang="nb-NO" dirty="0"/>
              <a:t> </a:t>
            </a:r>
            <a:r>
              <a:rPr lang="nb-NO" dirty="0" err="1"/>
              <a:t>reducing</a:t>
            </a:r>
            <a:r>
              <a:rPr lang="nb-NO" dirty="0"/>
              <a:t> </a:t>
            </a:r>
            <a:r>
              <a:rPr lang="nb-NO" dirty="0" err="1"/>
              <a:t>inequities</a:t>
            </a:r>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 calcmode="lin" valueType="num">
                                      <p:cBhvr additive="base">
                                        <p:cTn id="7" dur="500" fill="hold"/>
                                        <p:tgtEl>
                                          <p:spTgt spid="238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8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8595">
                                            <p:txEl>
                                              <p:pRg st="1" end="1"/>
                                            </p:txEl>
                                          </p:spTgt>
                                        </p:tgtEl>
                                        <p:attrNameLst>
                                          <p:attrName>style.visibility</p:attrName>
                                        </p:attrNameLst>
                                      </p:cBhvr>
                                      <p:to>
                                        <p:strVal val="visible"/>
                                      </p:to>
                                    </p:set>
                                    <p:anim calcmode="lin" valueType="num">
                                      <p:cBhvr additive="base">
                                        <p:cTn id="13" dur="500" fill="hold"/>
                                        <p:tgtEl>
                                          <p:spTgt spid="238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85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nb-NO" sz="4000"/>
              <a:t>Subgroup analyses can be misleading</a:t>
            </a:r>
          </a:p>
        </p:txBody>
      </p:sp>
      <p:sp>
        <p:nvSpPr>
          <p:cNvPr id="239619" name="Rectangle 3"/>
          <p:cNvSpPr>
            <a:spLocks noGrp="1" noChangeArrowheads="1"/>
          </p:cNvSpPr>
          <p:nvPr>
            <p:ph type="body" idx="1"/>
          </p:nvPr>
        </p:nvSpPr>
        <p:spPr/>
        <p:txBody>
          <a:bodyPr/>
          <a:lstStyle/>
          <a:p>
            <a:pPr>
              <a:lnSpc>
                <a:spcPct val="90000"/>
              </a:lnSpc>
            </a:pPr>
            <a:r>
              <a:rPr lang="nb-NO" sz="2400" dirty="0"/>
              <a:t>Studies </a:t>
            </a:r>
            <a:r>
              <a:rPr lang="nb-NO" sz="2400" dirty="0" err="1"/>
              <a:t>may</a:t>
            </a:r>
            <a:r>
              <a:rPr lang="nb-NO" sz="2400" dirty="0"/>
              <a:t> be </a:t>
            </a:r>
            <a:r>
              <a:rPr lang="nb-NO" sz="2400" dirty="0" err="1"/>
              <a:t>too</a:t>
            </a:r>
            <a:r>
              <a:rPr lang="nb-NO" sz="2400" dirty="0"/>
              <a:t> </a:t>
            </a:r>
            <a:r>
              <a:rPr lang="nb-NO" sz="2400" dirty="0" err="1"/>
              <a:t>small</a:t>
            </a:r>
            <a:r>
              <a:rPr lang="nb-NO" sz="2400" dirty="0"/>
              <a:t> to </a:t>
            </a:r>
            <a:r>
              <a:rPr lang="nb-NO" sz="2400" dirty="0" err="1"/>
              <a:t>reliably</a:t>
            </a:r>
            <a:r>
              <a:rPr lang="nb-NO" sz="2400" dirty="0"/>
              <a:t> </a:t>
            </a:r>
            <a:r>
              <a:rPr lang="nb-NO" sz="2400" dirty="0" err="1"/>
              <a:t>detect</a:t>
            </a:r>
            <a:r>
              <a:rPr lang="nb-NO" sz="2400" dirty="0"/>
              <a:t> </a:t>
            </a:r>
            <a:r>
              <a:rPr lang="nb-NO" sz="2400" dirty="0" err="1"/>
              <a:t>differences</a:t>
            </a:r>
            <a:r>
              <a:rPr lang="nb-NO" sz="2400" dirty="0"/>
              <a:t> in </a:t>
            </a:r>
            <a:r>
              <a:rPr lang="nb-NO" sz="2400" dirty="0" err="1"/>
              <a:t>effects</a:t>
            </a:r>
            <a:r>
              <a:rPr lang="nb-NO" sz="2400" dirty="0"/>
              <a:t>, </a:t>
            </a:r>
            <a:r>
              <a:rPr lang="nb-NO" sz="2400" dirty="0" err="1"/>
              <a:t>resulting</a:t>
            </a:r>
            <a:r>
              <a:rPr lang="nb-NO" sz="2400" dirty="0"/>
              <a:t> in false negative </a:t>
            </a:r>
            <a:r>
              <a:rPr lang="nb-NO" sz="2400" dirty="0" err="1"/>
              <a:t>conclusions</a:t>
            </a:r>
            <a:endParaRPr lang="nb-NO" sz="2400" dirty="0"/>
          </a:p>
          <a:p>
            <a:pPr>
              <a:lnSpc>
                <a:spcPct val="90000"/>
              </a:lnSpc>
            </a:pPr>
            <a:r>
              <a:rPr lang="nb-NO" sz="2400" dirty="0" err="1"/>
              <a:t>Also</a:t>
            </a:r>
            <a:r>
              <a:rPr lang="nb-NO" sz="2400" dirty="0"/>
              <a:t>, testing multiple </a:t>
            </a:r>
            <a:r>
              <a:rPr lang="nb-NO" sz="2400" dirty="0" err="1"/>
              <a:t>hypotheses</a:t>
            </a:r>
            <a:r>
              <a:rPr lang="nb-NO" sz="2400" dirty="0"/>
              <a:t> </a:t>
            </a:r>
            <a:r>
              <a:rPr lang="nb-NO" sz="2400" dirty="0" err="1"/>
              <a:t>regarding</a:t>
            </a:r>
            <a:r>
              <a:rPr lang="nb-NO" sz="2400" dirty="0"/>
              <a:t> </a:t>
            </a:r>
            <a:r>
              <a:rPr lang="nb-NO" sz="2400" dirty="0" err="1"/>
              <a:t>factors</a:t>
            </a:r>
            <a:r>
              <a:rPr lang="nb-NO" sz="2400" dirty="0"/>
              <a:t> </a:t>
            </a:r>
            <a:r>
              <a:rPr lang="nb-NO" sz="2400" dirty="0" err="1"/>
              <a:t>that</a:t>
            </a:r>
            <a:r>
              <a:rPr lang="nb-NO" sz="2400" dirty="0"/>
              <a:t> </a:t>
            </a:r>
            <a:r>
              <a:rPr lang="nb-NO" sz="2400" dirty="0" err="1"/>
              <a:t>might</a:t>
            </a:r>
            <a:r>
              <a:rPr lang="nb-NO" sz="2400" dirty="0"/>
              <a:t> moderate </a:t>
            </a:r>
            <a:r>
              <a:rPr lang="nb-NO" sz="2400" dirty="0" err="1"/>
              <a:t>the</a:t>
            </a:r>
            <a:r>
              <a:rPr lang="nb-NO" sz="2400" dirty="0"/>
              <a:t> </a:t>
            </a:r>
            <a:r>
              <a:rPr lang="nb-NO" sz="2400" dirty="0" err="1"/>
              <a:t>effectiveness</a:t>
            </a:r>
            <a:r>
              <a:rPr lang="nb-NO" sz="2400" dirty="0"/>
              <a:t> </a:t>
            </a:r>
            <a:r>
              <a:rPr lang="nb-NO" sz="2400" dirty="0" err="1"/>
              <a:t>of</a:t>
            </a:r>
            <a:r>
              <a:rPr lang="nb-NO" sz="2400" dirty="0"/>
              <a:t> a policy </a:t>
            </a:r>
            <a:r>
              <a:rPr lang="nb-NO" sz="2400" dirty="0" err="1"/>
              <a:t>may</a:t>
            </a:r>
            <a:r>
              <a:rPr lang="nb-NO" sz="2400" dirty="0"/>
              <a:t> </a:t>
            </a:r>
            <a:r>
              <a:rPr lang="nb-NO" sz="2400" dirty="0" err="1"/>
              <a:t>result</a:t>
            </a:r>
            <a:r>
              <a:rPr lang="nb-NO" sz="2400" dirty="0"/>
              <a:t> in false positive </a:t>
            </a:r>
            <a:r>
              <a:rPr lang="nb-NO" sz="2400" dirty="0" err="1"/>
              <a:t>conclusions</a:t>
            </a:r>
            <a:r>
              <a:rPr lang="nb-NO" sz="2400" dirty="0"/>
              <a:t> </a:t>
            </a:r>
          </a:p>
          <a:p>
            <a:pPr>
              <a:lnSpc>
                <a:spcPct val="90000"/>
              </a:lnSpc>
            </a:pPr>
            <a:r>
              <a:rPr lang="nb-NO" sz="2400" dirty="0"/>
              <a:t>The </a:t>
            </a:r>
            <a:r>
              <a:rPr lang="nb-NO" sz="2400" dirty="0" err="1"/>
              <a:t>results</a:t>
            </a:r>
            <a:r>
              <a:rPr lang="nb-NO" sz="2400" dirty="0"/>
              <a:t> </a:t>
            </a:r>
            <a:r>
              <a:rPr lang="nb-NO" sz="2400" dirty="0" err="1"/>
              <a:t>observed</a:t>
            </a:r>
            <a:r>
              <a:rPr lang="nb-NO" sz="2400" dirty="0"/>
              <a:t> in </a:t>
            </a:r>
            <a:r>
              <a:rPr lang="nb-NO" sz="2400" dirty="0" err="1"/>
              <a:t>subgroups</a:t>
            </a:r>
            <a:r>
              <a:rPr lang="nb-NO" sz="2400" dirty="0"/>
              <a:t>, for </a:t>
            </a:r>
            <a:r>
              <a:rPr lang="nb-NO" sz="2400" dirty="0" err="1"/>
              <a:t>instance</a:t>
            </a:r>
            <a:r>
              <a:rPr lang="nb-NO" sz="2400" dirty="0"/>
              <a:t>, </a:t>
            </a:r>
            <a:r>
              <a:rPr lang="nb-NO" sz="2400" dirty="0" err="1"/>
              <a:t>may</a:t>
            </a:r>
            <a:r>
              <a:rPr lang="nb-NO" sz="2400" dirty="0"/>
              <a:t> </a:t>
            </a:r>
            <a:r>
              <a:rPr lang="nb-NO" sz="2400" dirty="0" err="1"/>
              <a:t>differ</a:t>
            </a:r>
            <a:r>
              <a:rPr lang="nb-NO" sz="2400" dirty="0"/>
              <a:t> by </a:t>
            </a:r>
            <a:r>
              <a:rPr lang="nb-NO" sz="2400" dirty="0" err="1"/>
              <a:t>chance</a:t>
            </a:r>
            <a:r>
              <a:rPr lang="nb-NO" sz="2400" dirty="0"/>
              <a:t> from </a:t>
            </a:r>
            <a:r>
              <a:rPr lang="nb-NO" sz="2400" dirty="0" err="1"/>
              <a:t>the</a:t>
            </a:r>
            <a:r>
              <a:rPr lang="nb-NO" sz="2400" dirty="0"/>
              <a:t> overall </a:t>
            </a:r>
            <a:r>
              <a:rPr lang="nb-NO" sz="2400" dirty="0" err="1"/>
              <a:t>effect</a:t>
            </a:r>
            <a:r>
              <a:rPr lang="nb-NO" sz="2400" dirty="0"/>
              <a:t> </a:t>
            </a:r>
            <a:r>
              <a:rPr lang="nb-NO" sz="2400" dirty="0" err="1"/>
              <a:t>observed</a:t>
            </a:r>
            <a:r>
              <a:rPr lang="nb-NO" sz="2400" dirty="0"/>
              <a:t> </a:t>
            </a:r>
            <a:r>
              <a:rPr lang="nb-NO" sz="2400" dirty="0" err="1"/>
              <a:t>across</a:t>
            </a:r>
            <a:r>
              <a:rPr lang="nb-NO" sz="2400" dirty="0"/>
              <a:t> studies </a:t>
            </a:r>
          </a:p>
          <a:p>
            <a:pPr>
              <a:lnSpc>
                <a:spcPct val="90000"/>
              </a:lnSpc>
            </a:pPr>
            <a:r>
              <a:rPr lang="nb-NO" sz="2400" dirty="0" err="1"/>
              <a:t>Paradoxically</a:t>
            </a:r>
            <a:r>
              <a:rPr lang="nb-NO" sz="2400" dirty="0"/>
              <a:t>, </a:t>
            </a:r>
            <a:r>
              <a:rPr lang="nb-NO" sz="2400" dirty="0" err="1"/>
              <a:t>the</a:t>
            </a:r>
            <a:r>
              <a:rPr lang="nb-NO" sz="2400" dirty="0"/>
              <a:t> best </a:t>
            </a:r>
            <a:r>
              <a:rPr lang="nb-NO" sz="2400" dirty="0" err="1"/>
              <a:t>estimate</a:t>
            </a:r>
            <a:r>
              <a:rPr lang="nb-NO" sz="2400" dirty="0"/>
              <a:t> </a:t>
            </a:r>
            <a:r>
              <a:rPr lang="nb-NO" sz="2400" dirty="0" err="1"/>
              <a:t>of</a:t>
            </a:r>
            <a:r>
              <a:rPr lang="nb-NO" sz="2400" dirty="0"/>
              <a:t> </a:t>
            </a:r>
            <a:r>
              <a:rPr lang="nb-NO" sz="2400" dirty="0" err="1"/>
              <a:t>the</a:t>
            </a:r>
            <a:r>
              <a:rPr lang="nb-NO" sz="2400" dirty="0"/>
              <a:t> </a:t>
            </a:r>
            <a:r>
              <a:rPr lang="nb-NO" sz="2400" dirty="0" err="1"/>
              <a:t>outcome</a:t>
            </a:r>
            <a:r>
              <a:rPr lang="nb-NO" sz="2400" dirty="0"/>
              <a:t> </a:t>
            </a:r>
            <a:r>
              <a:rPr lang="nb-NO" sz="2400" dirty="0" err="1"/>
              <a:t>of</a:t>
            </a:r>
            <a:r>
              <a:rPr lang="nb-NO" sz="2400" dirty="0"/>
              <a:t> an </a:t>
            </a:r>
            <a:r>
              <a:rPr lang="nb-NO" sz="2400" dirty="0" err="1"/>
              <a:t>option</a:t>
            </a:r>
            <a:r>
              <a:rPr lang="nb-NO" sz="2400" dirty="0"/>
              <a:t> in a </a:t>
            </a:r>
            <a:r>
              <a:rPr lang="nb-NO" sz="2400" dirty="0" err="1"/>
              <a:t>subgroup</a:t>
            </a:r>
            <a:r>
              <a:rPr lang="nb-NO" sz="2400" dirty="0"/>
              <a:t> </a:t>
            </a:r>
            <a:r>
              <a:rPr lang="nb-NO" sz="2400" dirty="0" err="1"/>
              <a:t>may</a:t>
            </a:r>
            <a:r>
              <a:rPr lang="nb-NO" sz="2400" dirty="0"/>
              <a:t> be </a:t>
            </a:r>
            <a:r>
              <a:rPr lang="nb-NO" sz="2400" dirty="0" err="1"/>
              <a:t>the</a:t>
            </a:r>
            <a:r>
              <a:rPr lang="nb-NO" sz="2400" dirty="0"/>
              <a:t> </a:t>
            </a:r>
            <a:r>
              <a:rPr lang="nb-NO" sz="2400" i="1" dirty="0"/>
              <a:t>overall </a:t>
            </a:r>
            <a:r>
              <a:rPr lang="nb-NO" sz="2400" dirty="0" err="1"/>
              <a:t>results</a:t>
            </a:r>
            <a:r>
              <a:rPr lang="nb-NO" sz="2400" dirty="0"/>
              <a:t> (</a:t>
            </a:r>
            <a:r>
              <a:rPr lang="nb-NO" sz="2400" dirty="0" err="1"/>
              <a:t>across</a:t>
            </a:r>
            <a:r>
              <a:rPr lang="nb-NO" sz="2400" dirty="0"/>
              <a:t> </a:t>
            </a:r>
            <a:r>
              <a:rPr lang="nb-NO" sz="2400" dirty="0" err="1"/>
              <a:t>different</a:t>
            </a:r>
            <a:r>
              <a:rPr lang="nb-NO" sz="2400" dirty="0"/>
              <a:t> </a:t>
            </a:r>
            <a:r>
              <a:rPr lang="nb-NO" sz="2400" dirty="0" err="1"/>
              <a:t>subgroups</a:t>
            </a:r>
            <a:r>
              <a:rPr lang="nb-NO" sz="2400" dirty="0"/>
              <a:t>) </a:t>
            </a:r>
            <a:r>
              <a:rPr lang="nb-NO" sz="2400" dirty="0" err="1"/>
              <a:t>rather</a:t>
            </a:r>
            <a:r>
              <a:rPr lang="nb-NO" sz="2400" dirty="0"/>
              <a:t> </a:t>
            </a:r>
            <a:r>
              <a:rPr lang="nb-NO" sz="2400" dirty="0" err="1"/>
              <a:t>than</a:t>
            </a:r>
            <a:r>
              <a:rPr lang="nb-NO" sz="2400" dirty="0"/>
              <a:t> </a:t>
            </a:r>
            <a:r>
              <a:rPr lang="nb-NO" sz="2400" dirty="0" err="1"/>
              <a:t>the</a:t>
            </a:r>
            <a:r>
              <a:rPr lang="nb-NO" sz="2400" dirty="0"/>
              <a:t> </a:t>
            </a:r>
            <a:r>
              <a:rPr lang="nb-NO" sz="2400" dirty="0" err="1" smtClean="0"/>
              <a:t>specific</a:t>
            </a:r>
            <a:r>
              <a:rPr lang="nb-NO" sz="2400" dirty="0" smtClean="0"/>
              <a:t> </a:t>
            </a:r>
            <a:r>
              <a:rPr lang="nb-NO" sz="2400" dirty="0" err="1" smtClean="0"/>
              <a:t>results</a:t>
            </a:r>
            <a:r>
              <a:rPr lang="nb-NO" sz="2400" dirty="0" smtClean="0"/>
              <a:t> </a:t>
            </a:r>
            <a:r>
              <a:rPr lang="nb-NO" sz="2400" dirty="0"/>
              <a:t>for </a:t>
            </a:r>
            <a:r>
              <a:rPr lang="nb-NO" sz="2400" dirty="0" err="1"/>
              <a:t>the</a:t>
            </a:r>
            <a:r>
              <a:rPr lang="nb-NO" sz="2400" dirty="0"/>
              <a:t> </a:t>
            </a:r>
            <a:r>
              <a:rPr lang="nb-NO" sz="2400" dirty="0" err="1"/>
              <a:t>subgroup</a:t>
            </a:r>
            <a:r>
              <a:rPr lang="nb-NO" sz="2400" dirty="0"/>
              <a:t> </a:t>
            </a:r>
            <a:r>
              <a:rPr lang="nb-NO" sz="2400" dirty="0" err="1"/>
              <a:t>of</a:t>
            </a:r>
            <a:r>
              <a:rPr lang="nb-NO" sz="2400" dirty="0"/>
              <a:t> </a:t>
            </a:r>
            <a:r>
              <a:rPr lang="nb-NO" sz="2400" dirty="0" err="1"/>
              <a:t>interest</a:t>
            </a:r>
            <a:r>
              <a:rPr lang="nb-NO"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anim calcmode="lin" valueType="num">
                                      <p:cBhvr additive="base">
                                        <p:cTn id="7" dur="500" fill="hold"/>
                                        <p:tgtEl>
                                          <p:spTgt spid="2396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96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39619">
                                            <p:txEl>
                                              <p:pRg st="0" end="0"/>
                                            </p:txEl>
                                          </p:spTgt>
                                        </p:tgtEl>
                                        <p:attrNameLst>
                                          <p:attrName>style.color</p:attrName>
                                        </p:attrNameLst>
                                      </p:cBhvr>
                                      <p:by>
                                        <p:hsl h="0" s="-12549" l="-25098"/>
                                      </p:by>
                                    </p:animClr>
                                    <p:animClr clrSpc="hsl" dir="cw">
                                      <p:cBhvr>
                                        <p:cTn id="13" dur="500" fill="hold"/>
                                        <p:tgtEl>
                                          <p:spTgt spid="239619">
                                            <p:txEl>
                                              <p:pRg st="0" end="0"/>
                                            </p:txEl>
                                          </p:spTgt>
                                        </p:tgtEl>
                                        <p:attrNameLst>
                                          <p:attrName>fillcolor</p:attrName>
                                        </p:attrNameLst>
                                      </p:cBhvr>
                                      <p:by>
                                        <p:hsl h="0" s="-12549" l="-25098"/>
                                      </p:by>
                                    </p:animClr>
                                    <p:animClr clrSpc="hsl" dir="cw">
                                      <p:cBhvr>
                                        <p:cTn id="14" dur="500" fill="hold"/>
                                        <p:tgtEl>
                                          <p:spTgt spid="239619">
                                            <p:txEl>
                                              <p:pRg st="0" end="0"/>
                                            </p:txEl>
                                          </p:spTgt>
                                        </p:tgtEl>
                                        <p:attrNameLst>
                                          <p:attrName>stroke.color</p:attrName>
                                        </p:attrNameLst>
                                      </p:cBhvr>
                                      <p:by>
                                        <p:hsl h="0" s="-12549" l="-25098"/>
                                      </p:by>
                                    </p:animClr>
                                    <p:set>
                                      <p:cBhvr>
                                        <p:cTn id="15" dur="500" fill="hold"/>
                                        <p:tgtEl>
                                          <p:spTgt spid="23961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39619">
                                            <p:txEl>
                                              <p:pRg st="1" end="1"/>
                                            </p:txEl>
                                          </p:spTgt>
                                        </p:tgtEl>
                                        <p:attrNameLst>
                                          <p:attrName>style.visibility</p:attrName>
                                        </p:attrNameLst>
                                      </p:cBhvr>
                                      <p:to>
                                        <p:strVal val="visible"/>
                                      </p:to>
                                    </p:set>
                                    <p:anim calcmode="lin" valueType="num">
                                      <p:cBhvr additive="base">
                                        <p:cTn id="18" dur="500" fill="hold"/>
                                        <p:tgtEl>
                                          <p:spTgt spid="23961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396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39619">
                                            <p:txEl>
                                              <p:pRg st="1" end="1"/>
                                            </p:txEl>
                                          </p:spTgt>
                                        </p:tgtEl>
                                        <p:attrNameLst>
                                          <p:attrName>style.color</p:attrName>
                                        </p:attrNameLst>
                                      </p:cBhvr>
                                      <p:by>
                                        <p:hsl h="0" s="-12549" l="-25098"/>
                                      </p:by>
                                    </p:animClr>
                                    <p:animClr clrSpc="hsl" dir="cw">
                                      <p:cBhvr>
                                        <p:cTn id="24" dur="500" fill="hold"/>
                                        <p:tgtEl>
                                          <p:spTgt spid="239619">
                                            <p:txEl>
                                              <p:pRg st="1" end="1"/>
                                            </p:txEl>
                                          </p:spTgt>
                                        </p:tgtEl>
                                        <p:attrNameLst>
                                          <p:attrName>fillcolor</p:attrName>
                                        </p:attrNameLst>
                                      </p:cBhvr>
                                      <p:by>
                                        <p:hsl h="0" s="-12549" l="-25098"/>
                                      </p:by>
                                    </p:animClr>
                                    <p:animClr clrSpc="hsl" dir="cw">
                                      <p:cBhvr>
                                        <p:cTn id="25" dur="500" fill="hold"/>
                                        <p:tgtEl>
                                          <p:spTgt spid="239619">
                                            <p:txEl>
                                              <p:pRg st="1" end="1"/>
                                            </p:txEl>
                                          </p:spTgt>
                                        </p:tgtEl>
                                        <p:attrNameLst>
                                          <p:attrName>stroke.color</p:attrName>
                                        </p:attrNameLst>
                                      </p:cBhvr>
                                      <p:by>
                                        <p:hsl h="0" s="-12549" l="-25098"/>
                                      </p:by>
                                    </p:animClr>
                                    <p:set>
                                      <p:cBhvr>
                                        <p:cTn id="26" dur="500" fill="hold"/>
                                        <p:tgtEl>
                                          <p:spTgt spid="239619">
                                            <p:txEl>
                                              <p:pRg st="1" end="1"/>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39619">
                                            <p:txEl>
                                              <p:pRg st="2" end="2"/>
                                            </p:txEl>
                                          </p:spTgt>
                                        </p:tgtEl>
                                        <p:attrNameLst>
                                          <p:attrName>style.visibility</p:attrName>
                                        </p:attrNameLst>
                                      </p:cBhvr>
                                      <p:to>
                                        <p:strVal val="visible"/>
                                      </p:to>
                                    </p:set>
                                    <p:anim calcmode="lin" valueType="num">
                                      <p:cBhvr additive="base">
                                        <p:cTn id="29" dur="500" fill="hold"/>
                                        <p:tgtEl>
                                          <p:spTgt spid="23961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396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9619">
                                            <p:txEl>
                                              <p:pRg st="3" end="3"/>
                                            </p:txEl>
                                          </p:spTgt>
                                        </p:tgtEl>
                                        <p:attrNameLst>
                                          <p:attrName>style.visibility</p:attrName>
                                        </p:attrNameLst>
                                      </p:cBhvr>
                                      <p:to>
                                        <p:strVal val="visible"/>
                                      </p:to>
                                    </p:set>
                                    <p:anim calcmode="lin" valueType="num">
                                      <p:cBhvr additive="base">
                                        <p:cTn id="35" dur="500" fill="hold"/>
                                        <p:tgtEl>
                                          <p:spTgt spid="23961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39619">
                                            <p:txEl>
                                              <p:pRg st="3" end="3"/>
                                            </p:txEl>
                                          </p:spTgt>
                                        </p:tgtEl>
                                        <p:attrNameLst>
                                          <p:attrName>ppt_y</p:attrName>
                                        </p:attrNameLst>
                                      </p:cBhvr>
                                      <p:tavLst>
                                        <p:tav tm="0">
                                          <p:val>
                                            <p:strVal val="1+#ppt_h/2"/>
                                          </p:val>
                                        </p:tav>
                                        <p:tav tm="100000">
                                          <p:val>
                                            <p:strVal val="#ppt_y"/>
                                          </p:val>
                                        </p:tav>
                                      </p:tavLst>
                                    </p:anim>
                                  </p:childTnLst>
                                </p:cTn>
                              </p:par>
                              <p:par>
                                <p:cTn id="37" presetID="24" presetClass="emph" presetSubtype="0" fill="hold" grpId="1" nodeType="withEffect">
                                  <p:stCondLst>
                                    <p:cond delay="0"/>
                                  </p:stCondLst>
                                  <p:childTnLst>
                                    <p:animClr clrSpc="hsl" dir="cw">
                                      <p:cBhvr override="childStyle">
                                        <p:cTn id="38" dur="500" fill="hold"/>
                                        <p:tgtEl>
                                          <p:spTgt spid="239619">
                                            <p:txEl>
                                              <p:pRg st="2" end="2"/>
                                            </p:txEl>
                                          </p:spTgt>
                                        </p:tgtEl>
                                        <p:attrNameLst>
                                          <p:attrName>style.color</p:attrName>
                                        </p:attrNameLst>
                                      </p:cBhvr>
                                      <p:by>
                                        <p:hsl h="0" s="-12549" l="-25098"/>
                                      </p:by>
                                    </p:animClr>
                                    <p:animClr clrSpc="hsl" dir="cw">
                                      <p:cBhvr>
                                        <p:cTn id="39" dur="500" fill="hold"/>
                                        <p:tgtEl>
                                          <p:spTgt spid="239619">
                                            <p:txEl>
                                              <p:pRg st="2" end="2"/>
                                            </p:txEl>
                                          </p:spTgt>
                                        </p:tgtEl>
                                        <p:attrNameLst>
                                          <p:attrName>fillcolor</p:attrName>
                                        </p:attrNameLst>
                                      </p:cBhvr>
                                      <p:by>
                                        <p:hsl h="0" s="-12549" l="-25098"/>
                                      </p:by>
                                    </p:animClr>
                                    <p:animClr clrSpc="hsl" dir="cw">
                                      <p:cBhvr>
                                        <p:cTn id="40" dur="500" fill="hold"/>
                                        <p:tgtEl>
                                          <p:spTgt spid="239619">
                                            <p:txEl>
                                              <p:pRg st="2" end="2"/>
                                            </p:txEl>
                                          </p:spTgt>
                                        </p:tgtEl>
                                        <p:attrNameLst>
                                          <p:attrName>stroke.color</p:attrName>
                                        </p:attrNameLst>
                                      </p:cBhvr>
                                      <p:by>
                                        <p:hsl h="0" s="-12549" l="-25098"/>
                                      </p:by>
                                    </p:animClr>
                                    <p:set>
                                      <p:cBhvr>
                                        <p:cTn id="41" dur="500" fill="hold"/>
                                        <p:tgtEl>
                                          <p:spTgt spid="23961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uiExpand="1" build="p"/>
      <p:bldP spid="239619" grpId="1"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457200" y="414338"/>
            <a:ext cx="8229600" cy="1143000"/>
          </a:xfrm>
        </p:spPr>
        <p:txBody>
          <a:bodyPr/>
          <a:lstStyle/>
          <a:p>
            <a:r>
              <a:rPr lang="nb-NO" sz="3200" dirty="0"/>
              <a:t>Guidelines for </a:t>
            </a:r>
            <a:r>
              <a:rPr lang="nb-NO" sz="3200" dirty="0" err="1"/>
              <a:t>whether</a:t>
            </a:r>
            <a:r>
              <a:rPr lang="nb-NO" sz="3200" dirty="0"/>
              <a:t> to </a:t>
            </a:r>
            <a:r>
              <a:rPr lang="nb-NO" sz="3200" dirty="0" err="1"/>
              <a:t>rely</a:t>
            </a:r>
            <a:r>
              <a:rPr lang="nb-NO" sz="3200" dirty="0"/>
              <a:t> </a:t>
            </a:r>
            <a:r>
              <a:rPr lang="nb-NO" sz="3200" dirty="0" err="1" smtClean="0"/>
              <a:t>on</a:t>
            </a:r>
            <a:r>
              <a:rPr lang="nb-NO" sz="3200" dirty="0" smtClean="0"/>
              <a:t> an </a:t>
            </a:r>
            <a:r>
              <a:rPr lang="nb-NO" sz="3200" dirty="0" err="1"/>
              <a:t>estimate</a:t>
            </a:r>
            <a:r>
              <a:rPr lang="nb-NO" sz="3200" dirty="0"/>
              <a:t> </a:t>
            </a:r>
            <a:r>
              <a:rPr lang="nb-NO" sz="3200" dirty="0" err="1"/>
              <a:t>of</a:t>
            </a:r>
            <a:r>
              <a:rPr lang="nb-NO" sz="3200" dirty="0"/>
              <a:t> </a:t>
            </a:r>
            <a:r>
              <a:rPr lang="nb-NO" sz="3200" dirty="0" err="1"/>
              <a:t>effect</a:t>
            </a:r>
            <a:r>
              <a:rPr lang="nb-NO" sz="3200" dirty="0"/>
              <a:t> for a </a:t>
            </a:r>
            <a:r>
              <a:rPr lang="nb-NO" sz="3200" dirty="0" err="1"/>
              <a:t>disadvantaged</a:t>
            </a:r>
            <a:r>
              <a:rPr lang="nb-NO" sz="3200" dirty="0"/>
              <a:t> </a:t>
            </a:r>
            <a:r>
              <a:rPr lang="nb-NO" sz="3200" dirty="0" err="1"/>
              <a:t>subgroup</a:t>
            </a:r>
            <a:r>
              <a:rPr lang="nb-NO" sz="3200" dirty="0"/>
              <a:t> or </a:t>
            </a:r>
            <a:r>
              <a:rPr lang="nb-NO" sz="3200" dirty="0" err="1"/>
              <a:t>the</a:t>
            </a:r>
            <a:r>
              <a:rPr lang="nb-NO" sz="3200" dirty="0"/>
              <a:t> overall </a:t>
            </a:r>
            <a:r>
              <a:rPr lang="nb-NO" sz="3200" dirty="0" err="1"/>
              <a:t>estimate</a:t>
            </a:r>
            <a:r>
              <a:rPr lang="nb-NO" sz="3200" dirty="0"/>
              <a:t> </a:t>
            </a:r>
            <a:r>
              <a:rPr lang="nb-NO" sz="3200" dirty="0" err="1"/>
              <a:t>of</a:t>
            </a:r>
            <a:r>
              <a:rPr lang="nb-NO" sz="3200" dirty="0"/>
              <a:t> </a:t>
            </a:r>
            <a:r>
              <a:rPr lang="nb-NO" sz="3200" dirty="0" err="1"/>
              <a:t>effect</a:t>
            </a:r>
            <a:endParaRPr lang="nb-NO" sz="3200" dirty="0"/>
          </a:p>
        </p:txBody>
      </p:sp>
      <p:sp>
        <p:nvSpPr>
          <p:cNvPr id="240643" name="Rectangle 3"/>
          <p:cNvSpPr>
            <a:spLocks noGrp="1" noChangeArrowheads="1"/>
          </p:cNvSpPr>
          <p:nvPr>
            <p:ph type="body" idx="1"/>
          </p:nvPr>
        </p:nvSpPr>
        <p:spPr>
          <a:xfrm>
            <a:off x="457200" y="2060575"/>
            <a:ext cx="8229600" cy="4065588"/>
          </a:xfrm>
        </p:spPr>
        <p:txBody>
          <a:bodyPr/>
          <a:lstStyle/>
          <a:p>
            <a:r>
              <a:rPr lang="nb-NO" sz="2800"/>
              <a:t>Is the magnitude of the difference important?</a:t>
            </a:r>
          </a:p>
          <a:p>
            <a:r>
              <a:rPr lang="nb-NO" sz="2800"/>
              <a:t>Is the difference between subgroups statistically significant?</a:t>
            </a:r>
          </a:p>
          <a:p>
            <a:r>
              <a:rPr lang="nb-NO" sz="2800"/>
              <a:t>Is there indirect evidence in support of the findings?</a:t>
            </a:r>
          </a:p>
          <a:p>
            <a:r>
              <a:rPr lang="nb-NO" sz="2800"/>
              <a:t>Was the analysis pre-specified or post hoc?</a:t>
            </a:r>
          </a:p>
          <a:p>
            <a:r>
              <a:rPr lang="nb-NO" sz="2800"/>
              <a:t>Are analyses looking at within-study or between-study relationships?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anim calcmode="lin" valueType="num">
                                      <p:cBhvr additive="base">
                                        <p:cTn id="7" dur="500" fill="hold"/>
                                        <p:tgtEl>
                                          <p:spTgt spid="2406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06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0643">
                                            <p:txEl>
                                              <p:pRg st="1" end="1"/>
                                            </p:txEl>
                                          </p:spTgt>
                                        </p:tgtEl>
                                        <p:attrNameLst>
                                          <p:attrName>style.visibility</p:attrName>
                                        </p:attrNameLst>
                                      </p:cBhvr>
                                      <p:to>
                                        <p:strVal val="visible"/>
                                      </p:to>
                                    </p:set>
                                    <p:anim calcmode="lin" valueType="num">
                                      <p:cBhvr additive="base">
                                        <p:cTn id="13" dur="500" fill="hold"/>
                                        <p:tgtEl>
                                          <p:spTgt spid="2406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06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0643">
                                            <p:txEl>
                                              <p:pRg st="2" end="2"/>
                                            </p:txEl>
                                          </p:spTgt>
                                        </p:tgtEl>
                                        <p:attrNameLst>
                                          <p:attrName>style.visibility</p:attrName>
                                        </p:attrNameLst>
                                      </p:cBhvr>
                                      <p:to>
                                        <p:strVal val="visible"/>
                                      </p:to>
                                    </p:set>
                                    <p:anim calcmode="lin" valueType="num">
                                      <p:cBhvr additive="base">
                                        <p:cTn id="19" dur="500" fill="hold"/>
                                        <p:tgtEl>
                                          <p:spTgt spid="2406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06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0643">
                                            <p:txEl>
                                              <p:pRg st="3" end="3"/>
                                            </p:txEl>
                                          </p:spTgt>
                                        </p:tgtEl>
                                        <p:attrNameLst>
                                          <p:attrName>style.visibility</p:attrName>
                                        </p:attrNameLst>
                                      </p:cBhvr>
                                      <p:to>
                                        <p:strVal val="visible"/>
                                      </p:to>
                                    </p:set>
                                    <p:anim calcmode="lin" valueType="num">
                                      <p:cBhvr additive="base">
                                        <p:cTn id="25" dur="500" fill="hold"/>
                                        <p:tgtEl>
                                          <p:spTgt spid="2406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06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0643">
                                            <p:txEl>
                                              <p:pRg st="4" end="4"/>
                                            </p:txEl>
                                          </p:spTgt>
                                        </p:tgtEl>
                                        <p:attrNameLst>
                                          <p:attrName>style.visibility</p:attrName>
                                        </p:attrNameLst>
                                      </p:cBhvr>
                                      <p:to>
                                        <p:strVal val="visible"/>
                                      </p:to>
                                    </p:set>
                                    <p:anim calcmode="lin" valueType="num">
                                      <p:cBhvr additive="base">
                                        <p:cTn id="31" dur="500" fill="hold"/>
                                        <p:tgtEl>
                                          <p:spTgt spid="2406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06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ctrTitle"/>
          </p:nvPr>
        </p:nvSpPr>
        <p:spPr/>
        <p:txBody>
          <a:bodyPr/>
          <a:lstStyle/>
          <a:p>
            <a:r>
              <a:rPr lang="nb-NO" sz="4000"/>
              <a:t>Questions or comments about </a:t>
            </a:r>
            <a:r>
              <a:rPr lang="en-US" sz="4000"/>
              <a:t>plausible reasons for anticipating differences in relative effectiveness</a:t>
            </a:r>
            <a:r>
              <a:rPr lang="nb-NO" sz="400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115888"/>
            <a:ext cx="8229600" cy="1143000"/>
          </a:xfrm>
        </p:spPr>
        <p:txBody>
          <a:bodyPr/>
          <a:lstStyle/>
          <a:p>
            <a:r>
              <a:rPr lang="nb-NO" sz="3600"/>
              <a:t>Are there likely to be different baseline conditions and absolute effectiveness</a:t>
            </a:r>
            <a:r>
              <a:rPr lang="en-GB" sz="3600"/>
              <a:t>?</a:t>
            </a:r>
            <a:endParaRPr lang="nb-NO" sz="3600"/>
          </a:p>
        </p:txBody>
      </p:sp>
      <p:sp>
        <p:nvSpPr>
          <p:cNvPr id="180227" name="Rectangle 3"/>
          <p:cNvSpPr>
            <a:spLocks noGrp="1" noChangeArrowheads="1"/>
          </p:cNvSpPr>
          <p:nvPr>
            <p:ph type="body" idx="1"/>
          </p:nvPr>
        </p:nvSpPr>
        <p:spPr>
          <a:xfrm>
            <a:off x="457200" y="1557338"/>
            <a:ext cx="8229600" cy="4608512"/>
          </a:xfrm>
        </p:spPr>
        <p:txBody>
          <a:bodyPr/>
          <a:lstStyle/>
          <a:p>
            <a:pPr>
              <a:lnSpc>
                <a:spcPct val="90000"/>
              </a:lnSpc>
            </a:pPr>
            <a:r>
              <a:rPr lang="nb-NO" sz="2400"/>
              <a:t>If the </a:t>
            </a:r>
            <a:r>
              <a:rPr lang="nb-NO" sz="2400" b="1" i="1"/>
              <a:t>relative </a:t>
            </a:r>
            <a:r>
              <a:rPr lang="nb-NO" sz="2400" b="1"/>
              <a:t>effectiveness</a:t>
            </a:r>
            <a:r>
              <a:rPr lang="nb-NO" sz="2400"/>
              <a:t> of an option is similar in disadvantaged settings, there may still be important differences in the </a:t>
            </a:r>
            <a:r>
              <a:rPr lang="nb-NO" sz="2400" b="1" i="1"/>
              <a:t>absolute </a:t>
            </a:r>
            <a:r>
              <a:rPr lang="nb-NO" sz="2400" b="1"/>
              <a:t>effect</a:t>
            </a:r>
            <a:r>
              <a:rPr lang="nb-NO" sz="2400"/>
              <a:t> due to differences in baseline conditions </a:t>
            </a:r>
          </a:p>
          <a:p>
            <a:pPr>
              <a:lnSpc>
                <a:spcPct val="90000"/>
              </a:lnSpc>
            </a:pPr>
            <a:r>
              <a:rPr lang="nb-NO" sz="2400"/>
              <a:t>Typically, baseline risks are larger in disadvantaged populations and a larger absolute effect could therefore be expected</a:t>
            </a:r>
          </a:p>
          <a:p>
            <a:pPr>
              <a:lnSpc>
                <a:spcPct val="90000"/>
              </a:lnSpc>
            </a:pPr>
            <a:r>
              <a:rPr lang="nb-NO" sz="2400"/>
              <a:t>For example, if the relative effect of improving the delivery of artemisinin combination therapy (ACT) on mortality from malaria is the same for disadvantaged children as it is for other children, the absolute effect would be greater in disadvantaged populations that have a higher mortality rate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0227">
                                            <p:txEl>
                                              <p:pRg st="0" end="0"/>
                                            </p:txEl>
                                          </p:spTgt>
                                        </p:tgtEl>
                                        <p:attrNameLst>
                                          <p:attrName>style.visibility</p:attrName>
                                        </p:attrNameLst>
                                      </p:cBhvr>
                                      <p:to>
                                        <p:strVal val="visible"/>
                                      </p:to>
                                    </p:set>
                                    <p:anim calcmode="lin" valueType="num">
                                      <p:cBhvr additive="base">
                                        <p:cTn id="7" dur="500" fill="hold"/>
                                        <p:tgtEl>
                                          <p:spTgt spid="180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0227">
                                            <p:txEl>
                                              <p:pRg st="1" end="1"/>
                                            </p:txEl>
                                          </p:spTgt>
                                        </p:tgtEl>
                                        <p:attrNameLst>
                                          <p:attrName>style.visibility</p:attrName>
                                        </p:attrNameLst>
                                      </p:cBhvr>
                                      <p:to>
                                        <p:strVal val="visible"/>
                                      </p:to>
                                    </p:set>
                                    <p:anim calcmode="lin" valueType="num">
                                      <p:cBhvr additive="base">
                                        <p:cTn id="13" dur="500" fill="hold"/>
                                        <p:tgtEl>
                                          <p:spTgt spid="180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8" name="Rectangle 4"/>
          <p:cNvSpPr>
            <a:spLocks noGrp="1" noChangeArrowheads="1"/>
          </p:cNvSpPr>
          <p:nvPr>
            <p:ph type="title"/>
          </p:nvPr>
        </p:nvSpPr>
        <p:spPr/>
        <p:txBody>
          <a:bodyPr/>
          <a:lstStyle/>
          <a:p>
            <a:r>
              <a:rPr lang="nb-NO" sz="4000"/>
              <a:t>Absolute vs relative risk reduction</a:t>
            </a:r>
          </a:p>
        </p:txBody>
      </p:sp>
      <p:pic>
        <p:nvPicPr>
          <p:cNvPr id="241669" name="Picture 5"/>
          <p:cNvPicPr>
            <a:picLocks noChangeAspect="1" noChangeArrowheads="1"/>
          </p:cNvPicPr>
          <p:nvPr/>
        </p:nvPicPr>
        <p:blipFill>
          <a:blip r:embed="rId2" cstate="print"/>
          <a:srcRect/>
          <a:stretch>
            <a:fillRect/>
          </a:stretch>
        </p:blipFill>
        <p:spPr bwMode="auto">
          <a:xfrm>
            <a:off x="1258888" y="1409700"/>
            <a:ext cx="6551612" cy="4756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12738" y="44450"/>
            <a:ext cx="8507412" cy="1143000"/>
          </a:xfrm>
        </p:spPr>
        <p:txBody>
          <a:bodyPr/>
          <a:lstStyle/>
          <a:p>
            <a:r>
              <a:rPr lang="nb-NO" sz="2800" b="1"/>
              <a:t>Example of a difference in baseline conditions leading to a difference in absolute effectiveness</a:t>
            </a:r>
          </a:p>
        </p:txBody>
      </p:sp>
      <p:sp>
        <p:nvSpPr>
          <p:cNvPr id="243715" name="Rectangle 3"/>
          <p:cNvSpPr>
            <a:spLocks noGrp="1" noChangeArrowheads="1"/>
          </p:cNvSpPr>
          <p:nvPr>
            <p:ph type="body" idx="1"/>
          </p:nvPr>
        </p:nvSpPr>
        <p:spPr>
          <a:xfrm>
            <a:off x="457200" y="1311275"/>
            <a:ext cx="8229600" cy="4781550"/>
          </a:xfrm>
        </p:spPr>
        <p:txBody>
          <a:bodyPr/>
          <a:lstStyle/>
          <a:p>
            <a:pPr>
              <a:lnSpc>
                <a:spcPct val="80000"/>
              </a:lnSpc>
            </a:pPr>
            <a:r>
              <a:rPr lang="nb-NO" sz="2400"/>
              <a:t>Facility-based births can help to reduce maternal mortality</a:t>
            </a:r>
          </a:p>
          <a:p>
            <a:pPr lvl="1">
              <a:lnSpc>
                <a:spcPct val="80000"/>
              </a:lnSpc>
            </a:pPr>
            <a:r>
              <a:rPr lang="nb-NO" sz="2000"/>
              <a:t>When such facilities are appropriately equipped and staffed by skilled health workers </a:t>
            </a:r>
          </a:p>
          <a:p>
            <a:pPr lvl="1">
              <a:lnSpc>
                <a:spcPct val="80000"/>
              </a:lnSpc>
            </a:pPr>
            <a:r>
              <a:rPr lang="nb-NO" sz="2000"/>
              <a:t>Able to deliver effective interventions to reduce deaths from common causes of maternal deaths such as haemorrhage and eclampsia</a:t>
            </a:r>
          </a:p>
          <a:p>
            <a:pPr>
              <a:lnSpc>
                <a:spcPct val="80000"/>
              </a:lnSpc>
            </a:pPr>
            <a:r>
              <a:rPr lang="nb-NO" sz="2400"/>
              <a:t>Typically proportions of facility-based births are lower in rural areas than in urban areas due to variations in accessibility</a:t>
            </a:r>
          </a:p>
          <a:p>
            <a:pPr>
              <a:lnSpc>
                <a:spcPct val="80000"/>
              </a:lnSpc>
            </a:pPr>
            <a:r>
              <a:rPr lang="nb-NO" sz="2400"/>
              <a:t>Paying transportation costs to improve access to facilities might reduce inequities because </a:t>
            </a:r>
          </a:p>
          <a:p>
            <a:pPr lvl="1">
              <a:lnSpc>
                <a:spcPct val="80000"/>
              </a:lnSpc>
            </a:pPr>
            <a:r>
              <a:rPr lang="nb-NO" sz="2000"/>
              <a:t>Payments may be more effective in rural areas where transportation costs are more of a barrier </a:t>
            </a:r>
            <a:r>
              <a:rPr lang="nb-NO" sz="2000" b="1"/>
              <a:t>and</a:t>
            </a:r>
          </a:p>
          <a:p>
            <a:pPr lvl="1">
              <a:lnSpc>
                <a:spcPct val="80000"/>
              </a:lnSpc>
            </a:pPr>
            <a:r>
              <a:rPr lang="nb-NO" sz="2000"/>
              <a:t>Due to the lower proportion of facility-based births in rural areas (which thus increases the absolute effect)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 calcmode="lin" valueType="num">
                                      <p:cBhvr additive="base">
                                        <p:cTn id="7" dur="500" fill="hold"/>
                                        <p:tgtEl>
                                          <p:spTgt spid="243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37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3715">
                                            <p:txEl>
                                              <p:pRg st="1" end="1"/>
                                            </p:txEl>
                                          </p:spTgt>
                                        </p:tgtEl>
                                        <p:attrNameLst>
                                          <p:attrName>style.visibility</p:attrName>
                                        </p:attrNameLst>
                                      </p:cBhvr>
                                      <p:to>
                                        <p:strVal val="visible"/>
                                      </p:to>
                                    </p:set>
                                    <p:anim calcmode="lin" valueType="num">
                                      <p:cBhvr additive="base">
                                        <p:cTn id="11" dur="500" fill="hold"/>
                                        <p:tgtEl>
                                          <p:spTgt spid="24371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371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43715">
                                            <p:txEl>
                                              <p:pRg st="2" end="2"/>
                                            </p:txEl>
                                          </p:spTgt>
                                        </p:tgtEl>
                                        <p:attrNameLst>
                                          <p:attrName>style.visibility</p:attrName>
                                        </p:attrNameLst>
                                      </p:cBhvr>
                                      <p:to>
                                        <p:strVal val="visible"/>
                                      </p:to>
                                    </p:set>
                                    <p:anim calcmode="lin" valueType="num">
                                      <p:cBhvr additive="base">
                                        <p:cTn id="15" dur="500" fill="hold"/>
                                        <p:tgtEl>
                                          <p:spTgt spid="24371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437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4" presetClass="emph" presetSubtype="0" fill="hold" grpId="1" nodeType="clickEffect">
                                  <p:stCondLst>
                                    <p:cond delay="0"/>
                                  </p:stCondLst>
                                  <p:childTnLst>
                                    <p:animClr clrSpc="hsl" dir="cw">
                                      <p:cBhvr override="childStyle">
                                        <p:cTn id="20" dur="500" fill="hold"/>
                                        <p:tgtEl>
                                          <p:spTgt spid="243715">
                                            <p:txEl>
                                              <p:pRg st="0" end="0"/>
                                            </p:txEl>
                                          </p:spTgt>
                                        </p:tgtEl>
                                        <p:attrNameLst>
                                          <p:attrName>style.color</p:attrName>
                                        </p:attrNameLst>
                                      </p:cBhvr>
                                      <p:by>
                                        <p:hsl h="0" s="-12549" l="-25098"/>
                                      </p:by>
                                    </p:animClr>
                                    <p:animClr clrSpc="hsl" dir="cw">
                                      <p:cBhvr>
                                        <p:cTn id="21" dur="500" fill="hold"/>
                                        <p:tgtEl>
                                          <p:spTgt spid="243715">
                                            <p:txEl>
                                              <p:pRg st="0" end="0"/>
                                            </p:txEl>
                                          </p:spTgt>
                                        </p:tgtEl>
                                        <p:attrNameLst>
                                          <p:attrName>fillcolor</p:attrName>
                                        </p:attrNameLst>
                                      </p:cBhvr>
                                      <p:by>
                                        <p:hsl h="0" s="-12549" l="-25098"/>
                                      </p:by>
                                    </p:animClr>
                                    <p:animClr clrSpc="hsl" dir="cw">
                                      <p:cBhvr>
                                        <p:cTn id="22" dur="500" fill="hold"/>
                                        <p:tgtEl>
                                          <p:spTgt spid="243715">
                                            <p:txEl>
                                              <p:pRg st="0" end="0"/>
                                            </p:txEl>
                                          </p:spTgt>
                                        </p:tgtEl>
                                        <p:attrNameLst>
                                          <p:attrName>stroke.color</p:attrName>
                                        </p:attrNameLst>
                                      </p:cBhvr>
                                      <p:by>
                                        <p:hsl h="0" s="-12549" l="-25098"/>
                                      </p:by>
                                    </p:animClr>
                                    <p:set>
                                      <p:cBhvr>
                                        <p:cTn id="23" dur="500" fill="hold"/>
                                        <p:tgtEl>
                                          <p:spTgt spid="243715">
                                            <p:txEl>
                                              <p:pRg st="0" end="0"/>
                                            </p:txEl>
                                          </p:spTgt>
                                        </p:tgtEl>
                                        <p:attrNameLst>
                                          <p:attrName>fill.type</p:attrName>
                                        </p:attrNameLst>
                                      </p:cBhvr>
                                      <p:to>
                                        <p:strVal val="solid"/>
                                      </p:to>
                                    </p:set>
                                  </p:childTnLst>
                                </p:cTn>
                              </p:par>
                              <p:par>
                                <p:cTn id="24" presetID="24" presetClass="emph" presetSubtype="0" fill="hold" grpId="1" nodeType="withEffect">
                                  <p:stCondLst>
                                    <p:cond delay="0"/>
                                  </p:stCondLst>
                                  <p:childTnLst>
                                    <p:animClr clrSpc="hsl" dir="cw">
                                      <p:cBhvr override="childStyle">
                                        <p:cTn id="25" dur="500" fill="hold"/>
                                        <p:tgtEl>
                                          <p:spTgt spid="243715">
                                            <p:txEl>
                                              <p:pRg st="1" end="1"/>
                                            </p:txEl>
                                          </p:spTgt>
                                        </p:tgtEl>
                                        <p:attrNameLst>
                                          <p:attrName>style.color</p:attrName>
                                        </p:attrNameLst>
                                      </p:cBhvr>
                                      <p:by>
                                        <p:hsl h="0" s="-12549" l="-25098"/>
                                      </p:by>
                                    </p:animClr>
                                    <p:animClr clrSpc="hsl" dir="cw">
                                      <p:cBhvr>
                                        <p:cTn id="26" dur="500" fill="hold"/>
                                        <p:tgtEl>
                                          <p:spTgt spid="243715">
                                            <p:txEl>
                                              <p:pRg st="1" end="1"/>
                                            </p:txEl>
                                          </p:spTgt>
                                        </p:tgtEl>
                                        <p:attrNameLst>
                                          <p:attrName>fillcolor</p:attrName>
                                        </p:attrNameLst>
                                      </p:cBhvr>
                                      <p:by>
                                        <p:hsl h="0" s="-12549" l="-25098"/>
                                      </p:by>
                                    </p:animClr>
                                    <p:animClr clrSpc="hsl" dir="cw">
                                      <p:cBhvr>
                                        <p:cTn id="27" dur="500" fill="hold"/>
                                        <p:tgtEl>
                                          <p:spTgt spid="243715">
                                            <p:txEl>
                                              <p:pRg st="1" end="1"/>
                                            </p:txEl>
                                          </p:spTgt>
                                        </p:tgtEl>
                                        <p:attrNameLst>
                                          <p:attrName>stroke.color</p:attrName>
                                        </p:attrNameLst>
                                      </p:cBhvr>
                                      <p:by>
                                        <p:hsl h="0" s="-12549" l="-25098"/>
                                      </p:by>
                                    </p:animClr>
                                    <p:set>
                                      <p:cBhvr>
                                        <p:cTn id="28" dur="500" fill="hold"/>
                                        <p:tgtEl>
                                          <p:spTgt spid="243715">
                                            <p:txEl>
                                              <p:pRg st="1" end="1"/>
                                            </p:txEl>
                                          </p:spTgt>
                                        </p:tgtEl>
                                        <p:attrNameLst>
                                          <p:attrName>fill.type</p:attrName>
                                        </p:attrNameLst>
                                      </p:cBhvr>
                                      <p:to>
                                        <p:strVal val="solid"/>
                                      </p:to>
                                    </p:set>
                                  </p:childTnLst>
                                </p:cTn>
                              </p:par>
                              <p:par>
                                <p:cTn id="29" presetID="24" presetClass="emph" presetSubtype="0" fill="hold" grpId="1" nodeType="withEffect">
                                  <p:stCondLst>
                                    <p:cond delay="0"/>
                                  </p:stCondLst>
                                  <p:childTnLst>
                                    <p:animClr clrSpc="hsl" dir="cw">
                                      <p:cBhvr override="childStyle">
                                        <p:cTn id="30" dur="500" fill="hold"/>
                                        <p:tgtEl>
                                          <p:spTgt spid="243715">
                                            <p:txEl>
                                              <p:pRg st="2" end="2"/>
                                            </p:txEl>
                                          </p:spTgt>
                                        </p:tgtEl>
                                        <p:attrNameLst>
                                          <p:attrName>style.color</p:attrName>
                                        </p:attrNameLst>
                                      </p:cBhvr>
                                      <p:by>
                                        <p:hsl h="0" s="-12549" l="-25098"/>
                                      </p:by>
                                    </p:animClr>
                                    <p:animClr clrSpc="hsl" dir="cw">
                                      <p:cBhvr>
                                        <p:cTn id="31" dur="500" fill="hold"/>
                                        <p:tgtEl>
                                          <p:spTgt spid="243715">
                                            <p:txEl>
                                              <p:pRg st="2" end="2"/>
                                            </p:txEl>
                                          </p:spTgt>
                                        </p:tgtEl>
                                        <p:attrNameLst>
                                          <p:attrName>fillcolor</p:attrName>
                                        </p:attrNameLst>
                                      </p:cBhvr>
                                      <p:by>
                                        <p:hsl h="0" s="-12549" l="-25098"/>
                                      </p:by>
                                    </p:animClr>
                                    <p:animClr clrSpc="hsl" dir="cw">
                                      <p:cBhvr>
                                        <p:cTn id="32" dur="500" fill="hold"/>
                                        <p:tgtEl>
                                          <p:spTgt spid="243715">
                                            <p:txEl>
                                              <p:pRg st="2" end="2"/>
                                            </p:txEl>
                                          </p:spTgt>
                                        </p:tgtEl>
                                        <p:attrNameLst>
                                          <p:attrName>stroke.color</p:attrName>
                                        </p:attrNameLst>
                                      </p:cBhvr>
                                      <p:by>
                                        <p:hsl h="0" s="-12549" l="-25098"/>
                                      </p:by>
                                    </p:animClr>
                                    <p:set>
                                      <p:cBhvr>
                                        <p:cTn id="33" dur="500" fill="hold"/>
                                        <p:tgtEl>
                                          <p:spTgt spid="243715">
                                            <p:txEl>
                                              <p:pRg st="2" end="2"/>
                                            </p:txEl>
                                          </p:spTgt>
                                        </p:tgtEl>
                                        <p:attrNameLst>
                                          <p:attrName>fill.type</p:attrName>
                                        </p:attrNameLst>
                                      </p:cBhvr>
                                      <p:to>
                                        <p:strVal val="solid"/>
                                      </p:to>
                                    </p:set>
                                  </p:childTnLst>
                                </p:cTn>
                              </p:par>
                              <p:par>
                                <p:cTn id="34" presetID="2" presetClass="entr" presetSubtype="4" fill="hold" grpId="0" nodeType="withEffect">
                                  <p:stCondLst>
                                    <p:cond delay="0"/>
                                  </p:stCondLst>
                                  <p:childTnLst>
                                    <p:set>
                                      <p:cBhvr>
                                        <p:cTn id="35" dur="1" fill="hold">
                                          <p:stCondLst>
                                            <p:cond delay="0"/>
                                          </p:stCondLst>
                                        </p:cTn>
                                        <p:tgtEl>
                                          <p:spTgt spid="243715">
                                            <p:txEl>
                                              <p:pRg st="3" end="3"/>
                                            </p:txEl>
                                          </p:spTgt>
                                        </p:tgtEl>
                                        <p:attrNameLst>
                                          <p:attrName>style.visibility</p:attrName>
                                        </p:attrNameLst>
                                      </p:cBhvr>
                                      <p:to>
                                        <p:strVal val="visible"/>
                                      </p:to>
                                    </p:set>
                                    <p:anim calcmode="lin" valueType="num">
                                      <p:cBhvr additive="base">
                                        <p:cTn id="36" dur="500" fill="hold"/>
                                        <p:tgtEl>
                                          <p:spTgt spid="243715">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437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43715">
                                            <p:txEl>
                                              <p:pRg st="4" end="4"/>
                                            </p:txEl>
                                          </p:spTgt>
                                        </p:tgtEl>
                                        <p:attrNameLst>
                                          <p:attrName>style.visibility</p:attrName>
                                        </p:attrNameLst>
                                      </p:cBhvr>
                                      <p:to>
                                        <p:strVal val="visible"/>
                                      </p:to>
                                    </p:set>
                                    <p:anim calcmode="lin" valueType="num">
                                      <p:cBhvr additive="base">
                                        <p:cTn id="42" dur="500" fill="hold"/>
                                        <p:tgtEl>
                                          <p:spTgt spid="243715">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43715">
                                            <p:txEl>
                                              <p:pRg st="4" end="4"/>
                                            </p:txEl>
                                          </p:spTgt>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243715">
                                            <p:txEl>
                                              <p:pRg st="5" end="5"/>
                                            </p:txEl>
                                          </p:spTgt>
                                        </p:tgtEl>
                                        <p:attrNameLst>
                                          <p:attrName>style.visibility</p:attrName>
                                        </p:attrNameLst>
                                      </p:cBhvr>
                                      <p:to>
                                        <p:strVal val="visible"/>
                                      </p:to>
                                    </p:set>
                                    <p:anim calcmode="lin" valueType="num">
                                      <p:cBhvr additive="base">
                                        <p:cTn id="46" dur="500" fill="hold"/>
                                        <p:tgtEl>
                                          <p:spTgt spid="243715">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43715">
                                            <p:txEl>
                                              <p:pRg st="5" end="5"/>
                                            </p:txEl>
                                          </p:spTgt>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243715">
                                            <p:txEl>
                                              <p:pRg st="6" end="6"/>
                                            </p:txEl>
                                          </p:spTgt>
                                        </p:tgtEl>
                                        <p:attrNameLst>
                                          <p:attrName>style.visibility</p:attrName>
                                        </p:attrNameLst>
                                      </p:cBhvr>
                                      <p:to>
                                        <p:strVal val="visible"/>
                                      </p:to>
                                    </p:set>
                                    <p:anim calcmode="lin" valueType="num">
                                      <p:cBhvr additive="base">
                                        <p:cTn id="50" dur="500" fill="hold"/>
                                        <p:tgtEl>
                                          <p:spTgt spid="24371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243715">
                                            <p:txEl>
                                              <p:pRg st="6" end="6"/>
                                            </p:txEl>
                                          </p:spTgt>
                                        </p:tgtEl>
                                        <p:attrNameLst>
                                          <p:attrName>ppt_y</p:attrName>
                                        </p:attrNameLst>
                                      </p:cBhvr>
                                      <p:tavLst>
                                        <p:tav tm="0">
                                          <p:val>
                                            <p:strVal val="1+#ppt_h/2"/>
                                          </p:val>
                                        </p:tav>
                                        <p:tav tm="100000">
                                          <p:val>
                                            <p:strVal val="#ppt_y"/>
                                          </p:val>
                                        </p:tav>
                                      </p:tavLst>
                                    </p:anim>
                                  </p:childTnLst>
                                </p:cTn>
                              </p:par>
                              <p:par>
                                <p:cTn id="52" presetID="24" presetClass="emph" presetSubtype="0" fill="hold" grpId="1" nodeType="withEffect">
                                  <p:stCondLst>
                                    <p:cond delay="0"/>
                                  </p:stCondLst>
                                  <p:childTnLst>
                                    <p:animClr clrSpc="hsl" dir="cw">
                                      <p:cBhvr override="childStyle">
                                        <p:cTn id="53" dur="500" fill="hold"/>
                                        <p:tgtEl>
                                          <p:spTgt spid="243715">
                                            <p:txEl>
                                              <p:pRg st="3" end="3"/>
                                            </p:txEl>
                                          </p:spTgt>
                                        </p:tgtEl>
                                        <p:attrNameLst>
                                          <p:attrName>style.color</p:attrName>
                                        </p:attrNameLst>
                                      </p:cBhvr>
                                      <p:by>
                                        <p:hsl h="0" s="-12549" l="-25098"/>
                                      </p:by>
                                    </p:animClr>
                                    <p:animClr clrSpc="hsl" dir="cw">
                                      <p:cBhvr>
                                        <p:cTn id="54" dur="500" fill="hold"/>
                                        <p:tgtEl>
                                          <p:spTgt spid="243715">
                                            <p:txEl>
                                              <p:pRg st="3" end="3"/>
                                            </p:txEl>
                                          </p:spTgt>
                                        </p:tgtEl>
                                        <p:attrNameLst>
                                          <p:attrName>fillcolor</p:attrName>
                                        </p:attrNameLst>
                                      </p:cBhvr>
                                      <p:by>
                                        <p:hsl h="0" s="-12549" l="-25098"/>
                                      </p:by>
                                    </p:animClr>
                                    <p:animClr clrSpc="hsl" dir="cw">
                                      <p:cBhvr>
                                        <p:cTn id="55" dur="500" fill="hold"/>
                                        <p:tgtEl>
                                          <p:spTgt spid="243715">
                                            <p:txEl>
                                              <p:pRg st="3" end="3"/>
                                            </p:txEl>
                                          </p:spTgt>
                                        </p:tgtEl>
                                        <p:attrNameLst>
                                          <p:attrName>stroke.color</p:attrName>
                                        </p:attrNameLst>
                                      </p:cBhvr>
                                      <p:by>
                                        <p:hsl h="0" s="-12549" l="-25098"/>
                                      </p:by>
                                    </p:animClr>
                                    <p:set>
                                      <p:cBhvr>
                                        <p:cTn id="56" dur="500" fill="hold"/>
                                        <p:tgtEl>
                                          <p:spTgt spid="243715">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uiExpand="1" build="p"/>
      <p:bldP spid="243715" grpId="1"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p:txBody>
          <a:bodyPr/>
          <a:lstStyle/>
          <a:p>
            <a:r>
              <a:rPr lang="nb-NO" sz="4000" dirty="0" err="1"/>
              <a:t>Questions</a:t>
            </a:r>
            <a:r>
              <a:rPr lang="nb-NO" sz="4000" dirty="0"/>
              <a:t> or </a:t>
            </a:r>
            <a:r>
              <a:rPr lang="nb-NO" sz="4000" dirty="0" err="1"/>
              <a:t>comments</a:t>
            </a:r>
            <a:r>
              <a:rPr lang="nb-NO" sz="4000" dirty="0"/>
              <a:t> </a:t>
            </a:r>
            <a:r>
              <a:rPr lang="nb-NO" sz="4000" dirty="0" err="1"/>
              <a:t>about</a:t>
            </a:r>
            <a:r>
              <a:rPr lang="nb-NO" sz="4000" dirty="0"/>
              <a:t> </a:t>
            </a:r>
            <a:r>
              <a:rPr lang="nb-NO" sz="4000" dirty="0" err="1"/>
              <a:t>differences</a:t>
            </a:r>
            <a:r>
              <a:rPr lang="nb-NO" sz="4000" dirty="0"/>
              <a:t> in </a:t>
            </a:r>
            <a:r>
              <a:rPr lang="nb-NO" sz="4000" dirty="0" smtClean="0"/>
              <a:t>baseline </a:t>
            </a:r>
            <a:r>
              <a:rPr lang="nb-NO" sz="4000" dirty="0" err="1"/>
              <a:t>conditions</a:t>
            </a:r>
            <a:r>
              <a:rPr lang="nb-NO" sz="4000" dirty="0"/>
              <a:t> and </a:t>
            </a:r>
            <a:r>
              <a:rPr lang="nb-NO" sz="4000" dirty="0" err="1"/>
              <a:t>absolute</a:t>
            </a:r>
            <a:r>
              <a:rPr lang="nb-NO" sz="4000" dirty="0"/>
              <a:t> </a:t>
            </a:r>
            <a:r>
              <a:rPr lang="nb-NO" sz="4000" dirty="0" err="1"/>
              <a:t>effectiveness</a:t>
            </a:r>
            <a:r>
              <a:rPr lang="nb-NO" sz="4000" dirty="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457200" y="414338"/>
            <a:ext cx="8229600" cy="1143000"/>
          </a:xfrm>
        </p:spPr>
        <p:txBody>
          <a:bodyPr/>
          <a:lstStyle/>
          <a:p>
            <a:r>
              <a:rPr lang="en-GB" sz="3600"/>
              <a:t>What factors are likely to be associated with disadvantage in relation to the option being considered?</a:t>
            </a:r>
            <a:endParaRPr lang="nb-NO" sz="3600"/>
          </a:p>
        </p:txBody>
      </p:sp>
      <p:sp>
        <p:nvSpPr>
          <p:cNvPr id="231427" name="Rectangle 3"/>
          <p:cNvSpPr>
            <a:spLocks noGrp="1" noChangeArrowheads="1"/>
          </p:cNvSpPr>
          <p:nvPr>
            <p:ph type="body" idx="1"/>
          </p:nvPr>
        </p:nvSpPr>
        <p:spPr>
          <a:xfrm>
            <a:off x="457200" y="2133600"/>
            <a:ext cx="8229600" cy="3992563"/>
          </a:xfrm>
        </p:spPr>
        <p:txBody>
          <a:bodyPr/>
          <a:lstStyle/>
          <a:p>
            <a:pPr>
              <a:lnSpc>
                <a:spcPct val="90000"/>
              </a:lnSpc>
              <a:buFontTx/>
              <a:buNone/>
            </a:pPr>
            <a:r>
              <a:rPr lang="nb-NO" sz="2800"/>
              <a:t>Disadvantage may be related to </a:t>
            </a:r>
          </a:p>
          <a:p>
            <a:pPr>
              <a:lnSpc>
                <a:spcPct val="90000"/>
              </a:lnSpc>
            </a:pPr>
            <a:r>
              <a:rPr lang="nb-NO" sz="2800"/>
              <a:t>Economic status</a:t>
            </a:r>
          </a:p>
          <a:p>
            <a:pPr>
              <a:lnSpc>
                <a:spcPct val="90000"/>
              </a:lnSpc>
            </a:pPr>
            <a:r>
              <a:rPr lang="nb-NO" sz="2800"/>
              <a:t>Employment or occupation</a:t>
            </a:r>
          </a:p>
          <a:p>
            <a:pPr>
              <a:lnSpc>
                <a:spcPct val="90000"/>
              </a:lnSpc>
            </a:pPr>
            <a:r>
              <a:rPr lang="nb-NO" sz="2800"/>
              <a:t>Education</a:t>
            </a:r>
          </a:p>
          <a:p>
            <a:pPr>
              <a:lnSpc>
                <a:spcPct val="90000"/>
              </a:lnSpc>
            </a:pPr>
            <a:r>
              <a:rPr lang="nb-NO" sz="2800"/>
              <a:t>Place of residence</a:t>
            </a:r>
          </a:p>
          <a:p>
            <a:pPr>
              <a:lnSpc>
                <a:spcPct val="90000"/>
              </a:lnSpc>
            </a:pPr>
            <a:r>
              <a:rPr lang="nb-NO" sz="2800"/>
              <a:t>Gender</a:t>
            </a:r>
          </a:p>
          <a:p>
            <a:pPr>
              <a:lnSpc>
                <a:spcPct val="90000"/>
              </a:lnSpc>
            </a:pPr>
            <a:r>
              <a:rPr lang="nb-NO" sz="2800"/>
              <a:t>Ethnicity</a:t>
            </a:r>
          </a:p>
          <a:p>
            <a:pPr>
              <a:lnSpc>
                <a:spcPct val="90000"/>
              </a:lnSpc>
            </a:pPr>
            <a:r>
              <a:rPr lang="nb-NO" sz="2800"/>
              <a:t>Combinations of these characteristics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1427">
                                            <p:txEl>
                                              <p:pRg st="1" end="1"/>
                                            </p:txEl>
                                          </p:spTgt>
                                        </p:tgtEl>
                                        <p:attrNameLst>
                                          <p:attrName>style.visibility</p:attrName>
                                        </p:attrNameLst>
                                      </p:cBhvr>
                                      <p:to>
                                        <p:strVal val="visible"/>
                                      </p:to>
                                    </p:set>
                                    <p:anim calcmode="lin" valueType="num">
                                      <p:cBhvr additive="base">
                                        <p:cTn id="7" dur="500" fill="hold"/>
                                        <p:tgtEl>
                                          <p:spTgt spid="23142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14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1427">
                                            <p:txEl>
                                              <p:pRg st="2" end="2"/>
                                            </p:txEl>
                                          </p:spTgt>
                                        </p:tgtEl>
                                        <p:attrNameLst>
                                          <p:attrName>style.visibility</p:attrName>
                                        </p:attrNameLst>
                                      </p:cBhvr>
                                      <p:to>
                                        <p:strVal val="visible"/>
                                      </p:to>
                                    </p:set>
                                    <p:anim calcmode="lin" valueType="num">
                                      <p:cBhvr additive="base">
                                        <p:cTn id="13" dur="500" fill="hold"/>
                                        <p:tgtEl>
                                          <p:spTgt spid="2314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14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1427">
                                            <p:txEl>
                                              <p:pRg st="3" end="3"/>
                                            </p:txEl>
                                          </p:spTgt>
                                        </p:tgtEl>
                                        <p:attrNameLst>
                                          <p:attrName>style.visibility</p:attrName>
                                        </p:attrNameLst>
                                      </p:cBhvr>
                                      <p:to>
                                        <p:strVal val="visible"/>
                                      </p:to>
                                    </p:set>
                                    <p:anim calcmode="lin" valueType="num">
                                      <p:cBhvr additive="base">
                                        <p:cTn id="19" dur="500" fill="hold"/>
                                        <p:tgtEl>
                                          <p:spTgt spid="2314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14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1427">
                                            <p:txEl>
                                              <p:pRg st="4" end="4"/>
                                            </p:txEl>
                                          </p:spTgt>
                                        </p:tgtEl>
                                        <p:attrNameLst>
                                          <p:attrName>style.visibility</p:attrName>
                                        </p:attrNameLst>
                                      </p:cBhvr>
                                      <p:to>
                                        <p:strVal val="visible"/>
                                      </p:to>
                                    </p:set>
                                    <p:anim calcmode="lin" valueType="num">
                                      <p:cBhvr additive="base">
                                        <p:cTn id="25" dur="500" fill="hold"/>
                                        <p:tgtEl>
                                          <p:spTgt spid="2314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14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1427">
                                            <p:txEl>
                                              <p:pRg st="5" end="5"/>
                                            </p:txEl>
                                          </p:spTgt>
                                        </p:tgtEl>
                                        <p:attrNameLst>
                                          <p:attrName>style.visibility</p:attrName>
                                        </p:attrNameLst>
                                      </p:cBhvr>
                                      <p:to>
                                        <p:strVal val="visible"/>
                                      </p:to>
                                    </p:set>
                                    <p:anim calcmode="lin" valueType="num">
                                      <p:cBhvr additive="base">
                                        <p:cTn id="31" dur="500" fill="hold"/>
                                        <p:tgtEl>
                                          <p:spTgt spid="2314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14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1427">
                                            <p:txEl>
                                              <p:pRg st="6" end="6"/>
                                            </p:txEl>
                                          </p:spTgt>
                                        </p:tgtEl>
                                        <p:attrNameLst>
                                          <p:attrName>style.visibility</p:attrName>
                                        </p:attrNameLst>
                                      </p:cBhvr>
                                      <p:to>
                                        <p:strVal val="visible"/>
                                      </p:to>
                                    </p:set>
                                    <p:anim calcmode="lin" valueType="num">
                                      <p:cBhvr additive="base">
                                        <p:cTn id="37" dur="500" fill="hold"/>
                                        <p:tgtEl>
                                          <p:spTgt spid="2314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314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1427">
                                            <p:txEl>
                                              <p:pRg st="7" end="7"/>
                                            </p:txEl>
                                          </p:spTgt>
                                        </p:tgtEl>
                                        <p:attrNameLst>
                                          <p:attrName>style.visibility</p:attrName>
                                        </p:attrNameLst>
                                      </p:cBhvr>
                                      <p:to>
                                        <p:strVal val="visible"/>
                                      </p:to>
                                    </p:set>
                                    <p:anim calcmode="lin" valueType="num">
                                      <p:cBhvr additive="base">
                                        <p:cTn id="43" dur="500" fill="hold"/>
                                        <p:tgtEl>
                                          <p:spTgt spid="23142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3142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206375" y="274638"/>
            <a:ext cx="8686800" cy="1143000"/>
          </a:xfrm>
        </p:spPr>
        <p:txBody>
          <a:bodyPr/>
          <a:lstStyle/>
          <a:p>
            <a:r>
              <a:rPr lang="nb-NO" sz="3200"/>
              <a:t>Are there important considerations that should be made when implementing the option</a:t>
            </a:r>
            <a:r>
              <a:rPr lang="en-GB" sz="3200"/>
              <a:t>?</a:t>
            </a:r>
            <a:endParaRPr lang="nb-NO" sz="3200"/>
          </a:p>
        </p:txBody>
      </p:sp>
      <p:sp>
        <p:nvSpPr>
          <p:cNvPr id="181251" name="Rectangle 3"/>
          <p:cNvSpPr>
            <a:spLocks noGrp="1" noChangeArrowheads="1"/>
          </p:cNvSpPr>
          <p:nvPr>
            <p:ph type="body" idx="1"/>
          </p:nvPr>
        </p:nvSpPr>
        <p:spPr>
          <a:xfrm>
            <a:off x="457200" y="1700213"/>
            <a:ext cx="8229600" cy="4281487"/>
          </a:xfrm>
        </p:spPr>
        <p:txBody>
          <a:bodyPr/>
          <a:lstStyle/>
          <a:p>
            <a:pPr>
              <a:lnSpc>
                <a:spcPct val="90000"/>
              </a:lnSpc>
            </a:pPr>
            <a:r>
              <a:rPr lang="nb-NO" sz="2400"/>
              <a:t>Disadvantaged populations generally have poorer access to care and often receive poorer quality care</a:t>
            </a:r>
          </a:p>
          <a:p>
            <a:pPr>
              <a:lnSpc>
                <a:spcPct val="90000"/>
              </a:lnSpc>
            </a:pPr>
            <a:r>
              <a:rPr lang="nb-NO" sz="2400"/>
              <a:t>Consequently, programmes to improve access and the quality of care will often require implementation strategies tailored to address factors that limit access or quality in disadvantaged settings or groups </a:t>
            </a:r>
          </a:p>
          <a:p>
            <a:pPr>
              <a:lnSpc>
                <a:spcPct val="90000"/>
              </a:lnSpc>
            </a:pPr>
            <a:r>
              <a:rPr lang="nb-NO" sz="2400"/>
              <a:t>Such methods may include different delivery, financial and governance strategies, or the investment of additional resources</a:t>
            </a:r>
          </a:p>
          <a:p>
            <a:pPr>
              <a:lnSpc>
                <a:spcPct val="90000"/>
              </a:lnSpc>
            </a:pPr>
            <a:r>
              <a:rPr lang="nb-NO" sz="2400"/>
              <a:t>They may also include the provision of additional technical support to implement non-tailored strategies for such groups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1251">
                                            <p:txEl>
                                              <p:pRg st="0" end="0"/>
                                            </p:txEl>
                                          </p:spTgt>
                                        </p:tgtEl>
                                        <p:attrNameLst>
                                          <p:attrName>style.visibility</p:attrName>
                                        </p:attrNameLst>
                                      </p:cBhvr>
                                      <p:to>
                                        <p:strVal val="visible"/>
                                      </p:to>
                                    </p:set>
                                    <p:anim calcmode="lin" valueType="num">
                                      <p:cBhvr additive="base">
                                        <p:cTn id="7" dur="500" fill="hold"/>
                                        <p:tgtEl>
                                          <p:spTgt spid="181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1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181251">
                                            <p:txEl>
                                              <p:pRg st="0" end="0"/>
                                            </p:txEl>
                                          </p:spTgt>
                                        </p:tgtEl>
                                        <p:attrNameLst>
                                          <p:attrName>style.color</p:attrName>
                                        </p:attrNameLst>
                                      </p:cBhvr>
                                      <p:by>
                                        <p:hsl h="0" s="-12549" l="-25098"/>
                                      </p:by>
                                    </p:animClr>
                                    <p:animClr clrSpc="hsl" dir="cw">
                                      <p:cBhvr>
                                        <p:cTn id="13" dur="500" fill="hold"/>
                                        <p:tgtEl>
                                          <p:spTgt spid="181251">
                                            <p:txEl>
                                              <p:pRg st="0" end="0"/>
                                            </p:txEl>
                                          </p:spTgt>
                                        </p:tgtEl>
                                        <p:attrNameLst>
                                          <p:attrName>fillcolor</p:attrName>
                                        </p:attrNameLst>
                                      </p:cBhvr>
                                      <p:by>
                                        <p:hsl h="0" s="-12549" l="-25098"/>
                                      </p:by>
                                    </p:animClr>
                                    <p:animClr clrSpc="hsl" dir="cw">
                                      <p:cBhvr>
                                        <p:cTn id="14" dur="500" fill="hold"/>
                                        <p:tgtEl>
                                          <p:spTgt spid="181251">
                                            <p:txEl>
                                              <p:pRg st="0" end="0"/>
                                            </p:txEl>
                                          </p:spTgt>
                                        </p:tgtEl>
                                        <p:attrNameLst>
                                          <p:attrName>stroke.color</p:attrName>
                                        </p:attrNameLst>
                                      </p:cBhvr>
                                      <p:by>
                                        <p:hsl h="0" s="-12549" l="-25098"/>
                                      </p:by>
                                    </p:animClr>
                                    <p:set>
                                      <p:cBhvr>
                                        <p:cTn id="15" dur="500" fill="hold"/>
                                        <p:tgtEl>
                                          <p:spTgt spid="181251">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181251">
                                            <p:txEl>
                                              <p:pRg st="1" end="1"/>
                                            </p:txEl>
                                          </p:spTgt>
                                        </p:tgtEl>
                                        <p:attrNameLst>
                                          <p:attrName>style.visibility</p:attrName>
                                        </p:attrNameLst>
                                      </p:cBhvr>
                                      <p:to>
                                        <p:strVal val="visible"/>
                                      </p:to>
                                    </p:set>
                                    <p:anim calcmode="lin" valueType="num">
                                      <p:cBhvr additive="base">
                                        <p:cTn id="18" dur="500" fill="hold"/>
                                        <p:tgtEl>
                                          <p:spTgt spid="18125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81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181251">
                                            <p:txEl>
                                              <p:pRg st="1" end="1"/>
                                            </p:txEl>
                                          </p:spTgt>
                                        </p:tgtEl>
                                        <p:attrNameLst>
                                          <p:attrName>style.color</p:attrName>
                                        </p:attrNameLst>
                                      </p:cBhvr>
                                      <p:by>
                                        <p:hsl h="0" s="-12549" l="-25098"/>
                                      </p:by>
                                    </p:animClr>
                                    <p:animClr clrSpc="hsl" dir="cw">
                                      <p:cBhvr>
                                        <p:cTn id="24" dur="500" fill="hold"/>
                                        <p:tgtEl>
                                          <p:spTgt spid="181251">
                                            <p:txEl>
                                              <p:pRg st="1" end="1"/>
                                            </p:txEl>
                                          </p:spTgt>
                                        </p:tgtEl>
                                        <p:attrNameLst>
                                          <p:attrName>fillcolor</p:attrName>
                                        </p:attrNameLst>
                                      </p:cBhvr>
                                      <p:by>
                                        <p:hsl h="0" s="-12549" l="-25098"/>
                                      </p:by>
                                    </p:animClr>
                                    <p:animClr clrSpc="hsl" dir="cw">
                                      <p:cBhvr>
                                        <p:cTn id="25" dur="500" fill="hold"/>
                                        <p:tgtEl>
                                          <p:spTgt spid="181251">
                                            <p:txEl>
                                              <p:pRg st="1" end="1"/>
                                            </p:txEl>
                                          </p:spTgt>
                                        </p:tgtEl>
                                        <p:attrNameLst>
                                          <p:attrName>stroke.color</p:attrName>
                                        </p:attrNameLst>
                                      </p:cBhvr>
                                      <p:by>
                                        <p:hsl h="0" s="-12549" l="-25098"/>
                                      </p:by>
                                    </p:animClr>
                                    <p:set>
                                      <p:cBhvr>
                                        <p:cTn id="26" dur="500" fill="hold"/>
                                        <p:tgtEl>
                                          <p:spTgt spid="181251">
                                            <p:txEl>
                                              <p:pRg st="1" end="1"/>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181251">
                                            <p:txEl>
                                              <p:pRg st="2" end="2"/>
                                            </p:txEl>
                                          </p:spTgt>
                                        </p:tgtEl>
                                        <p:attrNameLst>
                                          <p:attrName>style.visibility</p:attrName>
                                        </p:attrNameLst>
                                      </p:cBhvr>
                                      <p:to>
                                        <p:strVal val="visible"/>
                                      </p:to>
                                    </p:set>
                                    <p:anim calcmode="lin" valueType="num">
                                      <p:cBhvr additive="base">
                                        <p:cTn id="29" dur="500" fill="hold"/>
                                        <p:tgtEl>
                                          <p:spTgt spid="181251">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1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1251">
                                            <p:txEl>
                                              <p:pRg st="3" end="3"/>
                                            </p:txEl>
                                          </p:spTgt>
                                        </p:tgtEl>
                                        <p:attrNameLst>
                                          <p:attrName>style.visibility</p:attrName>
                                        </p:attrNameLst>
                                      </p:cBhvr>
                                      <p:to>
                                        <p:strVal val="visible"/>
                                      </p:to>
                                    </p:set>
                                    <p:anim calcmode="lin" valueType="num">
                                      <p:cBhvr additive="base">
                                        <p:cTn id="35" dur="500" fill="hold"/>
                                        <p:tgtEl>
                                          <p:spTgt spid="181251">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81251">
                                            <p:txEl>
                                              <p:pRg st="3" end="3"/>
                                            </p:txEl>
                                          </p:spTgt>
                                        </p:tgtEl>
                                        <p:attrNameLst>
                                          <p:attrName>ppt_y</p:attrName>
                                        </p:attrNameLst>
                                      </p:cBhvr>
                                      <p:tavLst>
                                        <p:tav tm="0">
                                          <p:val>
                                            <p:strVal val="1+#ppt_h/2"/>
                                          </p:val>
                                        </p:tav>
                                        <p:tav tm="100000">
                                          <p:val>
                                            <p:strVal val="#ppt_y"/>
                                          </p:val>
                                        </p:tav>
                                      </p:tavLst>
                                    </p:anim>
                                  </p:childTnLst>
                                </p:cTn>
                              </p:par>
                              <p:par>
                                <p:cTn id="37" presetID="24" presetClass="emph" presetSubtype="0" fill="hold" grpId="1" nodeType="withEffect">
                                  <p:stCondLst>
                                    <p:cond delay="0"/>
                                  </p:stCondLst>
                                  <p:childTnLst>
                                    <p:animClr clrSpc="hsl" dir="cw">
                                      <p:cBhvr override="childStyle">
                                        <p:cTn id="38" dur="500" fill="hold"/>
                                        <p:tgtEl>
                                          <p:spTgt spid="181251">
                                            <p:txEl>
                                              <p:pRg st="2" end="2"/>
                                            </p:txEl>
                                          </p:spTgt>
                                        </p:tgtEl>
                                        <p:attrNameLst>
                                          <p:attrName>style.color</p:attrName>
                                        </p:attrNameLst>
                                      </p:cBhvr>
                                      <p:by>
                                        <p:hsl h="0" s="-12549" l="-25098"/>
                                      </p:by>
                                    </p:animClr>
                                    <p:animClr clrSpc="hsl" dir="cw">
                                      <p:cBhvr>
                                        <p:cTn id="39" dur="500" fill="hold"/>
                                        <p:tgtEl>
                                          <p:spTgt spid="181251">
                                            <p:txEl>
                                              <p:pRg st="2" end="2"/>
                                            </p:txEl>
                                          </p:spTgt>
                                        </p:tgtEl>
                                        <p:attrNameLst>
                                          <p:attrName>fillcolor</p:attrName>
                                        </p:attrNameLst>
                                      </p:cBhvr>
                                      <p:by>
                                        <p:hsl h="0" s="-12549" l="-25098"/>
                                      </p:by>
                                    </p:animClr>
                                    <p:animClr clrSpc="hsl" dir="cw">
                                      <p:cBhvr>
                                        <p:cTn id="40" dur="500" fill="hold"/>
                                        <p:tgtEl>
                                          <p:spTgt spid="181251">
                                            <p:txEl>
                                              <p:pRg st="2" end="2"/>
                                            </p:txEl>
                                          </p:spTgt>
                                        </p:tgtEl>
                                        <p:attrNameLst>
                                          <p:attrName>stroke.color</p:attrName>
                                        </p:attrNameLst>
                                      </p:cBhvr>
                                      <p:by>
                                        <p:hsl h="0" s="-12549" l="-25098"/>
                                      </p:by>
                                    </p:animClr>
                                    <p:set>
                                      <p:cBhvr>
                                        <p:cTn id="41" dur="500" fill="hold"/>
                                        <p:tgtEl>
                                          <p:spTgt spid="181251">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uiExpand="1" build="p"/>
      <p:bldP spid="181251" grpId="1"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nb-NO" sz="3200" b="1"/>
              <a:t>Important considerations regarding implementation</a:t>
            </a:r>
          </a:p>
        </p:txBody>
      </p:sp>
      <p:sp>
        <p:nvSpPr>
          <p:cNvPr id="244739" name="Rectangle 3"/>
          <p:cNvSpPr>
            <a:spLocks noGrp="1" noChangeArrowheads="1"/>
          </p:cNvSpPr>
          <p:nvPr>
            <p:ph type="body" idx="1"/>
          </p:nvPr>
        </p:nvSpPr>
        <p:spPr/>
        <p:txBody>
          <a:bodyPr/>
          <a:lstStyle/>
          <a:p>
            <a:pPr>
              <a:lnSpc>
                <a:spcPct val="80000"/>
              </a:lnSpc>
            </a:pPr>
            <a:r>
              <a:rPr lang="nb-NO" sz="2400"/>
              <a:t>There is a greater likelihood that disadvantaged children compared to more advantaged children will be exposed to greater health risks, have less resistance to disease, and will therefore have higher mortality rates</a:t>
            </a:r>
          </a:p>
          <a:p>
            <a:pPr>
              <a:lnSpc>
                <a:spcPct val="80000"/>
              </a:lnSpc>
            </a:pPr>
            <a:r>
              <a:rPr lang="nb-NO" sz="2400"/>
              <a:t>These inequities are compounded by reduced access to health services</a:t>
            </a:r>
          </a:p>
          <a:p>
            <a:pPr>
              <a:lnSpc>
                <a:spcPct val="80000"/>
              </a:lnSpc>
            </a:pPr>
            <a:r>
              <a:rPr lang="nb-NO" sz="2400"/>
              <a:t>Even public subsidies for health frequently benefit rich people more than poor people</a:t>
            </a:r>
          </a:p>
          <a:p>
            <a:pPr>
              <a:lnSpc>
                <a:spcPct val="80000"/>
              </a:lnSpc>
            </a:pPr>
            <a:r>
              <a:rPr lang="nb-NO" sz="2400"/>
              <a:t>Implementing interventions to reduce child mortality will not necessarily reduce these inequities and may, in some cases, even increase them </a:t>
            </a:r>
          </a:p>
          <a:p>
            <a:pPr>
              <a:lnSpc>
                <a:spcPct val="80000"/>
              </a:lnSpc>
            </a:pPr>
            <a:r>
              <a:rPr lang="nb-NO" sz="2400"/>
              <a:t>Consideration should thus be given to strategies designed to reduce inequities, such as the provision of more affordable and accessible health services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 calcmode="lin" valueType="num">
                                      <p:cBhvr additive="base">
                                        <p:cTn id="7" dur="500" fill="hold"/>
                                        <p:tgtEl>
                                          <p:spTgt spid="2447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47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44739">
                                            <p:txEl>
                                              <p:pRg st="0" end="0"/>
                                            </p:txEl>
                                          </p:spTgt>
                                        </p:tgtEl>
                                        <p:attrNameLst>
                                          <p:attrName>style.color</p:attrName>
                                        </p:attrNameLst>
                                      </p:cBhvr>
                                      <p:by>
                                        <p:hsl h="0" s="-12549" l="-25098"/>
                                      </p:by>
                                    </p:animClr>
                                    <p:animClr clrSpc="hsl" dir="cw">
                                      <p:cBhvr>
                                        <p:cTn id="13" dur="500" fill="hold"/>
                                        <p:tgtEl>
                                          <p:spTgt spid="244739">
                                            <p:txEl>
                                              <p:pRg st="0" end="0"/>
                                            </p:txEl>
                                          </p:spTgt>
                                        </p:tgtEl>
                                        <p:attrNameLst>
                                          <p:attrName>fillcolor</p:attrName>
                                        </p:attrNameLst>
                                      </p:cBhvr>
                                      <p:by>
                                        <p:hsl h="0" s="-12549" l="-25098"/>
                                      </p:by>
                                    </p:animClr>
                                    <p:animClr clrSpc="hsl" dir="cw">
                                      <p:cBhvr>
                                        <p:cTn id="14" dur="500" fill="hold"/>
                                        <p:tgtEl>
                                          <p:spTgt spid="244739">
                                            <p:txEl>
                                              <p:pRg st="0" end="0"/>
                                            </p:txEl>
                                          </p:spTgt>
                                        </p:tgtEl>
                                        <p:attrNameLst>
                                          <p:attrName>stroke.color</p:attrName>
                                        </p:attrNameLst>
                                      </p:cBhvr>
                                      <p:by>
                                        <p:hsl h="0" s="-12549" l="-25098"/>
                                      </p:by>
                                    </p:animClr>
                                    <p:set>
                                      <p:cBhvr>
                                        <p:cTn id="15" dur="500" fill="hold"/>
                                        <p:tgtEl>
                                          <p:spTgt spid="24473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44739">
                                            <p:txEl>
                                              <p:pRg st="1" end="1"/>
                                            </p:txEl>
                                          </p:spTgt>
                                        </p:tgtEl>
                                        <p:attrNameLst>
                                          <p:attrName>style.visibility</p:attrName>
                                        </p:attrNameLst>
                                      </p:cBhvr>
                                      <p:to>
                                        <p:strVal val="visible"/>
                                      </p:to>
                                    </p:set>
                                    <p:anim calcmode="lin" valueType="num">
                                      <p:cBhvr additive="base">
                                        <p:cTn id="18" dur="500" fill="hold"/>
                                        <p:tgtEl>
                                          <p:spTgt spid="24473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447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44739">
                                            <p:txEl>
                                              <p:pRg st="1" end="1"/>
                                            </p:txEl>
                                          </p:spTgt>
                                        </p:tgtEl>
                                        <p:attrNameLst>
                                          <p:attrName>style.color</p:attrName>
                                        </p:attrNameLst>
                                      </p:cBhvr>
                                      <p:by>
                                        <p:hsl h="0" s="-12549" l="-25098"/>
                                      </p:by>
                                    </p:animClr>
                                    <p:animClr clrSpc="hsl" dir="cw">
                                      <p:cBhvr>
                                        <p:cTn id="24" dur="500" fill="hold"/>
                                        <p:tgtEl>
                                          <p:spTgt spid="244739">
                                            <p:txEl>
                                              <p:pRg st="1" end="1"/>
                                            </p:txEl>
                                          </p:spTgt>
                                        </p:tgtEl>
                                        <p:attrNameLst>
                                          <p:attrName>fillcolor</p:attrName>
                                        </p:attrNameLst>
                                      </p:cBhvr>
                                      <p:by>
                                        <p:hsl h="0" s="-12549" l="-25098"/>
                                      </p:by>
                                    </p:animClr>
                                    <p:animClr clrSpc="hsl" dir="cw">
                                      <p:cBhvr>
                                        <p:cTn id="25" dur="500" fill="hold"/>
                                        <p:tgtEl>
                                          <p:spTgt spid="244739">
                                            <p:txEl>
                                              <p:pRg st="1" end="1"/>
                                            </p:txEl>
                                          </p:spTgt>
                                        </p:tgtEl>
                                        <p:attrNameLst>
                                          <p:attrName>stroke.color</p:attrName>
                                        </p:attrNameLst>
                                      </p:cBhvr>
                                      <p:by>
                                        <p:hsl h="0" s="-12549" l="-25098"/>
                                      </p:by>
                                    </p:animClr>
                                    <p:set>
                                      <p:cBhvr>
                                        <p:cTn id="26" dur="500" fill="hold"/>
                                        <p:tgtEl>
                                          <p:spTgt spid="244739">
                                            <p:txEl>
                                              <p:pRg st="1" end="1"/>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44739">
                                            <p:txEl>
                                              <p:pRg st="2" end="2"/>
                                            </p:txEl>
                                          </p:spTgt>
                                        </p:tgtEl>
                                        <p:attrNameLst>
                                          <p:attrName>style.visibility</p:attrName>
                                        </p:attrNameLst>
                                      </p:cBhvr>
                                      <p:to>
                                        <p:strVal val="visible"/>
                                      </p:to>
                                    </p:set>
                                    <p:anim calcmode="lin" valueType="num">
                                      <p:cBhvr additive="base">
                                        <p:cTn id="29" dur="5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47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4" presetClass="emph" presetSubtype="0" fill="hold" grpId="1" nodeType="clickEffect">
                                  <p:stCondLst>
                                    <p:cond delay="0"/>
                                  </p:stCondLst>
                                  <p:childTnLst>
                                    <p:animClr clrSpc="hsl" dir="cw">
                                      <p:cBhvr override="childStyle">
                                        <p:cTn id="34" dur="500" fill="hold"/>
                                        <p:tgtEl>
                                          <p:spTgt spid="244739">
                                            <p:txEl>
                                              <p:pRg st="2" end="2"/>
                                            </p:txEl>
                                          </p:spTgt>
                                        </p:tgtEl>
                                        <p:attrNameLst>
                                          <p:attrName>style.color</p:attrName>
                                        </p:attrNameLst>
                                      </p:cBhvr>
                                      <p:by>
                                        <p:hsl h="0" s="-12549" l="-25098"/>
                                      </p:by>
                                    </p:animClr>
                                    <p:animClr clrSpc="hsl" dir="cw">
                                      <p:cBhvr>
                                        <p:cTn id="35" dur="500" fill="hold"/>
                                        <p:tgtEl>
                                          <p:spTgt spid="244739">
                                            <p:txEl>
                                              <p:pRg st="2" end="2"/>
                                            </p:txEl>
                                          </p:spTgt>
                                        </p:tgtEl>
                                        <p:attrNameLst>
                                          <p:attrName>fillcolor</p:attrName>
                                        </p:attrNameLst>
                                      </p:cBhvr>
                                      <p:by>
                                        <p:hsl h="0" s="-12549" l="-25098"/>
                                      </p:by>
                                    </p:animClr>
                                    <p:animClr clrSpc="hsl" dir="cw">
                                      <p:cBhvr>
                                        <p:cTn id="36" dur="500" fill="hold"/>
                                        <p:tgtEl>
                                          <p:spTgt spid="244739">
                                            <p:txEl>
                                              <p:pRg st="2" end="2"/>
                                            </p:txEl>
                                          </p:spTgt>
                                        </p:tgtEl>
                                        <p:attrNameLst>
                                          <p:attrName>stroke.color</p:attrName>
                                        </p:attrNameLst>
                                      </p:cBhvr>
                                      <p:by>
                                        <p:hsl h="0" s="-12549" l="-25098"/>
                                      </p:by>
                                    </p:animClr>
                                    <p:set>
                                      <p:cBhvr>
                                        <p:cTn id="37" dur="500" fill="hold"/>
                                        <p:tgtEl>
                                          <p:spTgt spid="244739">
                                            <p:txEl>
                                              <p:pRg st="2" end="2"/>
                                            </p:txEl>
                                          </p:spTgt>
                                        </p:tgtEl>
                                        <p:attrNameLst>
                                          <p:attrName>fill.type</p:attrName>
                                        </p:attrNameLst>
                                      </p:cBhvr>
                                      <p:to>
                                        <p:strVal val="solid"/>
                                      </p:to>
                                    </p:set>
                                  </p:childTnLst>
                                </p:cTn>
                              </p:par>
                              <p:par>
                                <p:cTn id="38" presetID="2" presetClass="entr" presetSubtype="4" fill="hold" grpId="0" nodeType="withEffect">
                                  <p:stCondLst>
                                    <p:cond delay="0"/>
                                  </p:stCondLst>
                                  <p:childTnLst>
                                    <p:set>
                                      <p:cBhvr>
                                        <p:cTn id="39" dur="1" fill="hold">
                                          <p:stCondLst>
                                            <p:cond delay="0"/>
                                          </p:stCondLst>
                                        </p:cTn>
                                        <p:tgtEl>
                                          <p:spTgt spid="244739">
                                            <p:txEl>
                                              <p:pRg st="3" end="3"/>
                                            </p:txEl>
                                          </p:spTgt>
                                        </p:tgtEl>
                                        <p:attrNameLst>
                                          <p:attrName>style.visibility</p:attrName>
                                        </p:attrNameLst>
                                      </p:cBhvr>
                                      <p:to>
                                        <p:strVal val="visible"/>
                                      </p:to>
                                    </p:set>
                                    <p:anim calcmode="lin" valueType="num">
                                      <p:cBhvr additive="base">
                                        <p:cTn id="40" dur="5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447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44739">
                                            <p:txEl>
                                              <p:pRg st="4" end="4"/>
                                            </p:txEl>
                                          </p:spTgt>
                                        </p:tgtEl>
                                        <p:attrNameLst>
                                          <p:attrName>style.visibility</p:attrName>
                                        </p:attrNameLst>
                                      </p:cBhvr>
                                      <p:to>
                                        <p:strVal val="visible"/>
                                      </p:to>
                                    </p:set>
                                    <p:anim calcmode="lin" valueType="num">
                                      <p:cBhvr additive="base">
                                        <p:cTn id="46" dur="500" fill="hold"/>
                                        <p:tgtEl>
                                          <p:spTgt spid="244739">
                                            <p:txEl>
                                              <p:pRg st="4" end="4"/>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44739">
                                            <p:txEl>
                                              <p:pRg st="4" end="4"/>
                                            </p:txEl>
                                          </p:spTgt>
                                        </p:tgtEl>
                                        <p:attrNameLst>
                                          <p:attrName>ppt_y</p:attrName>
                                        </p:attrNameLst>
                                      </p:cBhvr>
                                      <p:tavLst>
                                        <p:tav tm="0">
                                          <p:val>
                                            <p:strVal val="1+#ppt_h/2"/>
                                          </p:val>
                                        </p:tav>
                                        <p:tav tm="100000">
                                          <p:val>
                                            <p:strVal val="#ppt_y"/>
                                          </p:val>
                                        </p:tav>
                                      </p:tavLst>
                                    </p:anim>
                                  </p:childTnLst>
                                </p:cTn>
                              </p:par>
                              <p:par>
                                <p:cTn id="48" presetID="24" presetClass="emph" presetSubtype="0" fill="hold" grpId="1" nodeType="withEffect">
                                  <p:stCondLst>
                                    <p:cond delay="0"/>
                                  </p:stCondLst>
                                  <p:childTnLst>
                                    <p:animClr clrSpc="hsl" dir="cw">
                                      <p:cBhvr override="childStyle">
                                        <p:cTn id="49" dur="500" fill="hold"/>
                                        <p:tgtEl>
                                          <p:spTgt spid="244739">
                                            <p:txEl>
                                              <p:pRg st="3" end="3"/>
                                            </p:txEl>
                                          </p:spTgt>
                                        </p:tgtEl>
                                        <p:attrNameLst>
                                          <p:attrName>style.color</p:attrName>
                                        </p:attrNameLst>
                                      </p:cBhvr>
                                      <p:by>
                                        <p:hsl h="0" s="-12549" l="-25098"/>
                                      </p:by>
                                    </p:animClr>
                                    <p:animClr clrSpc="hsl" dir="cw">
                                      <p:cBhvr>
                                        <p:cTn id="50" dur="500" fill="hold"/>
                                        <p:tgtEl>
                                          <p:spTgt spid="244739">
                                            <p:txEl>
                                              <p:pRg st="3" end="3"/>
                                            </p:txEl>
                                          </p:spTgt>
                                        </p:tgtEl>
                                        <p:attrNameLst>
                                          <p:attrName>fillcolor</p:attrName>
                                        </p:attrNameLst>
                                      </p:cBhvr>
                                      <p:by>
                                        <p:hsl h="0" s="-12549" l="-25098"/>
                                      </p:by>
                                    </p:animClr>
                                    <p:animClr clrSpc="hsl" dir="cw">
                                      <p:cBhvr>
                                        <p:cTn id="51" dur="500" fill="hold"/>
                                        <p:tgtEl>
                                          <p:spTgt spid="244739">
                                            <p:txEl>
                                              <p:pRg st="3" end="3"/>
                                            </p:txEl>
                                          </p:spTgt>
                                        </p:tgtEl>
                                        <p:attrNameLst>
                                          <p:attrName>stroke.color</p:attrName>
                                        </p:attrNameLst>
                                      </p:cBhvr>
                                      <p:by>
                                        <p:hsl h="0" s="-12549" l="-25098"/>
                                      </p:by>
                                    </p:animClr>
                                    <p:set>
                                      <p:cBhvr>
                                        <p:cTn id="52" dur="500" fill="hold"/>
                                        <p:tgtEl>
                                          <p:spTgt spid="244739">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9" grpId="0" uiExpand="1" build="p"/>
      <p:bldP spid="244739" grpId="1"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457200" y="44450"/>
            <a:ext cx="8229600" cy="1143000"/>
          </a:xfrm>
        </p:spPr>
        <p:txBody>
          <a:bodyPr/>
          <a:lstStyle/>
          <a:p>
            <a:r>
              <a:rPr lang="nb-NO" sz="3200"/>
              <a:t>Strategies that target poor people versus universally implemented strategies</a:t>
            </a:r>
          </a:p>
        </p:txBody>
      </p:sp>
      <p:sp>
        <p:nvSpPr>
          <p:cNvPr id="245763" name="Rectangle 3"/>
          <p:cNvSpPr>
            <a:spLocks noGrp="1" noChangeArrowheads="1"/>
          </p:cNvSpPr>
          <p:nvPr>
            <p:ph type="body" idx="1"/>
          </p:nvPr>
        </p:nvSpPr>
        <p:spPr>
          <a:xfrm>
            <a:off x="457200" y="1125538"/>
            <a:ext cx="8229600" cy="1036637"/>
          </a:xfrm>
        </p:spPr>
        <p:txBody>
          <a:bodyPr/>
          <a:lstStyle/>
          <a:p>
            <a:r>
              <a:rPr lang="nb-NO" sz="2800"/>
              <a:t>Situations in which targeting or universal coverage might be more appropriate include</a:t>
            </a:r>
          </a:p>
        </p:txBody>
      </p:sp>
      <p:pic>
        <p:nvPicPr>
          <p:cNvPr id="245764" name="Picture 4"/>
          <p:cNvPicPr>
            <a:picLocks noChangeAspect="1" noChangeArrowheads="1"/>
          </p:cNvPicPr>
          <p:nvPr/>
        </p:nvPicPr>
        <p:blipFill>
          <a:blip r:embed="rId2" cstate="print"/>
          <a:srcRect/>
          <a:stretch>
            <a:fillRect/>
          </a:stretch>
        </p:blipFill>
        <p:spPr bwMode="auto">
          <a:xfrm>
            <a:off x="0" y="2060575"/>
            <a:ext cx="9144000" cy="1951038"/>
          </a:xfrm>
          <a:prstGeom prst="rect">
            <a:avLst/>
          </a:prstGeom>
          <a:noFill/>
          <a:ln w="9525">
            <a:noFill/>
            <a:miter lim="800000"/>
            <a:headEnd/>
            <a:tailEnd/>
          </a:ln>
          <a:effectLst/>
        </p:spPr>
      </p:pic>
      <p:sp>
        <p:nvSpPr>
          <p:cNvPr id="245765" name="Rectangle 5"/>
          <p:cNvSpPr>
            <a:spLocks noChangeArrowheads="1"/>
          </p:cNvSpPr>
          <p:nvPr/>
        </p:nvSpPr>
        <p:spPr bwMode="auto">
          <a:xfrm>
            <a:off x="0" y="4149725"/>
            <a:ext cx="9144000" cy="2087563"/>
          </a:xfrm>
          <a:prstGeom prst="rect">
            <a:avLst/>
          </a:prstGeom>
          <a:noFill/>
          <a:ln w="9525">
            <a:noFill/>
            <a:miter lim="800000"/>
            <a:headEnd/>
            <a:tailEnd/>
          </a:ln>
          <a:effectLst/>
        </p:spPr>
        <p:txBody>
          <a:bodyPr/>
          <a:lstStyle/>
          <a:p>
            <a:pPr marL="342900" indent="-342900">
              <a:spcBef>
                <a:spcPct val="20000"/>
              </a:spcBef>
              <a:buFontTx/>
              <a:buChar char="•"/>
            </a:pPr>
            <a:r>
              <a:rPr lang="nb-NO" sz="2000"/>
              <a:t>For example, universal coverage may be a more appropriate strategy for vaccines, which are needed by everyone and which have spill-over effects </a:t>
            </a:r>
          </a:p>
          <a:p>
            <a:pPr marL="342900" indent="-342900">
              <a:spcBef>
                <a:spcPct val="20000"/>
              </a:spcBef>
              <a:buFontTx/>
              <a:buChar char="•"/>
            </a:pPr>
            <a:r>
              <a:rPr lang="nb-NO" sz="2000"/>
              <a:t>However, in order to also reduce inequities in coverage, additional targeted strategies may be needed such as those that address problems with regard to differences in health service accessibility or to a lack of demand for vaccinations in disadvantaged populations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65">
                                            <p:txEl>
                                              <p:pRg st="0" end="0"/>
                                            </p:txEl>
                                          </p:spTgt>
                                        </p:tgtEl>
                                        <p:attrNameLst>
                                          <p:attrName>style.visibility</p:attrName>
                                        </p:attrNameLst>
                                      </p:cBhvr>
                                      <p:to>
                                        <p:strVal val="visible"/>
                                      </p:to>
                                    </p:set>
                                    <p:anim calcmode="lin" valueType="num">
                                      <p:cBhvr additive="base">
                                        <p:cTn id="7" dur="500" fill="hold"/>
                                        <p:tgtEl>
                                          <p:spTgt spid="24576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765">
                                            <p:txEl>
                                              <p:pRg st="1" end="1"/>
                                            </p:txEl>
                                          </p:spTgt>
                                        </p:tgtEl>
                                        <p:attrNameLst>
                                          <p:attrName>style.visibility</p:attrName>
                                        </p:attrNameLst>
                                      </p:cBhvr>
                                      <p:to>
                                        <p:strVal val="visible"/>
                                      </p:to>
                                    </p:set>
                                    <p:anim calcmode="lin" valueType="num">
                                      <p:cBhvr additive="base">
                                        <p:cTn id="13" dur="500" fill="hold"/>
                                        <p:tgtEl>
                                          <p:spTgt spid="24576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65">
                                            <p:txEl>
                                              <p:pRg st="1" end="1"/>
                                            </p:txEl>
                                          </p:spTgt>
                                        </p:tgtEl>
                                        <p:attrNameLst>
                                          <p:attrName>ppt_y</p:attrName>
                                        </p:attrNameLst>
                                      </p:cBhvr>
                                      <p:tavLst>
                                        <p:tav tm="0">
                                          <p:val>
                                            <p:strVal val="1+#ppt_h/2"/>
                                          </p:val>
                                        </p:tav>
                                        <p:tav tm="100000">
                                          <p:val>
                                            <p:strVal val="#ppt_y"/>
                                          </p:val>
                                        </p:tav>
                                      </p:tavLst>
                                    </p:anim>
                                  </p:childTnLst>
                                </p:cTn>
                              </p:par>
                              <p:par>
                                <p:cTn id="15" presetID="24" presetClass="emph" presetSubtype="0" fill="hold" nodeType="withEffect">
                                  <p:stCondLst>
                                    <p:cond delay="0"/>
                                  </p:stCondLst>
                                  <p:childTnLst>
                                    <p:animClr clrSpc="hsl" dir="cw">
                                      <p:cBhvr override="childStyle">
                                        <p:cTn id="16" dur="500" fill="hold"/>
                                        <p:tgtEl>
                                          <p:spTgt spid="245765">
                                            <p:txEl>
                                              <p:pRg st="0" end="0"/>
                                            </p:txEl>
                                          </p:spTgt>
                                        </p:tgtEl>
                                        <p:attrNameLst>
                                          <p:attrName>style.color</p:attrName>
                                        </p:attrNameLst>
                                      </p:cBhvr>
                                      <p:by>
                                        <p:hsl h="0" s="-12549" l="-25098"/>
                                      </p:by>
                                    </p:animClr>
                                    <p:animClr clrSpc="hsl" dir="cw">
                                      <p:cBhvr>
                                        <p:cTn id="17" dur="500" fill="hold"/>
                                        <p:tgtEl>
                                          <p:spTgt spid="245765">
                                            <p:txEl>
                                              <p:pRg st="0" end="0"/>
                                            </p:txEl>
                                          </p:spTgt>
                                        </p:tgtEl>
                                        <p:attrNameLst>
                                          <p:attrName>fillcolor</p:attrName>
                                        </p:attrNameLst>
                                      </p:cBhvr>
                                      <p:by>
                                        <p:hsl h="0" s="-12549" l="-25098"/>
                                      </p:by>
                                    </p:animClr>
                                    <p:animClr clrSpc="hsl" dir="cw">
                                      <p:cBhvr>
                                        <p:cTn id="18" dur="500" fill="hold"/>
                                        <p:tgtEl>
                                          <p:spTgt spid="245765">
                                            <p:txEl>
                                              <p:pRg st="0" end="0"/>
                                            </p:txEl>
                                          </p:spTgt>
                                        </p:tgtEl>
                                        <p:attrNameLst>
                                          <p:attrName>stroke.color</p:attrName>
                                        </p:attrNameLst>
                                      </p:cBhvr>
                                      <p:by>
                                        <p:hsl h="0" s="-12549" l="-25098"/>
                                      </p:by>
                                    </p:animClr>
                                    <p:set>
                                      <p:cBhvr>
                                        <p:cTn id="19" dur="500" fill="hold"/>
                                        <p:tgtEl>
                                          <p:spTgt spid="24576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ctrTitle"/>
          </p:nvPr>
        </p:nvSpPr>
        <p:spPr/>
        <p:txBody>
          <a:bodyPr/>
          <a:lstStyle/>
          <a:p>
            <a:r>
              <a:rPr lang="nb-NO" sz="4000"/>
              <a:t>Questions or comments about equity in relationship to implementing the option?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457200" y="274638"/>
            <a:ext cx="8229600" cy="706437"/>
          </a:xfrm>
        </p:spPr>
        <p:txBody>
          <a:bodyPr/>
          <a:lstStyle/>
          <a:p>
            <a:r>
              <a:rPr lang="nb-NO" sz="4000"/>
              <a:t>Conclusion</a:t>
            </a:r>
          </a:p>
        </p:txBody>
      </p:sp>
      <p:sp>
        <p:nvSpPr>
          <p:cNvPr id="229379" name="Rectangle 3"/>
          <p:cNvSpPr>
            <a:spLocks noGrp="1" noChangeArrowheads="1"/>
          </p:cNvSpPr>
          <p:nvPr>
            <p:ph type="body" idx="1"/>
          </p:nvPr>
        </p:nvSpPr>
        <p:spPr>
          <a:xfrm>
            <a:off x="457200" y="1341438"/>
            <a:ext cx="8229600" cy="4824412"/>
          </a:xfrm>
        </p:spPr>
        <p:txBody>
          <a:bodyPr/>
          <a:lstStyle/>
          <a:p>
            <a:pPr>
              <a:lnSpc>
                <a:spcPct val="90000"/>
              </a:lnSpc>
            </a:pPr>
            <a:r>
              <a:rPr lang="nb-NO" sz="2400"/>
              <a:t>There is limited evidence of the impacts of most options on inequities</a:t>
            </a:r>
          </a:p>
          <a:p>
            <a:pPr>
              <a:lnSpc>
                <a:spcPct val="90000"/>
              </a:lnSpc>
            </a:pPr>
            <a:r>
              <a:rPr lang="nb-NO" sz="2400"/>
              <a:t>Subgroup analyses that explore whether there are different impacts on specific disadvantaged groups or settings may be misleading</a:t>
            </a:r>
          </a:p>
          <a:p>
            <a:pPr>
              <a:lnSpc>
                <a:spcPct val="90000"/>
              </a:lnSpc>
            </a:pPr>
            <a:r>
              <a:rPr lang="nb-NO" sz="2400"/>
              <a:t>Many options may, in fact, have similar relative effects in disadvantaged settings and elsewhere</a:t>
            </a:r>
          </a:p>
          <a:p>
            <a:pPr>
              <a:lnSpc>
                <a:spcPct val="90000"/>
              </a:lnSpc>
            </a:pPr>
            <a:r>
              <a:rPr lang="nb-NO" sz="2400"/>
              <a:t>However, differences in absolute effects (due to differences in baseline risks or needs) and differences in barriers to implementing them, are likely to be common</a:t>
            </a:r>
          </a:p>
          <a:p>
            <a:pPr>
              <a:lnSpc>
                <a:spcPct val="90000"/>
              </a:lnSpc>
            </a:pPr>
            <a:r>
              <a:rPr lang="nb-NO" sz="2400"/>
              <a:t>The evidence for such differences should be considered and taken into account in policy briefs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anim calcmode="lin" valueType="num">
                                      <p:cBhvr additive="base">
                                        <p:cTn id="7" dur="500" fill="hold"/>
                                        <p:tgtEl>
                                          <p:spTgt spid="2293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93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29379">
                                            <p:txEl>
                                              <p:pRg st="0" end="0"/>
                                            </p:txEl>
                                          </p:spTgt>
                                        </p:tgtEl>
                                        <p:attrNameLst>
                                          <p:attrName>style.color</p:attrName>
                                        </p:attrNameLst>
                                      </p:cBhvr>
                                      <p:by>
                                        <p:hsl h="0" s="-12549" l="-25098"/>
                                      </p:by>
                                    </p:animClr>
                                    <p:animClr clrSpc="hsl" dir="cw">
                                      <p:cBhvr>
                                        <p:cTn id="13" dur="500" fill="hold"/>
                                        <p:tgtEl>
                                          <p:spTgt spid="229379">
                                            <p:txEl>
                                              <p:pRg st="0" end="0"/>
                                            </p:txEl>
                                          </p:spTgt>
                                        </p:tgtEl>
                                        <p:attrNameLst>
                                          <p:attrName>fillcolor</p:attrName>
                                        </p:attrNameLst>
                                      </p:cBhvr>
                                      <p:by>
                                        <p:hsl h="0" s="-12549" l="-25098"/>
                                      </p:by>
                                    </p:animClr>
                                    <p:animClr clrSpc="hsl" dir="cw">
                                      <p:cBhvr>
                                        <p:cTn id="14" dur="500" fill="hold"/>
                                        <p:tgtEl>
                                          <p:spTgt spid="229379">
                                            <p:txEl>
                                              <p:pRg st="0" end="0"/>
                                            </p:txEl>
                                          </p:spTgt>
                                        </p:tgtEl>
                                        <p:attrNameLst>
                                          <p:attrName>stroke.color</p:attrName>
                                        </p:attrNameLst>
                                      </p:cBhvr>
                                      <p:by>
                                        <p:hsl h="0" s="-12549" l="-25098"/>
                                      </p:by>
                                    </p:animClr>
                                    <p:set>
                                      <p:cBhvr>
                                        <p:cTn id="15" dur="500" fill="hold"/>
                                        <p:tgtEl>
                                          <p:spTgt spid="22937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29379">
                                            <p:txEl>
                                              <p:pRg st="1" end="1"/>
                                            </p:txEl>
                                          </p:spTgt>
                                        </p:tgtEl>
                                        <p:attrNameLst>
                                          <p:attrName>style.visibility</p:attrName>
                                        </p:attrNameLst>
                                      </p:cBhvr>
                                      <p:to>
                                        <p:strVal val="visible"/>
                                      </p:to>
                                    </p:set>
                                    <p:anim calcmode="lin" valueType="num">
                                      <p:cBhvr additive="base">
                                        <p:cTn id="18" dur="500" fill="hold"/>
                                        <p:tgtEl>
                                          <p:spTgt spid="22937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293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29379">
                                            <p:txEl>
                                              <p:pRg st="1" end="1"/>
                                            </p:txEl>
                                          </p:spTgt>
                                        </p:tgtEl>
                                        <p:attrNameLst>
                                          <p:attrName>style.color</p:attrName>
                                        </p:attrNameLst>
                                      </p:cBhvr>
                                      <p:by>
                                        <p:hsl h="0" s="-12549" l="-25098"/>
                                      </p:by>
                                    </p:animClr>
                                    <p:animClr clrSpc="hsl" dir="cw">
                                      <p:cBhvr>
                                        <p:cTn id="24" dur="500" fill="hold"/>
                                        <p:tgtEl>
                                          <p:spTgt spid="229379">
                                            <p:txEl>
                                              <p:pRg st="1" end="1"/>
                                            </p:txEl>
                                          </p:spTgt>
                                        </p:tgtEl>
                                        <p:attrNameLst>
                                          <p:attrName>fillcolor</p:attrName>
                                        </p:attrNameLst>
                                      </p:cBhvr>
                                      <p:by>
                                        <p:hsl h="0" s="-12549" l="-25098"/>
                                      </p:by>
                                    </p:animClr>
                                    <p:animClr clrSpc="hsl" dir="cw">
                                      <p:cBhvr>
                                        <p:cTn id="25" dur="500" fill="hold"/>
                                        <p:tgtEl>
                                          <p:spTgt spid="229379">
                                            <p:txEl>
                                              <p:pRg st="1" end="1"/>
                                            </p:txEl>
                                          </p:spTgt>
                                        </p:tgtEl>
                                        <p:attrNameLst>
                                          <p:attrName>stroke.color</p:attrName>
                                        </p:attrNameLst>
                                      </p:cBhvr>
                                      <p:by>
                                        <p:hsl h="0" s="-12549" l="-25098"/>
                                      </p:by>
                                    </p:animClr>
                                    <p:set>
                                      <p:cBhvr>
                                        <p:cTn id="26" dur="500" fill="hold"/>
                                        <p:tgtEl>
                                          <p:spTgt spid="229379">
                                            <p:txEl>
                                              <p:pRg st="1" end="1"/>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29379">
                                            <p:txEl>
                                              <p:pRg st="2" end="2"/>
                                            </p:txEl>
                                          </p:spTgt>
                                        </p:tgtEl>
                                        <p:attrNameLst>
                                          <p:attrName>style.visibility</p:attrName>
                                        </p:attrNameLst>
                                      </p:cBhvr>
                                      <p:to>
                                        <p:strVal val="visible"/>
                                      </p:to>
                                    </p:set>
                                    <p:anim calcmode="lin" valueType="num">
                                      <p:cBhvr additive="base">
                                        <p:cTn id="29" dur="500" fill="hold"/>
                                        <p:tgtEl>
                                          <p:spTgt spid="22937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293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4" presetClass="emph" presetSubtype="0" fill="hold" grpId="1" nodeType="clickEffect">
                                  <p:stCondLst>
                                    <p:cond delay="0"/>
                                  </p:stCondLst>
                                  <p:childTnLst>
                                    <p:animClr clrSpc="hsl" dir="cw">
                                      <p:cBhvr override="childStyle">
                                        <p:cTn id="34" dur="500" fill="hold"/>
                                        <p:tgtEl>
                                          <p:spTgt spid="229379">
                                            <p:txEl>
                                              <p:pRg st="2" end="2"/>
                                            </p:txEl>
                                          </p:spTgt>
                                        </p:tgtEl>
                                        <p:attrNameLst>
                                          <p:attrName>style.color</p:attrName>
                                        </p:attrNameLst>
                                      </p:cBhvr>
                                      <p:by>
                                        <p:hsl h="0" s="-12549" l="-25098"/>
                                      </p:by>
                                    </p:animClr>
                                    <p:animClr clrSpc="hsl" dir="cw">
                                      <p:cBhvr>
                                        <p:cTn id="35" dur="500" fill="hold"/>
                                        <p:tgtEl>
                                          <p:spTgt spid="229379">
                                            <p:txEl>
                                              <p:pRg st="2" end="2"/>
                                            </p:txEl>
                                          </p:spTgt>
                                        </p:tgtEl>
                                        <p:attrNameLst>
                                          <p:attrName>fillcolor</p:attrName>
                                        </p:attrNameLst>
                                      </p:cBhvr>
                                      <p:by>
                                        <p:hsl h="0" s="-12549" l="-25098"/>
                                      </p:by>
                                    </p:animClr>
                                    <p:animClr clrSpc="hsl" dir="cw">
                                      <p:cBhvr>
                                        <p:cTn id="36" dur="500" fill="hold"/>
                                        <p:tgtEl>
                                          <p:spTgt spid="229379">
                                            <p:txEl>
                                              <p:pRg st="2" end="2"/>
                                            </p:txEl>
                                          </p:spTgt>
                                        </p:tgtEl>
                                        <p:attrNameLst>
                                          <p:attrName>stroke.color</p:attrName>
                                        </p:attrNameLst>
                                      </p:cBhvr>
                                      <p:by>
                                        <p:hsl h="0" s="-12549" l="-25098"/>
                                      </p:by>
                                    </p:animClr>
                                    <p:set>
                                      <p:cBhvr>
                                        <p:cTn id="37" dur="500" fill="hold"/>
                                        <p:tgtEl>
                                          <p:spTgt spid="229379">
                                            <p:txEl>
                                              <p:pRg st="2" end="2"/>
                                            </p:txEl>
                                          </p:spTgt>
                                        </p:tgtEl>
                                        <p:attrNameLst>
                                          <p:attrName>fill.type</p:attrName>
                                        </p:attrNameLst>
                                      </p:cBhvr>
                                      <p:to>
                                        <p:strVal val="solid"/>
                                      </p:to>
                                    </p:set>
                                  </p:childTnLst>
                                </p:cTn>
                              </p:par>
                              <p:par>
                                <p:cTn id="38" presetID="2" presetClass="entr" presetSubtype="4" fill="hold" grpId="0" nodeType="withEffect">
                                  <p:stCondLst>
                                    <p:cond delay="0"/>
                                  </p:stCondLst>
                                  <p:childTnLst>
                                    <p:set>
                                      <p:cBhvr>
                                        <p:cTn id="39" dur="1" fill="hold">
                                          <p:stCondLst>
                                            <p:cond delay="0"/>
                                          </p:stCondLst>
                                        </p:cTn>
                                        <p:tgtEl>
                                          <p:spTgt spid="229379">
                                            <p:txEl>
                                              <p:pRg st="3" end="3"/>
                                            </p:txEl>
                                          </p:spTgt>
                                        </p:tgtEl>
                                        <p:attrNameLst>
                                          <p:attrName>style.visibility</p:attrName>
                                        </p:attrNameLst>
                                      </p:cBhvr>
                                      <p:to>
                                        <p:strVal val="visible"/>
                                      </p:to>
                                    </p:set>
                                    <p:anim calcmode="lin" valueType="num">
                                      <p:cBhvr additive="base">
                                        <p:cTn id="40" dur="500" fill="hold"/>
                                        <p:tgtEl>
                                          <p:spTgt spid="229379">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293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29379">
                                            <p:txEl>
                                              <p:pRg st="4" end="4"/>
                                            </p:txEl>
                                          </p:spTgt>
                                        </p:tgtEl>
                                        <p:attrNameLst>
                                          <p:attrName>style.visibility</p:attrName>
                                        </p:attrNameLst>
                                      </p:cBhvr>
                                      <p:to>
                                        <p:strVal val="visible"/>
                                      </p:to>
                                    </p:set>
                                    <p:anim calcmode="lin" valueType="num">
                                      <p:cBhvr additive="base">
                                        <p:cTn id="46" dur="500" fill="hold"/>
                                        <p:tgtEl>
                                          <p:spTgt spid="229379">
                                            <p:txEl>
                                              <p:pRg st="4" end="4"/>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29379">
                                            <p:txEl>
                                              <p:pRg st="4" end="4"/>
                                            </p:txEl>
                                          </p:spTgt>
                                        </p:tgtEl>
                                        <p:attrNameLst>
                                          <p:attrName>ppt_y</p:attrName>
                                        </p:attrNameLst>
                                      </p:cBhvr>
                                      <p:tavLst>
                                        <p:tav tm="0">
                                          <p:val>
                                            <p:strVal val="1+#ppt_h/2"/>
                                          </p:val>
                                        </p:tav>
                                        <p:tav tm="100000">
                                          <p:val>
                                            <p:strVal val="#ppt_y"/>
                                          </p:val>
                                        </p:tav>
                                      </p:tavLst>
                                    </p:anim>
                                  </p:childTnLst>
                                </p:cTn>
                              </p:par>
                              <p:par>
                                <p:cTn id="48" presetID="24" presetClass="emph" presetSubtype="0" fill="hold" grpId="1" nodeType="withEffect">
                                  <p:stCondLst>
                                    <p:cond delay="0"/>
                                  </p:stCondLst>
                                  <p:childTnLst>
                                    <p:animClr clrSpc="hsl" dir="cw">
                                      <p:cBhvr override="childStyle">
                                        <p:cTn id="49" dur="500" fill="hold"/>
                                        <p:tgtEl>
                                          <p:spTgt spid="229379">
                                            <p:txEl>
                                              <p:pRg st="3" end="3"/>
                                            </p:txEl>
                                          </p:spTgt>
                                        </p:tgtEl>
                                        <p:attrNameLst>
                                          <p:attrName>style.color</p:attrName>
                                        </p:attrNameLst>
                                      </p:cBhvr>
                                      <p:by>
                                        <p:hsl h="0" s="-12549" l="-25098"/>
                                      </p:by>
                                    </p:animClr>
                                    <p:animClr clrSpc="hsl" dir="cw">
                                      <p:cBhvr>
                                        <p:cTn id="50" dur="500" fill="hold"/>
                                        <p:tgtEl>
                                          <p:spTgt spid="229379">
                                            <p:txEl>
                                              <p:pRg st="3" end="3"/>
                                            </p:txEl>
                                          </p:spTgt>
                                        </p:tgtEl>
                                        <p:attrNameLst>
                                          <p:attrName>fillcolor</p:attrName>
                                        </p:attrNameLst>
                                      </p:cBhvr>
                                      <p:by>
                                        <p:hsl h="0" s="-12549" l="-25098"/>
                                      </p:by>
                                    </p:animClr>
                                    <p:animClr clrSpc="hsl" dir="cw">
                                      <p:cBhvr>
                                        <p:cTn id="51" dur="500" fill="hold"/>
                                        <p:tgtEl>
                                          <p:spTgt spid="229379">
                                            <p:txEl>
                                              <p:pRg st="3" end="3"/>
                                            </p:txEl>
                                          </p:spTgt>
                                        </p:tgtEl>
                                        <p:attrNameLst>
                                          <p:attrName>stroke.color</p:attrName>
                                        </p:attrNameLst>
                                      </p:cBhvr>
                                      <p:by>
                                        <p:hsl h="0" s="-12549" l="-25098"/>
                                      </p:by>
                                    </p:animClr>
                                    <p:set>
                                      <p:cBhvr>
                                        <p:cTn id="52" dur="500" fill="hold"/>
                                        <p:tgtEl>
                                          <p:spTgt spid="229379">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uiExpand="1" build="p"/>
      <p:bldP spid="229379" grpId="1"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nb-NO"/>
              <a:t>Monitoring and evaluation</a:t>
            </a:r>
          </a:p>
        </p:txBody>
      </p:sp>
      <p:sp>
        <p:nvSpPr>
          <p:cNvPr id="247811" name="Rectangle 3"/>
          <p:cNvSpPr>
            <a:spLocks noGrp="1" noChangeArrowheads="1"/>
          </p:cNvSpPr>
          <p:nvPr>
            <p:ph type="body" idx="1"/>
          </p:nvPr>
        </p:nvSpPr>
        <p:spPr/>
        <p:txBody>
          <a:bodyPr/>
          <a:lstStyle/>
          <a:p>
            <a:r>
              <a:rPr lang="nb-NO" sz="2800"/>
              <a:t>Because the evidence is often limited, monitoring and evaluations of impacts on equity are needed to ensure that intended effects are achieved and that unintended adverse effects are avoided</a:t>
            </a:r>
          </a:p>
          <a:p>
            <a:r>
              <a:rPr lang="nb-NO" sz="2800"/>
              <a:t>To monitor or evaluate the extent to which implementing an option differentially affects disadvantaged populations</a:t>
            </a:r>
          </a:p>
          <a:p>
            <a:pPr lvl="1"/>
            <a:r>
              <a:rPr lang="nb-NO" sz="2400"/>
              <a:t>Appropriate indicators of social gradients and </a:t>
            </a:r>
          </a:p>
          <a:p>
            <a:pPr lvl="1"/>
            <a:r>
              <a:rPr lang="nb-NO" sz="2400"/>
              <a:t>Measures of change are needed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 calcmode="lin" valueType="num">
                                      <p:cBhvr additive="base">
                                        <p:cTn id="7" dur="500" fill="hold"/>
                                        <p:tgtEl>
                                          <p:spTgt spid="2478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78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47811">
                                            <p:txEl>
                                              <p:pRg st="0" end="0"/>
                                            </p:txEl>
                                          </p:spTgt>
                                        </p:tgtEl>
                                        <p:attrNameLst>
                                          <p:attrName>style.color</p:attrName>
                                        </p:attrNameLst>
                                      </p:cBhvr>
                                      <p:by>
                                        <p:hsl h="0" s="-12549" l="-25098"/>
                                      </p:by>
                                    </p:animClr>
                                    <p:animClr clrSpc="hsl" dir="cw">
                                      <p:cBhvr>
                                        <p:cTn id="13" dur="500" fill="hold"/>
                                        <p:tgtEl>
                                          <p:spTgt spid="247811">
                                            <p:txEl>
                                              <p:pRg st="0" end="0"/>
                                            </p:txEl>
                                          </p:spTgt>
                                        </p:tgtEl>
                                        <p:attrNameLst>
                                          <p:attrName>fillcolor</p:attrName>
                                        </p:attrNameLst>
                                      </p:cBhvr>
                                      <p:by>
                                        <p:hsl h="0" s="-12549" l="-25098"/>
                                      </p:by>
                                    </p:animClr>
                                    <p:animClr clrSpc="hsl" dir="cw">
                                      <p:cBhvr>
                                        <p:cTn id="14" dur="500" fill="hold"/>
                                        <p:tgtEl>
                                          <p:spTgt spid="247811">
                                            <p:txEl>
                                              <p:pRg st="0" end="0"/>
                                            </p:txEl>
                                          </p:spTgt>
                                        </p:tgtEl>
                                        <p:attrNameLst>
                                          <p:attrName>stroke.color</p:attrName>
                                        </p:attrNameLst>
                                      </p:cBhvr>
                                      <p:by>
                                        <p:hsl h="0" s="-12549" l="-25098"/>
                                      </p:by>
                                    </p:animClr>
                                    <p:set>
                                      <p:cBhvr>
                                        <p:cTn id="15" dur="500" fill="hold"/>
                                        <p:tgtEl>
                                          <p:spTgt spid="247811">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47811">
                                            <p:txEl>
                                              <p:pRg st="1" end="1"/>
                                            </p:txEl>
                                          </p:spTgt>
                                        </p:tgtEl>
                                        <p:attrNameLst>
                                          <p:attrName>style.visibility</p:attrName>
                                        </p:attrNameLst>
                                      </p:cBhvr>
                                      <p:to>
                                        <p:strVal val="visible"/>
                                      </p:to>
                                    </p:set>
                                    <p:anim calcmode="lin" valueType="num">
                                      <p:cBhvr additive="base">
                                        <p:cTn id="18" dur="500" fill="hold"/>
                                        <p:tgtEl>
                                          <p:spTgt spid="24781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47811">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247811">
                                            <p:txEl>
                                              <p:pRg st="2" end="2"/>
                                            </p:txEl>
                                          </p:spTgt>
                                        </p:tgtEl>
                                        <p:attrNameLst>
                                          <p:attrName>style.visibility</p:attrName>
                                        </p:attrNameLst>
                                      </p:cBhvr>
                                      <p:to>
                                        <p:strVal val="visible"/>
                                      </p:to>
                                    </p:set>
                                    <p:anim calcmode="lin" valueType="num">
                                      <p:cBhvr additive="base">
                                        <p:cTn id="22" dur="500" fill="hold"/>
                                        <p:tgtEl>
                                          <p:spTgt spid="247811">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47811">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247811">
                                            <p:txEl>
                                              <p:pRg st="3" end="3"/>
                                            </p:txEl>
                                          </p:spTgt>
                                        </p:tgtEl>
                                        <p:attrNameLst>
                                          <p:attrName>style.visibility</p:attrName>
                                        </p:attrNameLst>
                                      </p:cBhvr>
                                      <p:to>
                                        <p:strVal val="visible"/>
                                      </p:to>
                                    </p:set>
                                    <p:anim calcmode="lin" valueType="num">
                                      <p:cBhvr additive="base">
                                        <p:cTn id="26" dur="500" fill="hold"/>
                                        <p:tgtEl>
                                          <p:spTgt spid="247811">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478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uiExpand="1" build="p"/>
      <p:bldP spid="247811" grpId="1"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ctrTitle"/>
          </p:nvPr>
        </p:nvSpPr>
        <p:spPr/>
        <p:txBody>
          <a:bodyPr/>
          <a:lstStyle/>
          <a:p>
            <a:r>
              <a:rPr lang="nb-NO" sz="4000"/>
              <a:t>Questions or comments?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457200" y="414338"/>
            <a:ext cx="8229600" cy="1143000"/>
          </a:xfrm>
        </p:spPr>
        <p:txBody>
          <a:bodyPr/>
          <a:lstStyle/>
          <a:p>
            <a:r>
              <a:rPr lang="nb-NO" sz="4000"/>
              <a:t>The relevance of different characteristics depends on the option of interest</a:t>
            </a:r>
          </a:p>
        </p:txBody>
      </p:sp>
      <p:sp>
        <p:nvSpPr>
          <p:cNvPr id="178179" name="Rectangle 3"/>
          <p:cNvSpPr>
            <a:spLocks noGrp="1" noChangeArrowheads="1"/>
          </p:cNvSpPr>
          <p:nvPr>
            <p:ph type="body" idx="1"/>
          </p:nvPr>
        </p:nvSpPr>
        <p:spPr>
          <a:xfrm>
            <a:off x="457200" y="2133600"/>
            <a:ext cx="8229600" cy="3992563"/>
          </a:xfrm>
        </p:spPr>
        <p:txBody>
          <a:bodyPr/>
          <a:lstStyle/>
          <a:p>
            <a:pPr>
              <a:lnSpc>
                <a:spcPct val="80000"/>
              </a:lnSpc>
              <a:buFontTx/>
              <a:buNone/>
            </a:pPr>
            <a:r>
              <a:rPr lang="nb-NO" sz="2400" dirty="0" err="1"/>
              <a:t>There</a:t>
            </a:r>
            <a:r>
              <a:rPr lang="nb-NO" sz="2400" dirty="0"/>
              <a:t> </a:t>
            </a:r>
            <a:r>
              <a:rPr lang="nb-NO" sz="2400" dirty="0" err="1"/>
              <a:t>may</a:t>
            </a:r>
            <a:r>
              <a:rPr lang="nb-NO" sz="2400" dirty="0"/>
              <a:t> be </a:t>
            </a:r>
            <a:r>
              <a:rPr lang="nb-NO" sz="2400" dirty="0" err="1"/>
              <a:t>good</a:t>
            </a:r>
            <a:r>
              <a:rPr lang="nb-NO" sz="2400" dirty="0"/>
              <a:t> </a:t>
            </a:r>
            <a:r>
              <a:rPr lang="nb-NO" sz="2400" dirty="0" err="1"/>
              <a:t>reasons</a:t>
            </a:r>
            <a:r>
              <a:rPr lang="nb-NO" sz="2400" dirty="0"/>
              <a:t> for </a:t>
            </a:r>
            <a:r>
              <a:rPr lang="nb-NO" sz="2400" dirty="0" err="1"/>
              <a:t>prioritising</a:t>
            </a:r>
            <a:r>
              <a:rPr lang="nb-NO" sz="2400" dirty="0"/>
              <a:t> </a:t>
            </a:r>
            <a:r>
              <a:rPr lang="nb-NO" sz="2400" dirty="0" err="1"/>
              <a:t>particular</a:t>
            </a:r>
            <a:r>
              <a:rPr lang="nb-NO" sz="2400" dirty="0"/>
              <a:t> </a:t>
            </a:r>
            <a:r>
              <a:rPr lang="nb-NO" sz="2400" dirty="0" err="1"/>
              <a:t>groups</a:t>
            </a:r>
            <a:r>
              <a:rPr lang="nb-NO" sz="2400" dirty="0"/>
              <a:t> or settings </a:t>
            </a:r>
            <a:r>
              <a:rPr lang="nb-NO" sz="2400" dirty="0" err="1"/>
              <a:t>generally</a:t>
            </a:r>
            <a:endParaRPr lang="nb-NO" sz="2400" dirty="0"/>
          </a:p>
          <a:p>
            <a:pPr>
              <a:lnSpc>
                <a:spcPct val="80000"/>
              </a:lnSpc>
            </a:pPr>
            <a:r>
              <a:rPr lang="nb-NO" sz="2400" dirty="0" err="1"/>
              <a:t>But</a:t>
            </a:r>
            <a:r>
              <a:rPr lang="nb-NO" sz="2400" dirty="0"/>
              <a:t> for </a:t>
            </a:r>
            <a:r>
              <a:rPr lang="nb-NO" sz="2400" dirty="0" err="1"/>
              <a:t>specific</a:t>
            </a:r>
            <a:r>
              <a:rPr lang="nb-NO" sz="2400" dirty="0"/>
              <a:t> </a:t>
            </a:r>
            <a:r>
              <a:rPr lang="nb-NO" sz="2400" dirty="0" err="1"/>
              <a:t>policies</a:t>
            </a:r>
            <a:r>
              <a:rPr lang="nb-NO" sz="2400" dirty="0"/>
              <a:t> or </a:t>
            </a:r>
            <a:r>
              <a:rPr lang="nb-NO" sz="2400" dirty="0" err="1"/>
              <a:t>programmes</a:t>
            </a:r>
            <a:r>
              <a:rPr lang="nb-NO" sz="2400" dirty="0"/>
              <a:t> it is </a:t>
            </a:r>
            <a:r>
              <a:rPr lang="nb-NO" sz="2400" dirty="0" err="1"/>
              <a:t>often</a:t>
            </a:r>
            <a:r>
              <a:rPr lang="nb-NO" sz="2400" dirty="0"/>
              <a:t> </a:t>
            </a:r>
            <a:r>
              <a:rPr lang="nb-NO" sz="2400" dirty="0" err="1"/>
              <a:t>important</a:t>
            </a:r>
            <a:r>
              <a:rPr lang="nb-NO" sz="2400" dirty="0"/>
              <a:t> to </a:t>
            </a:r>
            <a:r>
              <a:rPr lang="nb-NO" sz="2400" dirty="0" err="1"/>
              <a:t>consider</a:t>
            </a:r>
            <a:r>
              <a:rPr lang="nb-NO" sz="2400" dirty="0"/>
              <a:t> </a:t>
            </a:r>
            <a:r>
              <a:rPr lang="nb-NO" sz="2400" dirty="0" err="1"/>
              <a:t>inequities</a:t>
            </a:r>
            <a:r>
              <a:rPr lang="nb-NO" sz="2400" dirty="0"/>
              <a:t> in </a:t>
            </a:r>
            <a:r>
              <a:rPr lang="nb-NO" sz="2400" dirty="0" err="1"/>
              <a:t>relation</a:t>
            </a:r>
            <a:r>
              <a:rPr lang="nb-NO" sz="2400" dirty="0"/>
              <a:t> to a range </a:t>
            </a:r>
            <a:r>
              <a:rPr lang="nb-NO" sz="2400" dirty="0" err="1"/>
              <a:t>of</a:t>
            </a:r>
            <a:r>
              <a:rPr lang="nb-NO" sz="2400" dirty="0"/>
              <a:t> </a:t>
            </a:r>
            <a:r>
              <a:rPr lang="nb-NO" sz="2400" dirty="0" err="1"/>
              <a:t>potentially</a:t>
            </a:r>
            <a:r>
              <a:rPr lang="nb-NO" sz="2400" dirty="0"/>
              <a:t> </a:t>
            </a:r>
            <a:r>
              <a:rPr lang="nb-NO" sz="2400" dirty="0" err="1"/>
              <a:t>disadvantaged</a:t>
            </a:r>
            <a:r>
              <a:rPr lang="nb-NO" sz="2400" dirty="0"/>
              <a:t> </a:t>
            </a:r>
            <a:r>
              <a:rPr lang="nb-NO" sz="2400" dirty="0" err="1"/>
              <a:t>groups</a:t>
            </a:r>
            <a:r>
              <a:rPr lang="nb-NO" sz="2400" dirty="0"/>
              <a:t> or settings</a:t>
            </a:r>
          </a:p>
          <a:p>
            <a:pPr>
              <a:lnSpc>
                <a:spcPct val="80000"/>
              </a:lnSpc>
            </a:pPr>
            <a:r>
              <a:rPr lang="nb-NO" sz="2400" dirty="0" err="1"/>
              <a:t>Subsequent</a:t>
            </a:r>
            <a:r>
              <a:rPr lang="nb-NO" sz="2400" dirty="0"/>
              <a:t> </a:t>
            </a:r>
            <a:r>
              <a:rPr lang="nb-NO" sz="2400" dirty="0" err="1"/>
              <a:t>attention</a:t>
            </a:r>
            <a:r>
              <a:rPr lang="nb-NO" sz="2400" dirty="0"/>
              <a:t> </a:t>
            </a:r>
            <a:r>
              <a:rPr lang="nb-NO" sz="2400" dirty="0" err="1"/>
              <a:t>should</a:t>
            </a:r>
            <a:r>
              <a:rPr lang="nb-NO" sz="2400" dirty="0"/>
              <a:t> </a:t>
            </a:r>
            <a:r>
              <a:rPr lang="nb-NO" sz="2400" dirty="0" err="1"/>
              <a:t>focus</a:t>
            </a:r>
            <a:r>
              <a:rPr lang="nb-NO" sz="2400" dirty="0"/>
              <a:t> </a:t>
            </a:r>
            <a:r>
              <a:rPr lang="nb-NO" sz="2400" dirty="0" err="1"/>
              <a:t>on</a:t>
            </a:r>
            <a:r>
              <a:rPr lang="nb-NO" sz="2400" dirty="0"/>
              <a:t> </a:t>
            </a:r>
            <a:r>
              <a:rPr lang="nb-NO" sz="2400" dirty="0" err="1"/>
              <a:t>those</a:t>
            </a:r>
            <a:r>
              <a:rPr lang="nb-NO" sz="2400" dirty="0"/>
              <a:t> </a:t>
            </a:r>
            <a:r>
              <a:rPr lang="nb-NO" sz="2400" dirty="0" err="1"/>
              <a:t>groups</a:t>
            </a:r>
            <a:r>
              <a:rPr lang="nb-NO" sz="2400" dirty="0"/>
              <a:t> or settings for </a:t>
            </a:r>
            <a:r>
              <a:rPr lang="nb-NO" sz="2400" dirty="0" err="1"/>
              <a:t>which</a:t>
            </a:r>
            <a:r>
              <a:rPr lang="nb-NO" sz="2400" dirty="0"/>
              <a:t> </a:t>
            </a:r>
            <a:r>
              <a:rPr lang="nb-NO" sz="2400" dirty="0" err="1"/>
              <a:t>there</a:t>
            </a:r>
            <a:r>
              <a:rPr lang="nb-NO" sz="2400" dirty="0"/>
              <a:t> is a </a:t>
            </a:r>
            <a:r>
              <a:rPr lang="nb-NO" sz="2400" dirty="0" err="1"/>
              <a:t>reason</a:t>
            </a:r>
            <a:r>
              <a:rPr lang="nb-NO" sz="2400" dirty="0"/>
              <a:t> to </a:t>
            </a:r>
            <a:r>
              <a:rPr lang="nb-NO" sz="2400" dirty="0" err="1"/>
              <a:t>anticipate</a:t>
            </a:r>
            <a:r>
              <a:rPr lang="nb-NO" sz="2400" dirty="0"/>
              <a:t> </a:t>
            </a:r>
            <a:r>
              <a:rPr lang="nb-NO" sz="2400" dirty="0" err="1" smtClean="0"/>
              <a:t>significant</a:t>
            </a:r>
            <a:r>
              <a:rPr lang="nb-NO" sz="2400" dirty="0" smtClean="0"/>
              <a:t> </a:t>
            </a:r>
            <a:r>
              <a:rPr lang="nb-NO" sz="2400" dirty="0" err="1" smtClean="0"/>
              <a:t>differential</a:t>
            </a:r>
            <a:r>
              <a:rPr lang="nb-NO" sz="2400" dirty="0" smtClean="0"/>
              <a:t> </a:t>
            </a:r>
            <a:r>
              <a:rPr lang="nb-NO" sz="2400" dirty="0" err="1"/>
              <a:t>effects</a:t>
            </a:r>
            <a:endParaRPr lang="nb-NO" sz="2400" dirty="0"/>
          </a:p>
          <a:p>
            <a:pPr>
              <a:lnSpc>
                <a:spcPct val="80000"/>
              </a:lnSpc>
            </a:pPr>
            <a:r>
              <a:rPr lang="nb-NO" sz="2400" dirty="0" err="1"/>
              <a:t>Consideration</a:t>
            </a:r>
            <a:r>
              <a:rPr lang="nb-NO" sz="2400" dirty="0"/>
              <a:t> </a:t>
            </a:r>
            <a:r>
              <a:rPr lang="nb-NO" sz="2400" dirty="0" err="1"/>
              <a:t>should</a:t>
            </a:r>
            <a:r>
              <a:rPr lang="nb-NO" sz="2400" dirty="0"/>
              <a:t> be given to </a:t>
            </a:r>
            <a:r>
              <a:rPr lang="nb-NO" sz="2400" dirty="0" err="1"/>
              <a:t>potentially</a:t>
            </a:r>
            <a:r>
              <a:rPr lang="nb-NO" sz="2400" dirty="0"/>
              <a:t> </a:t>
            </a:r>
            <a:r>
              <a:rPr lang="nb-NO" sz="2400" dirty="0" err="1"/>
              <a:t>important</a:t>
            </a:r>
            <a:r>
              <a:rPr lang="nb-NO" sz="2400" dirty="0"/>
              <a:t> </a:t>
            </a:r>
            <a:r>
              <a:rPr lang="nb-NO" sz="2400" dirty="0" err="1"/>
              <a:t>difference</a:t>
            </a:r>
            <a:r>
              <a:rPr lang="nb-NO" sz="2400" dirty="0"/>
              <a:t> in  </a:t>
            </a:r>
            <a:r>
              <a:rPr lang="nb-NO" sz="2400" dirty="0" err="1"/>
              <a:t>effects</a:t>
            </a:r>
            <a:r>
              <a:rPr lang="nb-NO" sz="2400" dirty="0"/>
              <a:t> </a:t>
            </a:r>
            <a:r>
              <a:rPr lang="nb-NO" sz="2400" dirty="0" err="1"/>
              <a:t>when</a:t>
            </a:r>
            <a:r>
              <a:rPr lang="nb-NO" sz="2400" dirty="0"/>
              <a:t> </a:t>
            </a:r>
            <a:r>
              <a:rPr lang="nb-NO" sz="2400" dirty="0" err="1"/>
              <a:t>there</a:t>
            </a:r>
            <a:r>
              <a:rPr lang="nb-NO" sz="2400" dirty="0"/>
              <a:t> is an </a:t>
            </a:r>
            <a:r>
              <a:rPr lang="nb-NO" sz="2400" dirty="0" err="1"/>
              <a:t>association</a:t>
            </a:r>
            <a:r>
              <a:rPr lang="nb-NO" sz="2400" dirty="0"/>
              <a:t> </a:t>
            </a:r>
            <a:r>
              <a:rPr lang="nb-NO" sz="2400" dirty="0" err="1"/>
              <a:t>between</a:t>
            </a:r>
            <a:r>
              <a:rPr lang="nb-NO" sz="2400" dirty="0"/>
              <a:t> </a:t>
            </a:r>
            <a:r>
              <a:rPr lang="nb-NO" sz="2400" dirty="0" err="1"/>
              <a:t>the</a:t>
            </a:r>
            <a:r>
              <a:rPr lang="nb-NO" sz="2400" dirty="0"/>
              <a:t> </a:t>
            </a:r>
            <a:r>
              <a:rPr lang="nb-NO" sz="2400" dirty="0" err="1"/>
              <a:t>mechanism</a:t>
            </a:r>
            <a:r>
              <a:rPr lang="nb-NO" sz="2400" dirty="0"/>
              <a:t> </a:t>
            </a:r>
            <a:r>
              <a:rPr lang="nb-NO" sz="2400" dirty="0" err="1"/>
              <a:t>of</a:t>
            </a:r>
            <a:r>
              <a:rPr lang="nb-NO" sz="2400" dirty="0"/>
              <a:t> action </a:t>
            </a:r>
            <a:r>
              <a:rPr lang="nb-NO" sz="2400" dirty="0" err="1"/>
              <a:t>of</a:t>
            </a:r>
            <a:r>
              <a:rPr lang="nb-NO" sz="2400" dirty="0"/>
              <a:t> </a:t>
            </a:r>
            <a:r>
              <a:rPr lang="nb-NO" sz="2400" dirty="0" err="1"/>
              <a:t>the</a:t>
            </a:r>
            <a:r>
              <a:rPr lang="nb-NO" sz="2400" dirty="0"/>
              <a:t> </a:t>
            </a:r>
            <a:r>
              <a:rPr lang="nb-NO" sz="2400" dirty="0" err="1"/>
              <a:t>option</a:t>
            </a:r>
            <a:r>
              <a:rPr lang="nb-NO" sz="2400" dirty="0"/>
              <a:t> and a </a:t>
            </a:r>
            <a:r>
              <a:rPr lang="nb-NO" sz="2400" dirty="0" err="1"/>
              <a:t>particular</a:t>
            </a:r>
            <a:r>
              <a:rPr lang="nb-NO" sz="2400" dirty="0"/>
              <a:t> </a:t>
            </a:r>
            <a:r>
              <a:rPr lang="nb-NO" sz="2400" dirty="0" err="1"/>
              <a:t>characteristic</a:t>
            </a:r>
            <a:endParaRPr lang="nb-NO"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anim calcmode="lin" valueType="num">
                                      <p:cBhvr additive="base">
                                        <p:cTn id="7" dur="500" fill="hold"/>
                                        <p:tgtEl>
                                          <p:spTgt spid="178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8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8179">
                                            <p:txEl>
                                              <p:pRg st="1" end="1"/>
                                            </p:txEl>
                                          </p:spTgt>
                                        </p:tgtEl>
                                        <p:attrNameLst>
                                          <p:attrName>style.visibility</p:attrName>
                                        </p:attrNameLst>
                                      </p:cBhvr>
                                      <p:to>
                                        <p:strVal val="visible"/>
                                      </p:to>
                                    </p:set>
                                    <p:anim calcmode="lin" valueType="num">
                                      <p:cBhvr additive="base">
                                        <p:cTn id="13" dur="500" fill="hold"/>
                                        <p:tgtEl>
                                          <p:spTgt spid="1781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8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8179">
                                            <p:txEl>
                                              <p:pRg st="2" end="2"/>
                                            </p:txEl>
                                          </p:spTgt>
                                        </p:tgtEl>
                                        <p:attrNameLst>
                                          <p:attrName>style.visibility</p:attrName>
                                        </p:attrNameLst>
                                      </p:cBhvr>
                                      <p:to>
                                        <p:strVal val="visible"/>
                                      </p:to>
                                    </p:set>
                                    <p:anim calcmode="lin" valueType="num">
                                      <p:cBhvr additive="base">
                                        <p:cTn id="19" dur="500" fill="hold"/>
                                        <p:tgtEl>
                                          <p:spTgt spid="178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8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8179">
                                            <p:txEl>
                                              <p:pRg st="3" end="3"/>
                                            </p:txEl>
                                          </p:spTgt>
                                        </p:tgtEl>
                                        <p:attrNameLst>
                                          <p:attrName>style.visibility</p:attrName>
                                        </p:attrNameLst>
                                      </p:cBhvr>
                                      <p:to>
                                        <p:strVal val="visible"/>
                                      </p:to>
                                    </p:set>
                                    <p:anim calcmode="lin" valueType="num">
                                      <p:cBhvr additive="base">
                                        <p:cTn id="25" dur="500" fill="hold"/>
                                        <p:tgtEl>
                                          <p:spTgt spid="1781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81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nb-NO"/>
              <a:t>Economic status</a:t>
            </a:r>
          </a:p>
        </p:txBody>
      </p:sp>
      <p:sp>
        <p:nvSpPr>
          <p:cNvPr id="232451" name="Rectangle 3"/>
          <p:cNvSpPr>
            <a:spLocks noGrp="1" noChangeArrowheads="1"/>
          </p:cNvSpPr>
          <p:nvPr>
            <p:ph type="body" idx="1"/>
          </p:nvPr>
        </p:nvSpPr>
        <p:spPr/>
        <p:txBody>
          <a:bodyPr/>
          <a:lstStyle/>
          <a:p>
            <a:r>
              <a:rPr lang="nb-NO" sz="2800"/>
              <a:t>Low-income populations are more likely to be responsive to changes in the prices of goods and services</a:t>
            </a:r>
          </a:p>
          <a:p>
            <a:r>
              <a:rPr lang="nb-NO" sz="2800"/>
              <a:t>Because they have less disposable income, tobacco tax increases, for example, could make such populations more likely to quit</a:t>
            </a:r>
          </a:p>
          <a:p>
            <a:r>
              <a:rPr lang="nb-NO" sz="2800"/>
              <a:t>But they would also be made more vulnerable as a result of having to spend more money on tobacco if they did </a:t>
            </a:r>
            <a:r>
              <a:rPr lang="nb-NO" sz="2800" i="1"/>
              <a:t>not </a:t>
            </a:r>
            <a:r>
              <a:rPr lang="nb-NO" sz="2800"/>
              <a:t>quit smoking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anim calcmode="lin" valueType="num">
                                      <p:cBhvr additive="base">
                                        <p:cTn id="7" dur="500" fill="hold"/>
                                        <p:tgtEl>
                                          <p:spTgt spid="232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2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2451">
                                            <p:txEl>
                                              <p:pRg st="1" end="1"/>
                                            </p:txEl>
                                          </p:spTgt>
                                        </p:tgtEl>
                                        <p:attrNameLst>
                                          <p:attrName>style.visibility</p:attrName>
                                        </p:attrNameLst>
                                      </p:cBhvr>
                                      <p:to>
                                        <p:strVal val="visible"/>
                                      </p:to>
                                    </p:set>
                                    <p:anim calcmode="lin" valueType="num">
                                      <p:cBhvr additive="base">
                                        <p:cTn id="13" dur="500" fill="hold"/>
                                        <p:tgtEl>
                                          <p:spTgt spid="2324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2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2451">
                                            <p:txEl>
                                              <p:pRg st="2" end="2"/>
                                            </p:txEl>
                                          </p:spTgt>
                                        </p:tgtEl>
                                        <p:attrNameLst>
                                          <p:attrName>style.visibility</p:attrName>
                                        </p:attrNameLst>
                                      </p:cBhvr>
                                      <p:to>
                                        <p:strVal val="visible"/>
                                      </p:to>
                                    </p:set>
                                    <p:anim calcmode="lin" valueType="num">
                                      <p:cBhvr additive="base">
                                        <p:cTn id="19" dur="500" fill="hold"/>
                                        <p:tgtEl>
                                          <p:spTgt spid="2324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2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nb-NO"/>
              <a:t>Employment or occupation</a:t>
            </a:r>
          </a:p>
        </p:txBody>
      </p:sp>
      <p:sp>
        <p:nvSpPr>
          <p:cNvPr id="233475" name="Rectangle 3"/>
          <p:cNvSpPr>
            <a:spLocks noGrp="1" noChangeArrowheads="1"/>
          </p:cNvSpPr>
          <p:nvPr>
            <p:ph type="body" idx="1"/>
          </p:nvPr>
        </p:nvSpPr>
        <p:spPr/>
        <p:txBody>
          <a:bodyPr/>
          <a:lstStyle/>
          <a:p>
            <a:r>
              <a:rPr lang="nb-NO"/>
              <a:t>Employer-funded insurance schemes may result in differences in coverage, with less coverage being likely for those who are unemployed, self-employed or employed in small companies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nb-NO"/>
              <a:t>Education</a:t>
            </a:r>
          </a:p>
        </p:txBody>
      </p:sp>
      <p:sp>
        <p:nvSpPr>
          <p:cNvPr id="234499" name="Rectangle 3"/>
          <p:cNvSpPr>
            <a:spLocks noGrp="1" noChangeArrowheads="1"/>
          </p:cNvSpPr>
          <p:nvPr>
            <p:ph type="body" idx="1"/>
          </p:nvPr>
        </p:nvSpPr>
        <p:spPr/>
        <p:txBody>
          <a:bodyPr/>
          <a:lstStyle/>
          <a:p>
            <a:pPr>
              <a:lnSpc>
                <a:spcPct val="90000"/>
              </a:lnSpc>
            </a:pPr>
            <a:r>
              <a:rPr lang="nb-NO"/>
              <a:t>School-based programmes would be expected to differentially affect those who attend versus those who do not attend schools</a:t>
            </a:r>
          </a:p>
          <a:p>
            <a:pPr>
              <a:lnSpc>
                <a:spcPct val="90000"/>
              </a:lnSpc>
            </a:pPr>
            <a:r>
              <a:rPr lang="nb-NO"/>
              <a:t>Information campaigns that rely on printed materials to improve the utilisation of health services might have differential impacts on illiterate or less-educated populations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4499">
                                            <p:txEl>
                                              <p:pRg st="0" end="0"/>
                                            </p:txEl>
                                          </p:spTgt>
                                        </p:tgtEl>
                                        <p:attrNameLst>
                                          <p:attrName>style.visibility</p:attrName>
                                        </p:attrNameLst>
                                      </p:cBhvr>
                                      <p:to>
                                        <p:strVal val="visible"/>
                                      </p:to>
                                    </p:set>
                                    <p:anim calcmode="lin" valueType="num">
                                      <p:cBhvr additive="base">
                                        <p:cTn id="7" dur="500" fill="hold"/>
                                        <p:tgtEl>
                                          <p:spTgt spid="234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4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4499">
                                            <p:txEl>
                                              <p:pRg st="1" end="1"/>
                                            </p:txEl>
                                          </p:spTgt>
                                        </p:tgtEl>
                                        <p:attrNameLst>
                                          <p:attrName>style.visibility</p:attrName>
                                        </p:attrNameLst>
                                      </p:cBhvr>
                                      <p:to>
                                        <p:strVal val="visible"/>
                                      </p:to>
                                    </p:set>
                                    <p:anim calcmode="lin" valueType="num">
                                      <p:cBhvr additive="base">
                                        <p:cTn id="13" dur="500" fill="hold"/>
                                        <p:tgtEl>
                                          <p:spTgt spid="2344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44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nb-NO"/>
              <a:t>Place of residence</a:t>
            </a:r>
          </a:p>
        </p:txBody>
      </p:sp>
      <p:sp>
        <p:nvSpPr>
          <p:cNvPr id="235523" name="Rectangle 3"/>
          <p:cNvSpPr>
            <a:spLocks noGrp="1" noChangeArrowheads="1"/>
          </p:cNvSpPr>
          <p:nvPr>
            <p:ph type="body" idx="1"/>
          </p:nvPr>
        </p:nvSpPr>
        <p:spPr/>
        <p:txBody>
          <a:bodyPr/>
          <a:lstStyle/>
          <a:p>
            <a:r>
              <a:rPr lang="nb-NO"/>
              <a:t>Access to care is commonly more difficult in rural areas</a:t>
            </a:r>
          </a:p>
          <a:p>
            <a:r>
              <a:rPr lang="nb-NO"/>
              <a:t>Any strategy, therefore, that does not take into account the need to improve the delivery of effective clinical or public health interventions is likely to be less effective in rural areas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23">
                                            <p:txEl>
                                              <p:pRg st="0" end="0"/>
                                            </p:txEl>
                                          </p:spTgt>
                                        </p:tgtEl>
                                        <p:attrNameLst>
                                          <p:attrName>style.visibility</p:attrName>
                                        </p:attrNameLst>
                                      </p:cBhvr>
                                      <p:to>
                                        <p:strVal val="visible"/>
                                      </p:to>
                                    </p:set>
                                    <p:anim calcmode="lin" valueType="num">
                                      <p:cBhvr additive="base">
                                        <p:cTn id="7" dur="500" fill="hold"/>
                                        <p:tgtEl>
                                          <p:spTgt spid="2355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23">
                                            <p:txEl>
                                              <p:pRg st="1" end="1"/>
                                            </p:txEl>
                                          </p:spTgt>
                                        </p:tgtEl>
                                        <p:attrNameLst>
                                          <p:attrName>style.visibility</p:attrName>
                                        </p:attrNameLst>
                                      </p:cBhvr>
                                      <p:to>
                                        <p:strVal val="visible"/>
                                      </p:to>
                                    </p:set>
                                    <p:anim calcmode="lin" valueType="num">
                                      <p:cBhvr additive="base">
                                        <p:cTn id="13" dur="500" fill="hold"/>
                                        <p:tgtEl>
                                          <p:spTgt spid="2355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nb-NO"/>
              <a:t>Gender</a:t>
            </a:r>
          </a:p>
        </p:txBody>
      </p:sp>
      <p:sp>
        <p:nvSpPr>
          <p:cNvPr id="236547" name="Rectangle 3"/>
          <p:cNvSpPr>
            <a:spLocks noGrp="1" noChangeArrowheads="1"/>
          </p:cNvSpPr>
          <p:nvPr>
            <p:ph type="body" idx="1"/>
          </p:nvPr>
        </p:nvSpPr>
        <p:spPr/>
        <p:txBody>
          <a:bodyPr/>
          <a:lstStyle/>
          <a:p>
            <a:r>
              <a:rPr lang="nb-NO"/>
              <a:t>Strategies for involving stakeholders in priority setting may affect women and men differently, resulting in priorities that may have different impacts on women and men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r>
              <a:rPr lang="nb-NO"/>
              <a:t>Ethnicity</a:t>
            </a:r>
          </a:p>
        </p:txBody>
      </p:sp>
      <p:sp>
        <p:nvSpPr>
          <p:cNvPr id="237571" name="Rectangle 3"/>
          <p:cNvSpPr>
            <a:spLocks noGrp="1" noChangeArrowheads="1"/>
          </p:cNvSpPr>
          <p:nvPr>
            <p:ph type="body" idx="1"/>
          </p:nvPr>
        </p:nvSpPr>
        <p:spPr/>
        <p:txBody>
          <a:bodyPr/>
          <a:lstStyle/>
          <a:p>
            <a:pPr>
              <a:lnSpc>
                <a:spcPct val="90000"/>
              </a:lnSpc>
            </a:pPr>
            <a:r>
              <a:rPr lang="nb-NO" sz="2800"/>
              <a:t>Ethnic groups (i.e. those groups who consider themselves, or are considered by others, to share common characteristics which differentiate them from other groups in society) may have beliefs and attitudes relating to the acceptability of a particular policy or programme</a:t>
            </a:r>
          </a:p>
          <a:p>
            <a:pPr>
              <a:lnSpc>
                <a:spcPct val="90000"/>
              </a:lnSpc>
            </a:pPr>
            <a:r>
              <a:rPr lang="nb-NO" sz="2800"/>
              <a:t>Delivery strategies that do not take these perspectives into account are likely to be less effective amongst ethnic groups where an otherwise effective policy or programme might not be readily accepted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anim calcmode="lin" valueType="num">
                                      <p:cBhvr additive="base">
                                        <p:cTn id="7" dur="500" fill="hold"/>
                                        <p:tgtEl>
                                          <p:spTgt spid="237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7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7571">
                                            <p:txEl>
                                              <p:pRg st="1" end="1"/>
                                            </p:txEl>
                                          </p:spTgt>
                                        </p:tgtEl>
                                        <p:attrNameLst>
                                          <p:attrName>style.visibility</p:attrName>
                                        </p:attrNameLst>
                                      </p:cBhvr>
                                      <p:to>
                                        <p:strVal val="visible"/>
                                      </p:to>
                                    </p:set>
                                    <p:anim calcmode="lin" valueType="num">
                                      <p:cBhvr additive="base">
                                        <p:cTn id="13" dur="500" fill="hold"/>
                                        <p:tgtEl>
                                          <p:spTgt spid="237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7571">
                                            <p:txEl>
                                              <p:pRg st="1" end="1"/>
                                            </p:txEl>
                                          </p:spTgt>
                                        </p:tgtEl>
                                        <p:attrNameLst>
                                          <p:attrName>ppt_y</p:attrName>
                                        </p:attrNameLst>
                                      </p:cBhvr>
                                      <p:tavLst>
                                        <p:tav tm="0">
                                          <p:val>
                                            <p:strVal val="1+#ppt_h/2"/>
                                          </p:val>
                                        </p:tav>
                                        <p:tav tm="100000">
                                          <p:val>
                                            <p:strVal val="#ppt_y"/>
                                          </p:val>
                                        </p:tav>
                                      </p:tavLst>
                                    </p:anim>
                                  </p:childTnLst>
                                </p:cTn>
                              </p:par>
                              <p:par>
                                <p:cTn id="15" presetID="24" presetClass="emph" presetSubtype="0" fill="hold" grpId="1" nodeType="withEffect">
                                  <p:stCondLst>
                                    <p:cond delay="0"/>
                                  </p:stCondLst>
                                  <p:childTnLst>
                                    <p:animClr clrSpc="hsl" dir="cw">
                                      <p:cBhvr override="childStyle">
                                        <p:cTn id="16" dur="500" fill="hold"/>
                                        <p:tgtEl>
                                          <p:spTgt spid="237571">
                                            <p:txEl>
                                              <p:pRg st="0" end="0"/>
                                            </p:txEl>
                                          </p:spTgt>
                                        </p:tgtEl>
                                        <p:attrNameLst>
                                          <p:attrName>style.color</p:attrName>
                                        </p:attrNameLst>
                                      </p:cBhvr>
                                      <p:by>
                                        <p:hsl h="0" s="-12549" l="-25098"/>
                                      </p:by>
                                    </p:animClr>
                                    <p:animClr clrSpc="hsl" dir="cw">
                                      <p:cBhvr>
                                        <p:cTn id="17" dur="500" fill="hold"/>
                                        <p:tgtEl>
                                          <p:spTgt spid="237571">
                                            <p:txEl>
                                              <p:pRg st="0" end="0"/>
                                            </p:txEl>
                                          </p:spTgt>
                                        </p:tgtEl>
                                        <p:attrNameLst>
                                          <p:attrName>fillcolor</p:attrName>
                                        </p:attrNameLst>
                                      </p:cBhvr>
                                      <p:by>
                                        <p:hsl h="0" s="-12549" l="-25098"/>
                                      </p:by>
                                    </p:animClr>
                                    <p:animClr clrSpc="hsl" dir="cw">
                                      <p:cBhvr>
                                        <p:cTn id="18" dur="500" fill="hold"/>
                                        <p:tgtEl>
                                          <p:spTgt spid="237571">
                                            <p:txEl>
                                              <p:pRg st="0" end="0"/>
                                            </p:txEl>
                                          </p:spTgt>
                                        </p:tgtEl>
                                        <p:attrNameLst>
                                          <p:attrName>stroke.color</p:attrName>
                                        </p:attrNameLst>
                                      </p:cBhvr>
                                      <p:by>
                                        <p:hsl h="0" s="-12549" l="-25098"/>
                                      </p:by>
                                    </p:animClr>
                                    <p:set>
                                      <p:cBhvr>
                                        <p:cTn id="19" dur="500" fill="hold"/>
                                        <p:tgtEl>
                                          <p:spTgt spid="23757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uiExpand="1" build="p"/>
      <p:bldP spid="237571" grpId="1" uiExpand="1" build="p"/>
    </p:bldLst>
  </p:timing>
</p:sld>
</file>

<file path=ppt/theme/theme1.xml><?xml version="1.0" encoding="utf-8"?>
<a:theme xmlns:a="http://schemas.openxmlformats.org/drawingml/2006/main" name="SURE">
  <a:themeElements>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S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R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R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R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R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R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R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R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R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R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R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SURE</Template>
  <TotalTime>4378</TotalTime>
  <Words>1475</Words>
  <Application>Microsoft Office PowerPoint</Application>
  <PresentationFormat>On-screen Show (4:3)</PresentationFormat>
  <Paragraphs>98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SURE</vt:lpstr>
      <vt:lpstr>Incorporating considerations about equity in policy briefs </vt:lpstr>
      <vt:lpstr>What factors are likely to be associated with disadvantage in relation to the option being considered?</vt:lpstr>
      <vt:lpstr>The relevance of different characteristics depends on the option of interest</vt:lpstr>
      <vt:lpstr>Economic status</vt:lpstr>
      <vt:lpstr>Employment or occupation</vt:lpstr>
      <vt:lpstr>Education</vt:lpstr>
      <vt:lpstr>Place of residence</vt:lpstr>
      <vt:lpstr>Gender</vt:lpstr>
      <vt:lpstr>Ethnicity</vt:lpstr>
      <vt:lpstr>Questions or comments about identifying factors that are likely to be associated with disadvantage?</vt:lpstr>
      <vt:lpstr>Are there plausible reasons for anticipating differences in the relative effectiveness of the option for disadvantaged groups or settings?</vt:lpstr>
      <vt:lpstr>Systematic reviews generally tend not to provide evidence of differential effectiveness</vt:lpstr>
      <vt:lpstr>Subgroup analyses can be misleading</vt:lpstr>
      <vt:lpstr>Guidelines for whether to rely on an estimate of effect for a disadvantaged subgroup or the overall estimate of effect</vt:lpstr>
      <vt:lpstr>Questions or comments about plausible reasons for anticipating differences in relative effectiveness?</vt:lpstr>
      <vt:lpstr>Are there likely to be different baseline conditions and absolute effectiveness?</vt:lpstr>
      <vt:lpstr>Absolute vs relative risk reduction</vt:lpstr>
      <vt:lpstr>Example of a difference in baseline conditions leading to a difference in absolute effectiveness</vt:lpstr>
      <vt:lpstr>Questions or comments about differences in baseline conditions and absolute effectiveness?</vt:lpstr>
      <vt:lpstr>Are there important considerations that should be made when implementing the option?</vt:lpstr>
      <vt:lpstr>Important considerations regarding implementation</vt:lpstr>
      <vt:lpstr>Strategies that target poor people versus universally implemented strategies</vt:lpstr>
      <vt:lpstr>Questions or comments about equity in relationship to implementing the option?</vt:lpstr>
      <vt:lpstr>Conclusion</vt:lpstr>
      <vt:lpstr>Monitoring and evaluation</vt:lpstr>
      <vt:lpstr>Questions or comments?</vt:lpstr>
    </vt:vector>
  </TitlesOfParts>
  <Company>Kunnskapssenteret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Summarising findings about the likely impacts of options</dc:title>
  <dc:creator>K</dc:creator>
  <cp:lastModifiedBy>jenny</cp:lastModifiedBy>
  <cp:revision>64</cp:revision>
  <dcterms:created xsi:type="dcterms:W3CDTF">2010-04-29T14:40:34Z</dcterms:created>
  <dcterms:modified xsi:type="dcterms:W3CDTF">2012-01-10T13:05:42Z</dcterms:modified>
</cp:coreProperties>
</file>