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8"/>
  </p:notesMasterIdLst>
  <p:sldIdLst>
    <p:sldId id="256" r:id="rId2"/>
    <p:sldId id="334" r:id="rId3"/>
    <p:sldId id="327" r:id="rId4"/>
    <p:sldId id="335" r:id="rId5"/>
    <p:sldId id="339" r:id="rId6"/>
    <p:sldId id="336" r:id="rId7"/>
    <p:sldId id="366" r:id="rId8"/>
    <p:sldId id="367" r:id="rId9"/>
    <p:sldId id="337" r:id="rId10"/>
    <p:sldId id="368" r:id="rId11"/>
    <p:sldId id="340" r:id="rId12"/>
    <p:sldId id="341" r:id="rId13"/>
    <p:sldId id="342" r:id="rId14"/>
    <p:sldId id="331" r:id="rId15"/>
    <p:sldId id="328" r:id="rId16"/>
    <p:sldId id="343" r:id="rId17"/>
    <p:sldId id="344" r:id="rId18"/>
    <p:sldId id="369" r:id="rId19"/>
    <p:sldId id="370" r:id="rId20"/>
    <p:sldId id="371" r:id="rId21"/>
    <p:sldId id="372" r:id="rId22"/>
    <p:sldId id="373" r:id="rId23"/>
    <p:sldId id="375" r:id="rId24"/>
    <p:sldId id="374" r:id="rId25"/>
    <p:sldId id="332" r:id="rId26"/>
    <p:sldId id="329" r:id="rId27"/>
    <p:sldId id="349" r:id="rId28"/>
    <p:sldId id="350" r:id="rId29"/>
    <p:sldId id="351" r:id="rId30"/>
    <p:sldId id="352" r:id="rId31"/>
    <p:sldId id="376" r:id="rId32"/>
    <p:sldId id="353" r:id="rId33"/>
    <p:sldId id="355" r:id="rId34"/>
    <p:sldId id="356" r:id="rId35"/>
    <p:sldId id="357" r:id="rId36"/>
    <p:sldId id="358" r:id="rId37"/>
    <p:sldId id="359" r:id="rId38"/>
    <p:sldId id="360" r:id="rId39"/>
    <p:sldId id="361" r:id="rId40"/>
    <p:sldId id="362" r:id="rId41"/>
    <p:sldId id="333" r:id="rId42"/>
    <p:sldId id="330" r:id="rId43"/>
    <p:sldId id="363" r:id="rId44"/>
    <p:sldId id="326" r:id="rId45"/>
    <p:sldId id="364" r:id="rId46"/>
    <p:sldId id="365" r:id="rId47"/>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66CC"/>
    <a:srgbClr val="00FF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72" y="-12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nb-NO"/>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nb-NO"/>
          </a:p>
        </p:txBody>
      </p:sp>
      <p:sp>
        <p:nvSpPr>
          <p:cNvPr id="419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nb-NO"/>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0EA54E9-E926-4D2C-AEC4-617DCD801BB0}" type="slidenum">
              <a:rPr lang="nb-NO"/>
              <a:pPr>
                <a:defRPr/>
              </a:pPr>
              <a:t>‹#›</a:t>
            </a:fld>
            <a:endParaRPr lang="nb-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DDE50B82-DA1A-443E-95B2-1BAC3B2E7668}" type="slidenum">
              <a:rPr lang="nb-NO"/>
              <a:pPr>
                <a:defRPr/>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8D0F21D0-DF42-42A7-B3FB-88EC79577C02}" type="slidenum">
              <a:rPr lang="nb-NO"/>
              <a:pPr>
                <a:defRPr/>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F4641AC5-FB61-40A5-BCBF-31D7AF1B672D}" type="slidenum">
              <a:rPr lang="nb-NO"/>
              <a:pPr>
                <a:defRPr/>
              </a:pPr>
              <a:t>‹#›</a:t>
            </a:fld>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7DB44C5F-1E8B-4B43-BBFB-65BF071540A1}" type="slidenum">
              <a:rPr lang="nb-NO"/>
              <a:pPr>
                <a:defRPr/>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6E14AC8C-DBA3-4308-87B4-3C457D87B8FB}" type="slidenum">
              <a:rPr lang="nb-NO"/>
              <a:pPr>
                <a:defRPr/>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740AE052-22C4-4577-86FC-F844F513AA1F}" type="slidenum">
              <a:rPr lang="nb-NO"/>
              <a:pPr>
                <a:defRPr/>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69BEE621-AE59-4BFB-9431-C952BBE99074}" type="slidenum">
              <a:rPr lang="nb-NO"/>
              <a:pPr>
                <a:defRPr/>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nb-NO"/>
          </a:p>
        </p:txBody>
      </p:sp>
      <p:sp>
        <p:nvSpPr>
          <p:cNvPr id="8" name="Rectangle 5"/>
          <p:cNvSpPr>
            <a:spLocks noGrp="1" noChangeArrowheads="1"/>
          </p:cNvSpPr>
          <p:nvPr>
            <p:ph type="ftr" sz="quarter" idx="11"/>
          </p:nvPr>
        </p:nvSpPr>
        <p:spPr>
          <a:ln/>
        </p:spPr>
        <p:txBody>
          <a:bodyPr/>
          <a:lstStyle>
            <a:lvl1pPr>
              <a:defRPr/>
            </a:lvl1pPr>
          </a:lstStyle>
          <a:p>
            <a:pPr>
              <a:defRPr/>
            </a:pPr>
            <a:endParaRPr lang="nb-NO"/>
          </a:p>
        </p:txBody>
      </p:sp>
      <p:sp>
        <p:nvSpPr>
          <p:cNvPr id="9" name="Rectangle 6"/>
          <p:cNvSpPr>
            <a:spLocks noGrp="1" noChangeArrowheads="1"/>
          </p:cNvSpPr>
          <p:nvPr>
            <p:ph type="sldNum" sz="quarter" idx="12"/>
          </p:nvPr>
        </p:nvSpPr>
        <p:spPr>
          <a:ln/>
        </p:spPr>
        <p:txBody>
          <a:bodyPr/>
          <a:lstStyle>
            <a:lvl1pPr>
              <a:defRPr/>
            </a:lvl1pPr>
          </a:lstStyle>
          <a:p>
            <a:pPr>
              <a:defRPr/>
            </a:pPr>
            <a:fld id="{0B6570AD-7900-4D7A-A6F2-8C9CEFB15D49}" type="slidenum">
              <a:rPr lang="nb-NO"/>
              <a:pPr>
                <a:defRPr/>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nb-NO"/>
          </a:p>
        </p:txBody>
      </p:sp>
      <p:sp>
        <p:nvSpPr>
          <p:cNvPr id="4" name="Rectangle 5"/>
          <p:cNvSpPr>
            <a:spLocks noGrp="1" noChangeArrowheads="1"/>
          </p:cNvSpPr>
          <p:nvPr>
            <p:ph type="ftr" sz="quarter" idx="11"/>
          </p:nvPr>
        </p:nvSpPr>
        <p:spPr>
          <a:ln/>
        </p:spPr>
        <p:txBody>
          <a:bodyPr/>
          <a:lstStyle>
            <a:lvl1pPr>
              <a:defRPr/>
            </a:lvl1pPr>
          </a:lstStyle>
          <a:p>
            <a:pPr>
              <a:defRPr/>
            </a:pPr>
            <a:endParaRPr lang="nb-NO"/>
          </a:p>
        </p:txBody>
      </p:sp>
      <p:sp>
        <p:nvSpPr>
          <p:cNvPr id="5" name="Rectangle 6"/>
          <p:cNvSpPr>
            <a:spLocks noGrp="1" noChangeArrowheads="1"/>
          </p:cNvSpPr>
          <p:nvPr>
            <p:ph type="sldNum" sz="quarter" idx="12"/>
          </p:nvPr>
        </p:nvSpPr>
        <p:spPr>
          <a:ln/>
        </p:spPr>
        <p:txBody>
          <a:bodyPr/>
          <a:lstStyle>
            <a:lvl1pPr>
              <a:defRPr/>
            </a:lvl1pPr>
          </a:lstStyle>
          <a:p>
            <a:pPr>
              <a:defRPr/>
            </a:pPr>
            <a:fld id="{41D566BE-DDD3-48BF-A634-03D7C6160209}" type="slidenum">
              <a:rPr lang="nb-NO"/>
              <a:pPr>
                <a:defRPr/>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b-NO"/>
          </a:p>
        </p:txBody>
      </p:sp>
      <p:sp>
        <p:nvSpPr>
          <p:cNvPr id="3" name="Rectangle 5"/>
          <p:cNvSpPr>
            <a:spLocks noGrp="1" noChangeArrowheads="1"/>
          </p:cNvSpPr>
          <p:nvPr>
            <p:ph type="ftr" sz="quarter" idx="11"/>
          </p:nvPr>
        </p:nvSpPr>
        <p:spPr>
          <a:ln/>
        </p:spPr>
        <p:txBody>
          <a:bodyPr/>
          <a:lstStyle>
            <a:lvl1pPr>
              <a:defRPr/>
            </a:lvl1pPr>
          </a:lstStyle>
          <a:p>
            <a:pPr>
              <a:defRPr/>
            </a:pPr>
            <a:endParaRPr lang="nb-NO"/>
          </a:p>
        </p:txBody>
      </p:sp>
      <p:sp>
        <p:nvSpPr>
          <p:cNvPr id="4" name="Rectangle 6"/>
          <p:cNvSpPr>
            <a:spLocks noGrp="1" noChangeArrowheads="1"/>
          </p:cNvSpPr>
          <p:nvPr>
            <p:ph type="sldNum" sz="quarter" idx="12"/>
          </p:nvPr>
        </p:nvSpPr>
        <p:spPr>
          <a:ln/>
        </p:spPr>
        <p:txBody>
          <a:bodyPr/>
          <a:lstStyle>
            <a:lvl1pPr>
              <a:defRPr/>
            </a:lvl1pPr>
          </a:lstStyle>
          <a:p>
            <a:pPr>
              <a:defRPr/>
            </a:pPr>
            <a:fld id="{3C56B0F5-CF63-481E-B5EC-46712AC4073C}" type="slidenum">
              <a:rPr lang="nb-NO"/>
              <a:pPr>
                <a:defRPr/>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741D429E-E098-460D-A21F-082FCBF8D78C}" type="slidenum">
              <a:rPr lang="nb-NO"/>
              <a:pPr>
                <a:defRPr/>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D4B4DACC-4529-4499-AF1C-315CB6DE5742}" type="slidenum">
              <a:rPr lang="nb-NO"/>
              <a:pPr>
                <a:defRPr/>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nb-NO"/>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nb-NO"/>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51656C8-EA43-4EBA-BE52-36A1871B206A}" type="slidenum">
              <a:rPr lang="nb-NO"/>
              <a:pPr>
                <a:defRPr/>
              </a:pPr>
              <a:t>‹#›</a:t>
            </a:fld>
            <a:endParaRPr lang="nb-NO"/>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holar.google.com/schhp?hl=en&amp;tab=ws" TargetMode="External"/><Relationship Id="rId2" Type="http://schemas.openxmlformats.org/officeDocument/2006/relationships/hyperlink" Target="http://www.nlm.nih.gov/nichsr/hedges/search.html" TargetMode="External"/><Relationship Id="rId1" Type="http://schemas.openxmlformats.org/officeDocument/2006/relationships/slideLayout" Target="../slideLayouts/slideLayout2.xml"/><Relationship Id="rId4" Type="http://schemas.openxmlformats.org/officeDocument/2006/relationships/hyperlink" Target="http://dosei.who.int/uhtbin/cgisirsi/Mon+May++4+21:00:46+MEST+2009/0/49"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adth.ca/index.php/en/compus/optimal-ther-resources/interventions" TargetMode="External"/><Relationship Id="rId2" Type="http://schemas.openxmlformats.org/officeDocument/2006/relationships/hyperlink" Target="http://www.healthsystemsevidence.org/" TargetMode="External"/><Relationship Id="rId1" Type="http://schemas.openxmlformats.org/officeDocument/2006/relationships/slideLayout" Target="../slideLayouts/slideLayout2.xml"/><Relationship Id="rId5" Type="http://schemas.openxmlformats.org/officeDocument/2006/relationships/hyperlink" Target="http://www.pubmed.gov/" TargetMode="External"/><Relationship Id="rId4" Type="http://schemas.openxmlformats.org/officeDocument/2006/relationships/hyperlink" Target="http://www.thecochranelibrary.com/"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www.healthsystemsevidence.or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support-collaboration.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cadth.ca/index.php/en/compus/optimal-ther-resources/intervention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thecochranelibrary.com/"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www.crd.york.ac.uk/crdweb/" TargetMode="External"/><Relationship Id="rId2" Type="http://schemas.openxmlformats.org/officeDocument/2006/relationships/hyperlink" Target="http://www.thecochranelibrary.com/" TargetMode="Externa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3" Type="http://schemas.openxmlformats.org/officeDocument/2006/relationships/hyperlink" Target="http://www.ncbi.nlm.nih.gov/sites/pubmedutils/clinical" TargetMode="External"/><Relationship Id="rId2" Type="http://schemas.openxmlformats.org/officeDocument/2006/relationships/hyperlink" Target="http://www.pubmed.gov/"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cholar.google.com/schhp?hl=en&amp;tab=w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epocoslo.cochrane.org/en/newPage2.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www.openj-gate.com/" TargetMode="External"/><Relationship Id="rId3" Type="http://schemas.openxmlformats.org/officeDocument/2006/relationships/hyperlink" Target="http://www.biomedcentral.com/browse/journals" TargetMode="External"/><Relationship Id="rId7" Type="http://schemas.openxmlformats.org/officeDocument/2006/relationships/hyperlink" Target="http://www.freemedicaljournals.com/" TargetMode="External"/><Relationship Id="rId2" Type="http://schemas.openxmlformats.org/officeDocument/2006/relationships/hyperlink" Target="http://www.who.int/hinari/en" TargetMode="External"/><Relationship Id="rId1" Type="http://schemas.openxmlformats.org/officeDocument/2006/relationships/slideLayout" Target="../slideLayouts/slideLayout2.xml"/><Relationship Id="rId6" Type="http://schemas.openxmlformats.org/officeDocument/2006/relationships/hyperlink" Target="http://www.doaj.org/" TargetMode="External"/><Relationship Id="rId5" Type="http://schemas.openxmlformats.org/officeDocument/2006/relationships/hyperlink" Target="http://www.scielo.org/" TargetMode="External"/><Relationship Id="rId10" Type="http://schemas.openxmlformats.org/officeDocument/2006/relationships/hyperlink" Target="http://www.bioline.org.br/journals" TargetMode="External"/><Relationship Id="rId4" Type="http://schemas.openxmlformats.org/officeDocument/2006/relationships/hyperlink" Target="http://www.plos.org/" TargetMode="External"/><Relationship Id="rId9" Type="http://schemas.openxmlformats.org/officeDocument/2006/relationships/hyperlink" Target="http://www.ncbi.nlm.nih.gov/pmc"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support-collaboration.org/"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7950" y="115888"/>
            <a:ext cx="8893175" cy="1143000"/>
          </a:xfrm>
        </p:spPr>
        <p:txBody>
          <a:bodyPr/>
          <a:lstStyle/>
          <a:p>
            <a:pPr eaLnBrk="1" hangingPunct="1"/>
            <a:r>
              <a:rPr lang="en-GB" sz="3200" dirty="0" smtClean="0"/>
              <a:t>Identifying and addressing barriers to implementing </a:t>
            </a:r>
            <a:r>
              <a:rPr lang="en-GB" sz="3200" dirty="0" smtClean="0"/>
              <a:t>policy options </a:t>
            </a:r>
            <a:endParaRPr lang="nb-NO" sz="3200" dirty="0" smtClean="0"/>
          </a:p>
        </p:txBody>
      </p:sp>
      <p:sp>
        <p:nvSpPr>
          <p:cNvPr id="2053" name="Rectangle 5"/>
          <p:cNvSpPr>
            <a:spLocks noGrp="1" noChangeArrowheads="1"/>
          </p:cNvSpPr>
          <p:nvPr>
            <p:ph type="body" idx="1"/>
          </p:nvPr>
        </p:nvSpPr>
        <p:spPr/>
        <p:txBody>
          <a:bodyPr/>
          <a:lstStyle/>
          <a:p>
            <a:pPr marL="609600" indent="-609600" eaLnBrk="1" hangingPunct="1">
              <a:lnSpc>
                <a:spcPct val="90000"/>
              </a:lnSpc>
            </a:pPr>
            <a:r>
              <a:rPr lang="en-GB" dirty="0" smtClean="0"/>
              <a:t>What barriers are there to implementing each </a:t>
            </a:r>
            <a:r>
              <a:rPr lang="en-GB" dirty="0" smtClean="0"/>
              <a:t>policy option</a:t>
            </a:r>
            <a:r>
              <a:rPr lang="en-GB" dirty="0" smtClean="0"/>
              <a:t>?</a:t>
            </a:r>
          </a:p>
          <a:p>
            <a:pPr marL="609600" indent="-609600" eaLnBrk="1" hangingPunct="1">
              <a:lnSpc>
                <a:spcPct val="90000"/>
              </a:lnSpc>
            </a:pPr>
            <a:r>
              <a:rPr lang="en-GB" dirty="0" smtClean="0"/>
              <a:t>What strategies are </a:t>
            </a:r>
            <a:r>
              <a:rPr lang="en-GB" dirty="0" smtClean="0"/>
              <a:t>available </a:t>
            </a:r>
            <a:r>
              <a:rPr lang="en-GB" dirty="0" smtClean="0"/>
              <a:t>to address </a:t>
            </a:r>
            <a:r>
              <a:rPr lang="en-GB" dirty="0" smtClean="0"/>
              <a:t>important barriers?</a:t>
            </a:r>
            <a:endParaRPr lang="en-GB" dirty="0" smtClean="0"/>
          </a:p>
          <a:p>
            <a:pPr marL="609600" indent="-609600" eaLnBrk="1" hangingPunct="1">
              <a:lnSpc>
                <a:spcPct val="90000"/>
              </a:lnSpc>
            </a:pPr>
            <a:r>
              <a:rPr lang="en-GB" dirty="0" smtClean="0"/>
              <a:t>What is known about the effects of </a:t>
            </a:r>
            <a:r>
              <a:rPr lang="en-GB" dirty="0" smtClean="0"/>
              <a:t>relevant implementation </a:t>
            </a:r>
            <a:r>
              <a:rPr lang="en-GB" dirty="0" smtClean="0"/>
              <a:t>strategies?</a:t>
            </a:r>
          </a:p>
          <a:p>
            <a:pPr marL="609600" indent="-609600" eaLnBrk="1" hangingPunct="1">
              <a:lnSpc>
                <a:spcPct val="90000"/>
              </a:lnSpc>
            </a:pPr>
            <a:r>
              <a:rPr lang="en-GB" dirty="0" smtClean="0"/>
              <a:t>How should information about barriers and the likely effects of strategies for addressing </a:t>
            </a:r>
            <a:r>
              <a:rPr lang="en-GB" dirty="0" smtClean="0"/>
              <a:t>them </a:t>
            </a:r>
            <a:r>
              <a:rPr lang="en-GB" dirty="0" smtClean="0"/>
              <a:t>be summarised?</a:t>
            </a:r>
            <a:endParaRPr lang="nb-NO"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 calcmode="lin" valueType="num">
                                      <p:cBhvr additive="base">
                                        <p:cTn id="7" dur="500" fill="hold"/>
                                        <p:tgtEl>
                                          <p:spTgt spid="20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3">
                                            <p:txEl>
                                              <p:pRg st="1" end="1"/>
                                            </p:txEl>
                                          </p:spTgt>
                                        </p:tgtEl>
                                        <p:attrNameLst>
                                          <p:attrName>style.visibility</p:attrName>
                                        </p:attrNameLst>
                                      </p:cBhvr>
                                      <p:to>
                                        <p:strVal val="visible"/>
                                      </p:to>
                                    </p:set>
                                    <p:anim calcmode="lin" valueType="num">
                                      <p:cBhvr additive="base">
                                        <p:cTn id="13" dur="500" fill="hold"/>
                                        <p:tgtEl>
                                          <p:spTgt spid="205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3">
                                            <p:txEl>
                                              <p:pRg st="2" end="2"/>
                                            </p:txEl>
                                          </p:spTgt>
                                        </p:tgtEl>
                                        <p:attrNameLst>
                                          <p:attrName>style.visibility</p:attrName>
                                        </p:attrNameLst>
                                      </p:cBhvr>
                                      <p:to>
                                        <p:strVal val="visible"/>
                                      </p:to>
                                    </p:set>
                                    <p:anim calcmode="lin" valueType="num">
                                      <p:cBhvr additive="base">
                                        <p:cTn id="19" dur="500" fill="hold"/>
                                        <p:tgtEl>
                                          <p:spTgt spid="205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3">
                                            <p:txEl>
                                              <p:pRg st="3" end="3"/>
                                            </p:txEl>
                                          </p:spTgt>
                                        </p:tgtEl>
                                        <p:attrNameLst>
                                          <p:attrName>style.visibility</p:attrName>
                                        </p:attrNameLst>
                                      </p:cBhvr>
                                      <p:to>
                                        <p:strVal val="visible"/>
                                      </p:to>
                                    </p:set>
                                    <p:anim calcmode="lin" valueType="num">
                                      <p:cBhvr additive="base">
                                        <p:cTn id="25" dur="500" fill="hold"/>
                                        <p:tgtEl>
                                          <p:spTgt spid="205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6632"/>
            <a:ext cx="8229600" cy="504056"/>
          </a:xfrm>
        </p:spPr>
        <p:txBody>
          <a:bodyPr/>
          <a:lstStyle/>
          <a:p>
            <a:pPr eaLnBrk="1" hangingPunct="1"/>
            <a:r>
              <a:rPr lang="en-GB" sz="4000" dirty="0" smtClean="0"/>
              <a:t>Health system constraints </a:t>
            </a:r>
            <a:endParaRPr lang="en-GB" sz="4000" dirty="0" smtClean="0"/>
          </a:p>
        </p:txBody>
      </p:sp>
      <p:pic>
        <p:nvPicPr>
          <p:cNvPr id="57346" name="Picture 2"/>
          <p:cNvPicPr>
            <a:picLocks noChangeAspect="1" noChangeArrowheads="1"/>
          </p:cNvPicPr>
          <p:nvPr/>
        </p:nvPicPr>
        <p:blipFill>
          <a:blip r:embed="rId2" cstate="print"/>
          <a:srcRect/>
          <a:stretch>
            <a:fillRect/>
          </a:stretch>
        </p:blipFill>
        <p:spPr bwMode="auto">
          <a:xfrm>
            <a:off x="1331640" y="705620"/>
            <a:ext cx="6506923" cy="61523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16632"/>
            <a:ext cx="8229600" cy="432048"/>
          </a:xfrm>
        </p:spPr>
        <p:txBody>
          <a:bodyPr/>
          <a:lstStyle/>
          <a:p>
            <a:pPr eaLnBrk="1" hangingPunct="1"/>
            <a:r>
              <a:rPr lang="en-GB" sz="3600" dirty="0" smtClean="0"/>
              <a:t>Social and political constraints </a:t>
            </a:r>
            <a:endParaRPr lang="en-GB" sz="3600" dirty="0" smtClean="0"/>
          </a:p>
        </p:txBody>
      </p:sp>
      <p:pic>
        <p:nvPicPr>
          <p:cNvPr id="9239" name="Picture 23"/>
          <p:cNvPicPr>
            <a:picLocks noChangeAspect="1" noChangeArrowheads="1"/>
          </p:cNvPicPr>
          <p:nvPr/>
        </p:nvPicPr>
        <p:blipFill>
          <a:blip r:embed="rId2" cstate="print"/>
          <a:srcRect/>
          <a:stretch>
            <a:fillRect/>
          </a:stretch>
        </p:blipFill>
        <p:spPr bwMode="auto">
          <a:xfrm>
            <a:off x="1609725" y="620688"/>
            <a:ext cx="5924550" cy="624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nb-NO" sz="3200" smtClean="0"/>
              <a:t>Methods for identifying and clarifying the importance of potential barriers</a:t>
            </a:r>
          </a:p>
        </p:txBody>
      </p:sp>
      <p:sp>
        <p:nvSpPr>
          <p:cNvPr id="10243" name="Rectangle 3"/>
          <p:cNvSpPr>
            <a:spLocks noGrp="1" noChangeArrowheads="1"/>
          </p:cNvSpPr>
          <p:nvPr>
            <p:ph type="body" idx="1"/>
          </p:nvPr>
        </p:nvSpPr>
        <p:spPr/>
        <p:txBody>
          <a:bodyPr/>
          <a:lstStyle/>
          <a:p>
            <a:pPr eaLnBrk="1" hangingPunct="1">
              <a:lnSpc>
                <a:spcPct val="90000"/>
              </a:lnSpc>
            </a:pPr>
            <a:r>
              <a:rPr lang="en-GB" smtClean="0"/>
              <a:t>Brainstorming </a:t>
            </a:r>
          </a:p>
          <a:p>
            <a:pPr eaLnBrk="1" hangingPunct="1">
              <a:lnSpc>
                <a:spcPct val="90000"/>
              </a:lnSpc>
            </a:pPr>
            <a:r>
              <a:rPr lang="en-GB" smtClean="0"/>
              <a:t>Contacting key informants</a:t>
            </a:r>
          </a:p>
          <a:p>
            <a:pPr eaLnBrk="1" hangingPunct="1">
              <a:lnSpc>
                <a:spcPct val="90000"/>
              </a:lnSpc>
            </a:pPr>
            <a:r>
              <a:rPr lang="en-GB" smtClean="0"/>
              <a:t>Searching for published or unpublished studies, including</a:t>
            </a:r>
          </a:p>
          <a:p>
            <a:pPr lvl="1" eaLnBrk="1" hangingPunct="1">
              <a:lnSpc>
                <a:spcPct val="90000"/>
              </a:lnSpc>
            </a:pPr>
            <a:r>
              <a:rPr lang="en-GB" smtClean="0"/>
              <a:t>Case studies</a:t>
            </a:r>
          </a:p>
          <a:p>
            <a:pPr lvl="1" eaLnBrk="1" hangingPunct="1">
              <a:lnSpc>
                <a:spcPct val="90000"/>
              </a:lnSpc>
            </a:pPr>
            <a:r>
              <a:rPr lang="en-GB" smtClean="0"/>
              <a:t>Interview studies </a:t>
            </a:r>
          </a:p>
          <a:p>
            <a:pPr lvl="1" eaLnBrk="1" hangingPunct="1">
              <a:lnSpc>
                <a:spcPct val="90000"/>
              </a:lnSpc>
            </a:pPr>
            <a:r>
              <a:rPr lang="en-GB" smtClean="0"/>
              <a:t>Focus group studies</a:t>
            </a:r>
          </a:p>
          <a:p>
            <a:pPr lvl="1" eaLnBrk="1" hangingPunct="1">
              <a:lnSpc>
                <a:spcPct val="90000"/>
              </a:lnSpc>
            </a:pPr>
            <a:r>
              <a:rPr lang="en-GB" smtClean="0"/>
              <a:t>Direct observations</a:t>
            </a:r>
          </a:p>
          <a:p>
            <a:pPr lvl="1" eaLnBrk="1" hangingPunct="1">
              <a:lnSpc>
                <a:spcPct val="90000"/>
              </a:lnSpc>
            </a:pPr>
            <a:r>
              <a:rPr lang="en-GB" smtClean="0"/>
              <a:t>Surveys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4000" smtClean="0"/>
              <a:t>Strategies for finding relevant studies</a:t>
            </a:r>
            <a:endParaRPr lang="nb-NO" sz="4000" smtClean="0"/>
          </a:p>
        </p:txBody>
      </p:sp>
      <p:sp>
        <p:nvSpPr>
          <p:cNvPr id="11267" name="Rectangle 3"/>
          <p:cNvSpPr>
            <a:spLocks noGrp="1" noChangeArrowheads="1"/>
          </p:cNvSpPr>
          <p:nvPr>
            <p:ph type="body" idx="1"/>
          </p:nvPr>
        </p:nvSpPr>
        <p:spPr/>
        <p:txBody>
          <a:bodyPr/>
          <a:lstStyle/>
          <a:p>
            <a:pPr eaLnBrk="1" hangingPunct="1"/>
            <a:r>
              <a:rPr lang="en-GB" sz="2800" smtClean="0"/>
              <a:t>PubMed</a:t>
            </a:r>
          </a:p>
          <a:p>
            <a:pPr lvl="1" eaLnBrk="1" hangingPunct="1"/>
            <a:r>
              <a:rPr lang="en-GB" sz="2400" smtClean="0"/>
              <a:t>Hedge for finding qualitative research </a:t>
            </a:r>
            <a:r>
              <a:rPr lang="en-GB" sz="2400" smtClean="0">
                <a:hlinkClick r:id="rId2"/>
              </a:rPr>
              <a:t>http://www.nlm.nih.gov/nichsr/hedges/search.html</a:t>
            </a:r>
            <a:endParaRPr lang="en-GB" sz="2400" smtClean="0"/>
          </a:p>
          <a:p>
            <a:pPr eaLnBrk="1" hangingPunct="1"/>
            <a:r>
              <a:rPr lang="en-GB" sz="2800" smtClean="0"/>
              <a:t>Google Scholar</a:t>
            </a:r>
          </a:p>
          <a:p>
            <a:pPr lvl="1" eaLnBrk="1" hangingPunct="1"/>
            <a:r>
              <a:rPr lang="en-GB" sz="2400" smtClean="0">
                <a:hlinkClick r:id="rId3"/>
              </a:rPr>
              <a:t>http://scholar.google.com/schhp?hl=en&amp;tab=ws</a:t>
            </a:r>
            <a:endParaRPr lang="en-GB" sz="2400" smtClean="0"/>
          </a:p>
          <a:p>
            <a:pPr eaLnBrk="1" hangingPunct="1"/>
            <a:r>
              <a:rPr lang="en-GB" sz="2800" smtClean="0"/>
              <a:t>WHO Library Information System</a:t>
            </a:r>
          </a:p>
          <a:p>
            <a:pPr lvl="1" eaLnBrk="1" hangingPunct="1"/>
            <a:r>
              <a:rPr lang="en-GB" sz="2400" smtClean="0">
                <a:hlinkClick r:id="rId4"/>
              </a:rPr>
              <a:t>http://dosei.who.int/uhtbin/cgisirsi/Mon+May++4+21:00:46+MEST+2009/0/49</a:t>
            </a:r>
            <a:endParaRPr lang="en-GB" sz="2400" smtClean="0"/>
          </a:p>
          <a:p>
            <a:pPr eaLnBrk="1" hangingPunct="1"/>
            <a:r>
              <a:rPr lang="en-GB" sz="2800" smtClean="0"/>
              <a:t>Personal contact with researchers</a:t>
            </a:r>
            <a:endParaRPr lang="nb-NO"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nb-NO" sz="4000" smtClean="0"/>
              <a:t>Questions or comments about identifying barriers to implementing options?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marL="609600" indent="-609600" eaLnBrk="1" hangingPunct="1">
              <a:lnSpc>
                <a:spcPct val="90000"/>
              </a:lnSpc>
            </a:pPr>
            <a:r>
              <a:rPr lang="en-GB" sz="4000" dirty="0" smtClean="0"/>
              <a:t>What strategies are available to address important barriers?</a:t>
            </a:r>
            <a:endParaRPr lang="en-GB" sz="4000" dirty="0" smtClean="0"/>
          </a:p>
        </p:txBody>
      </p:sp>
      <p:sp>
        <p:nvSpPr>
          <p:cNvPr id="13315" name="Rectangle 3"/>
          <p:cNvSpPr>
            <a:spLocks noGrp="1" noChangeArrowheads="1"/>
          </p:cNvSpPr>
          <p:nvPr>
            <p:ph type="body" idx="1"/>
          </p:nvPr>
        </p:nvSpPr>
        <p:spPr/>
        <p:txBody>
          <a:bodyPr/>
          <a:lstStyle/>
          <a:p>
            <a:pPr eaLnBrk="1" hangingPunct="1"/>
            <a:r>
              <a:rPr lang="en-GB" sz="2800" smtClean="0"/>
              <a:t>Methods for matching implementation strategies to important barriers and enablers rely to a large extent on brainstorming</a:t>
            </a:r>
          </a:p>
          <a:p>
            <a:pPr lvl="1" eaLnBrk="1" hangingPunct="1"/>
            <a:r>
              <a:rPr lang="en-GB" sz="2400" smtClean="0"/>
              <a:t>Either a structured or an unstructured approach</a:t>
            </a:r>
          </a:p>
          <a:p>
            <a:pPr lvl="1" eaLnBrk="1" hangingPunct="1"/>
            <a:r>
              <a:rPr lang="en-GB" sz="2400" smtClean="0"/>
              <a:t>Typically face-to-face </a:t>
            </a:r>
          </a:p>
          <a:p>
            <a:pPr lvl="2" eaLnBrk="1" hangingPunct="1"/>
            <a:r>
              <a:rPr lang="en-GB" sz="2000" smtClean="0"/>
              <a:t>Participants respond to each other’s suggestions without criticising ideas</a:t>
            </a:r>
          </a:p>
          <a:p>
            <a:pPr lvl="2" eaLnBrk="1" hangingPunct="1"/>
            <a:r>
              <a:rPr lang="en-GB" sz="2000" smtClean="0"/>
              <a:t>Evaluation of ideas is explicitly forbidden until after the generation process is done</a:t>
            </a:r>
          </a:p>
          <a:p>
            <a:pPr lvl="1" eaLnBrk="1" hangingPunct="1"/>
            <a:r>
              <a:rPr lang="en-GB" sz="2400" smtClean="0"/>
              <a:t>Can also be done by exchanging ideas over the Internet</a:t>
            </a:r>
            <a:endParaRPr lang="nb-NO"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nb-NO" smtClean="0"/>
              <a:t>Advantages of brainstorming</a:t>
            </a:r>
          </a:p>
        </p:txBody>
      </p:sp>
      <p:sp>
        <p:nvSpPr>
          <p:cNvPr id="200707" name="Rectangle 3"/>
          <p:cNvSpPr>
            <a:spLocks noGrp="1" noChangeArrowheads="1"/>
          </p:cNvSpPr>
          <p:nvPr>
            <p:ph type="body" idx="1"/>
          </p:nvPr>
        </p:nvSpPr>
        <p:spPr/>
        <p:txBody>
          <a:bodyPr/>
          <a:lstStyle/>
          <a:p>
            <a:pPr eaLnBrk="1" hangingPunct="1"/>
            <a:r>
              <a:rPr lang="en-US" sz="2800" smtClean="0"/>
              <a:t>Bringing together a group of people with different types of expertise and perspectives to generate as many potential solutions as possible may increase the chance of finding a good one among them</a:t>
            </a:r>
          </a:p>
          <a:p>
            <a:pPr eaLnBrk="1" hangingPunct="1"/>
            <a:r>
              <a:rPr lang="en-US" sz="2800" smtClean="0"/>
              <a:t>Subsequently, discussing the merits of the solutions that are generated can help to focus attention on those that are most promising</a:t>
            </a:r>
            <a:r>
              <a:rPr lang="nb-NO"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0707">
                                            <p:txEl>
                                              <p:pRg st="0" end="0"/>
                                            </p:txEl>
                                          </p:spTgt>
                                        </p:tgtEl>
                                        <p:attrNameLst>
                                          <p:attrName>style.visibility</p:attrName>
                                        </p:attrNameLst>
                                      </p:cBhvr>
                                      <p:to>
                                        <p:strVal val="visible"/>
                                      </p:to>
                                    </p:set>
                                    <p:anim calcmode="lin" valueType="num">
                                      <p:cBhvr additive="base">
                                        <p:cTn id="7" dur="500" fill="hold"/>
                                        <p:tgtEl>
                                          <p:spTgt spid="2007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0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0707">
                                            <p:txEl>
                                              <p:pRg st="1" end="1"/>
                                            </p:txEl>
                                          </p:spTgt>
                                        </p:tgtEl>
                                        <p:attrNameLst>
                                          <p:attrName>style.visibility</p:attrName>
                                        </p:attrNameLst>
                                      </p:cBhvr>
                                      <p:to>
                                        <p:strVal val="visible"/>
                                      </p:to>
                                    </p:set>
                                    <p:anim calcmode="lin" valueType="num">
                                      <p:cBhvr additive="base">
                                        <p:cTn id="13" dur="500" fill="hold"/>
                                        <p:tgtEl>
                                          <p:spTgt spid="2007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070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sz="4000" smtClean="0"/>
              <a:t>Theories can be used to inform the selection of interventions</a:t>
            </a:r>
            <a:endParaRPr lang="nb-NO" sz="4000" smtClean="0"/>
          </a:p>
        </p:txBody>
      </p:sp>
      <p:sp>
        <p:nvSpPr>
          <p:cNvPr id="201731" name="Rectangle 3"/>
          <p:cNvSpPr>
            <a:spLocks noGrp="1" noChangeArrowheads="1"/>
          </p:cNvSpPr>
          <p:nvPr>
            <p:ph type="body" idx="1"/>
          </p:nvPr>
        </p:nvSpPr>
        <p:spPr>
          <a:xfrm>
            <a:off x="457200" y="1773238"/>
            <a:ext cx="8229600" cy="4352925"/>
          </a:xfrm>
        </p:spPr>
        <p:txBody>
          <a:bodyPr/>
          <a:lstStyle/>
          <a:p>
            <a:pPr eaLnBrk="1" hangingPunct="1">
              <a:lnSpc>
                <a:spcPct val="90000"/>
              </a:lnSpc>
            </a:pPr>
            <a:r>
              <a:rPr lang="en-GB" sz="2800" smtClean="0"/>
              <a:t>Still relies to a large extent on logic and judgments</a:t>
            </a:r>
          </a:p>
          <a:p>
            <a:pPr eaLnBrk="1" hangingPunct="1">
              <a:lnSpc>
                <a:spcPct val="90000"/>
              </a:lnSpc>
            </a:pPr>
            <a:r>
              <a:rPr lang="en-GB" sz="2800" smtClean="0"/>
              <a:t>There is a paucity of research evidence that supports the use of specific interventions for specific barriers</a:t>
            </a:r>
          </a:p>
          <a:p>
            <a:pPr eaLnBrk="1" hangingPunct="1">
              <a:lnSpc>
                <a:spcPct val="90000"/>
              </a:lnSpc>
            </a:pPr>
            <a:r>
              <a:rPr lang="en-GB" sz="2800" smtClean="0"/>
              <a:t>A common sense use of theories helps primarily by providing a framework and an approach to identifying interventions</a:t>
            </a:r>
          </a:p>
          <a:p>
            <a:pPr eaLnBrk="1" hangingPunct="1">
              <a:lnSpc>
                <a:spcPct val="90000"/>
              </a:lnSpc>
            </a:pPr>
            <a:r>
              <a:rPr lang="en-GB" sz="2800" smtClean="0"/>
              <a:t>Theory-based approaches can also be used in a group as a structured approach to brainstorming</a:t>
            </a:r>
            <a:r>
              <a:rPr lang="nb-NO"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 calcmode="lin" valueType="num">
                                      <p:cBhvr additive="base">
                                        <p:cTn id="7" dur="500" fill="hold"/>
                                        <p:tgtEl>
                                          <p:spTgt spid="2017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1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1731">
                                            <p:txEl>
                                              <p:pRg st="1" end="1"/>
                                            </p:txEl>
                                          </p:spTgt>
                                        </p:tgtEl>
                                        <p:attrNameLst>
                                          <p:attrName>style.visibility</p:attrName>
                                        </p:attrNameLst>
                                      </p:cBhvr>
                                      <p:to>
                                        <p:strVal val="visible"/>
                                      </p:to>
                                    </p:set>
                                    <p:anim calcmode="lin" valueType="num">
                                      <p:cBhvr additive="base">
                                        <p:cTn id="13" dur="500" fill="hold"/>
                                        <p:tgtEl>
                                          <p:spTgt spid="2017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17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1731">
                                            <p:txEl>
                                              <p:pRg st="2" end="2"/>
                                            </p:txEl>
                                          </p:spTgt>
                                        </p:tgtEl>
                                        <p:attrNameLst>
                                          <p:attrName>style.visibility</p:attrName>
                                        </p:attrNameLst>
                                      </p:cBhvr>
                                      <p:to>
                                        <p:strVal val="visible"/>
                                      </p:to>
                                    </p:set>
                                    <p:anim calcmode="lin" valueType="num">
                                      <p:cBhvr additive="base">
                                        <p:cTn id="19" dur="500" fill="hold"/>
                                        <p:tgtEl>
                                          <p:spTgt spid="2017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17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1731">
                                            <p:txEl>
                                              <p:pRg st="3" end="3"/>
                                            </p:txEl>
                                          </p:spTgt>
                                        </p:tgtEl>
                                        <p:attrNameLst>
                                          <p:attrName>style.visibility</p:attrName>
                                        </p:attrNameLst>
                                      </p:cBhvr>
                                      <p:to>
                                        <p:strVal val="visible"/>
                                      </p:to>
                                    </p:set>
                                    <p:anim calcmode="lin" valueType="num">
                                      <p:cBhvr additive="base">
                                        <p:cTn id="25" dur="500" fill="hold"/>
                                        <p:tgtEl>
                                          <p:spTgt spid="2017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17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16632"/>
            <a:ext cx="8229600" cy="576064"/>
          </a:xfrm>
        </p:spPr>
        <p:txBody>
          <a:bodyPr/>
          <a:lstStyle/>
          <a:p>
            <a:pPr eaLnBrk="1" hangingPunct="1"/>
            <a:r>
              <a:rPr lang="en-GB" sz="3600" dirty="0" smtClean="0"/>
              <a:t>Recipients </a:t>
            </a:r>
            <a:r>
              <a:rPr lang="en-GB" sz="3600" dirty="0" smtClean="0"/>
              <a:t>of </a:t>
            </a:r>
            <a:r>
              <a:rPr lang="en-GB" sz="3600" dirty="0" smtClean="0"/>
              <a:t>care</a:t>
            </a:r>
            <a:endParaRPr lang="nb-NO" sz="3600" dirty="0" smtClean="0"/>
          </a:p>
        </p:txBody>
      </p:sp>
      <p:pic>
        <p:nvPicPr>
          <p:cNvPr id="58370" name="Picture 2"/>
          <p:cNvPicPr>
            <a:picLocks noChangeAspect="1" noChangeArrowheads="1"/>
          </p:cNvPicPr>
          <p:nvPr/>
        </p:nvPicPr>
        <p:blipFill>
          <a:blip r:embed="rId2" cstate="print"/>
          <a:srcRect/>
          <a:stretch>
            <a:fillRect/>
          </a:stretch>
        </p:blipFill>
        <p:spPr bwMode="auto">
          <a:xfrm>
            <a:off x="1115616" y="729229"/>
            <a:ext cx="6865563" cy="612877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16632"/>
            <a:ext cx="8229600" cy="576064"/>
          </a:xfrm>
        </p:spPr>
        <p:txBody>
          <a:bodyPr/>
          <a:lstStyle/>
          <a:p>
            <a:pPr eaLnBrk="1" hangingPunct="1"/>
            <a:r>
              <a:rPr lang="en-GB" sz="3600" dirty="0" smtClean="0"/>
              <a:t>Providers of </a:t>
            </a:r>
            <a:r>
              <a:rPr lang="en-GB" sz="3600" dirty="0" smtClean="0"/>
              <a:t>care</a:t>
            </a:r>
            <a:endParaRPr lang="nb-NO" sz="3600" dirty="0" smtClean="0"/>
          </a:p>
        </p:txBody>
      </p:sp>
      <p:pic>
        <p:nvPicPr>
          <p:cNvPr id="59394" name="Picture 2"/>
          <p:cNvPicPr>
            <a:picLocks noChangeAspect="1" noChangeArrowheads="1"/>
          </p:cNvPicPr>
          <p:nvPr/>
        </p:nvPicPr>
        <p:blipFill>
          <a:blip r:embed="rId2" cstate="print"/>
          <a:srcRect/>
          <a:stretch>
            <a:fillRect/>
          </a:stretch>
        </p:blipFill>
        <p:spPr bwMode="auto">
          <a:xfrm>
            <a:off x="110733" y="692696"/>
            <a:ext cx="8953120" cy="6093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z="4000" smtClean="0"/>
              <a:t>Implementing options often is not straightforward</a:t>
            </a:r>
            <a:endParaRPr lang="nb-NO" sz="4000" smtClean="0"/>
          </a:p>
        </p:txBody>
      </p:sp>
      <p:sp>
        <p:nvSpPr>
          <p:cNvPr id="187395" name="Rectangle 3"/>
          <p:cNvSpPr>
            <a:spLocks noGrp="1" noChangeArrowheads="1"/>
          </p:cNvSpPr>
          <p:nvPr>
            <p:ph type="body" idx="1"/>
          </p:nvPr>
        </p:nvSpPr>
        <p:spPr/>
        <p:txBody>
          <a:bodyPr/>
          <a:lstStyle/>
          <a:p>
            <a:pPr eaLnBrk="1" hangingPunct="1">
              <a:lnSpc>
                <a:spcPct val="90000"/>
              </a:lnSpc>
            </a:pPr>
            <a:r>
              <a:rPr lang="en-GB" sz="2800" smtClean="0"/>
              <a:t>It may require changes at various levels, including</a:t>
            </a:r>
          </a:p>
          <a:p>
            <a:pPr lvl="1" eaLnBrk="1" hangingPunct="1">
              <a:lnSpc>
                <a:spcPct val="90000"/>
              </a:lnSpc>
            </a:pPr>
            <a:r>
              <a:rPr lang="en-GB" sz="2400" smtClean="0"/>
              <a:t>Behavioural changes of healthcare recipients and providers </a:t>
            </a:r>
          </a:p>
          <a:p>
            <a:pPr lvl="1" eaLnBrk="1" hangingPunct="1">
              <a:lnSpc>
                <a:spcPct val="90000"/>
              </a:lnSpc>
            </a:pPr>
            <a:r>
              <a:rPr lang="en-GB" sz="2400" smtClean="0"/>
              <a:t>Organisational changes</a:t>
            </a:r>
          </a:p>
          <a:p>
            <a:pPr eaLnBrk="1" hangingPunct="1">
              <a:lnSpc>
                <a:spcPct val="90000"/>
              </a:lnSpc>
            </a:pPr>
            <a:r>
              <a:rPr lang="en-GB" sz="2800" smtClean="0"/>
              <a:t>Strategies for bringing about these changes are most likely to be successful if they address important barriers to implementation </a:t>
            </a:r>
          </a:p>
          <a:p>
            <a:pPr eaLnBrk="1" hangingPunct="1">
              <a:lnSpc>
                <a:spcPct val="90000"/>
              </a:lnSpc>
            </a:pPr>
            <a:r>
              <a:rPr lang="en-GB" sz="2800" smtClean="0"/>
              <a:t>But little is known about the effectiveness of different methods for identifying barriers and tailoring interventions to address those</a:t>
            </a:r>
            <a:r>
              <a:rPr lang="nb-NO" sz="2800" smtClean="0"/>
              <a:t> barriers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500" fill="hold"/>
                                        <p:tgtEl>
                                          <p:spTgt spid="187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73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7395">
                                            <p:txEl>
                                              <p:pRg st="1" end="1"/>
                                            </p:txEl>
                                          </p:spTgt>
                                        </p:tgtEl>
                                        <p:attrNameLst>
                                          <p:attrName>style.visibility</p:attrName>
                                        </p:attrNameLst>
                                      </p:cBhvr>
                                      <p:to>
                                        <p:strVal val="visible"/>
                                      </p:to>
                                    </p:set>
                                    <p:anim calcmode="lin" valueType="num">
                                      <p:cBhvr additive="base">
                                        <p:cTn id="11" dur="500" fill="hold"/>
                                        <p:tgtEl>
                                          <p:spTgt spid="1873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8739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87395">
                                            <p:txEl>
                                              <p:pRg st="2" end="2"/>
                                            </p:txEl>
                                          </p:spTgt>
                                        </p:tgtEl>
                                        <p:attrNameLst>
                                          <p:attrName>style.visibility</p:attrName>
                                        </p:attrNameLst>
                                      </p:cBhvr>
                                      <p:to>
                                        <p:strVal val="visible"/>
                                      </p:to>
                                    </p:set>
                                    <p:anim calcmode="lin" valueType="num">
                                      <p:cBhvr additive="base">
                                        <p:cTn id="15" dur="500" fill="hold"/>
                                        <p:tgtEl>
                                          <p:spTgt spid="18739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87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4" presetClass="emph" presetSubtype="0" fill="hold" grpId="1" nodeType="clickEffect">
                                  <p:stCondLst>
                                    <p:cond delay="0"/>
                                  </p:stCondLst>
                                  <p:childTnLst>
                                    <p:animClr clrSpc="hsl" dir="cw">
                                      <p:cBhvr override="childStyle">
                                        <p:cTn id="20" dur="500" fill="hold"/>
                                        <p:tgtEl>
                                          <p:spTgt spid="187395">
                                            <p:txEl>
                                              <p:pRg st="0" end="0"/>
                                            </p:txEl>
                                          </p:spTgt>
                                        </p:tgtEl>
                                        <p:attrNameLst>
                                          <p:attrName>style.color</p:attrName>
                                        </p:attrNameLst>
                                      </p:cBhvr>
                                      <p:by>
                                        <p:hsl h="0" s="-12549" l="-25098"/>
                                      </p:by>
                                    </p:animClr>
                                    <p:animClr clrSpc="hsl" dir="cw">
                                      <p:cBhvr>
                                        <p:cTn id="21" dur="500" fill="hold"/>
                                        <p:tgtEl>
                                          <p:spTgt spid="187395">
                                            <p:txEl>
                                              <p:pRg st="0" end="0"/>
                                            </p:txEl>
                                          </p:spTgt>
                                        </p:tgtEl>
                                        <p:attrNameLst>
                                          <p:attrName>fillcolor</p:attrName>
                                        </p:attrNameLst>
                                      </p:cBhvr>
                                      <p:by>
                                        <p:hsl h="0" s="-12549" l="-25098"/>
                                      </p:by>
                                    </p:animClr>
                                    <p:animClr clrSpc="hsl" dir="cw">
                                      <p:cBhvr>
                                        <p:cTn id="22" dur="500" fill="hold"/>
                                        <p:tgtEl>
                                          <p:spTgt spid="187395">
                                            <p:txEl>
                                              <p:pRg st="0" end="0"/>
                                            </p:txEl>
                                          </p:spTgt>
                                        </p:tgtEl>
                                        <p:attrNameLst>
                                          <p:attrName>stroke.color</p:attrName>
                                        </p:attrNameLst>
                                      </p:cBhvr>
                                      <p:by>
                                        <p:hsl h="0" s="-12549" l="-25098"/>
                                      </p:by>
                                    </p:animClr>
                                    <p:set>
                                      <p:cBhvr>
                                        <p:cTn id="23" dur="500" fill="hold"/>
                                        <p:tgtEl>
                                          <p:spTgt spid="187395">
                                            <p:txEl>
                                              <p:pRg st="0" end="0"/>
                                            </p:txEl>
                                          </p:spTgt>
                                        </p:tgtEl>
                                        <p:attrNameLst>
                                          <p:attrName>fill.type</p:attrName>
                                        </p:attrNameLst>
                                      </p:cBhvr>
                                      <p:to>
                                        <p:strVal val="solid"/>
                                      </p:to>
                                    </p:set>
                                  </p:childTnLst>
                                </p:cTn>
                              </p:par>
                              <p:par>
                                <p:cTn id="24" presetID="24" presetClass="emph" presetSubtype="0" fill="hold" grpId="1" nodeType="withEffect">
                                  <p:stCondLst>
                                    <p:cond delay="0"/>
                                  </p:stCondLst>
                                  <p:childTnLst>
                                    <p:animClr clrSpc="hsl" dir="cw">
                                      <p:cBhvr override="childStyle">
                                        <p:cTn id="25" dur="500" fill="hold"/>
                                        <p:tgtEl>
                                          <p:spTgt spid="187395">
                                            <p:txEl>
                                              <p:pRg st="1" end="1"/>
                                            </p:txEl>
                                          </p:spTgt>
                                        </p:tgtEl>
                                        <p:attrNameLst>
                                          <p:attrName>style.color</p:attrName>
                                        </p:attrNameLst>
                                      </p:cBhvr>
                                      <p:by>
                                        <p:hsl h="0" s="-12549" l="-25098"/>
                                      </p:by>
                                    </p:animClr>
                                    <p:animClr clrSpc="hsl" dir="cw">
                                      <p:cBhvr>
                                        <p:cTn id="26" dur="500" fill="hold"/>
                                        <p:tgtEl>
                                          <p:spTgt spid="187395">
                                            <p:txEl>
                                              <p:pRg st="1" end="1"/>
                                            </p:txEl>
                                          </p:spTgt>
                                        </p:tgtEl>
                                        <p:attrNameLst>
                                          <p:attrName>fillcolor</p:attrName>
                                        </p:attrNameLst>
                                      </p:cBhvr>
                                      <p:by>
                                        <p:hsl h="0" s="-12549" l="-25098"/>
                                      </p:by>
                                    </p:animClr>
                                    <p:animClr clrSpc="hsl" dir="cw">
                                      <p:cBhvr>
                                        <p:cTn id="27" dur="500" fill="hold"/>
                                        <p:tgtEl>
                                          <p:spTgt spid="187395">
                                            <p:txEl>
                                              <p:pRg st="1" end="1"/>
                                            </p:txEl>
                                          </p:spTgt>
                                        </p:tgtEl>
                                        <p:attrNameLst>
                                          <p:attrName>stroke.color</p:attrName>
                                        </p:attrNameLst>
                                      </p:cBhvr>
                                      <p:by>
                                        <p:hsl h="0" s="-12549" l="-25098"/>
                                      </p:by>
                                    </p:animClr>
                                    <p:set>
                                      <p:cBhvr>
                                        <p:cTn id="28" dur="500" fill="hold"/>
                                        <p:tgtEl>
                                          <p:spTgt spid="187395">
                                            <p:txEl>
                                              <p:pRg st="1" end="1"/>
                                            </p:txEl>
                                          </p:spTgt>
                                        </p:tgtEl>
                                        <p:attrNameLst>
                                          <p:attrName>fill.type</p:attrName>
                                        </p:attrNameLst>
                                      </p:cBhvr>
                                      <p:to>
                                        <p:strVal val="solid"/>
                                      </p:to>
                                    </p:set>
                                  </p:childTnLst>
                                </p:cTn>
                              </p:par>
                              <p:par>
                                <p:cTn id="29" presetID="24" presetClass="emph" presetSubtype="0" fill="hold" grpId="1" nodeType="withEffect">
                                  <p:stCondLst>
                                    <p:cond delay="0"/>
                                  </p:stCondLst>
                                  <p:childTnLst>
                                    <p:animClr clrSpc="hsl" dir="cw">
                                      <p:cBhvr override="childStyle">
                                        <p:cTn id="30" dur="500" fill="hold"/>
                                        <p:tgtEl>
                                          <p:spTgt spid="187395">
                                            <p:txEl>
                                              <p:pRg st="2" end="2"/>
                                            </p:txEl>
                                          </p:spTgt>
                                        </p:tgtEl>
                                        <p:attrNameLst>
                                          <p:attrName>style.color</p:attrName>
                                        </p:attrNameLst>
                                      </p:cBhvr>
                                      <p:by>
                                        <p:hsl h="0" s="-12549" l="-25098"/>
                                      </p:by>
                                    </p:animClr>
                                    <p:animClr clrSpc="hsl" dir="cw">
                                      <p:cBhvr>
                                        <p:cTn id="31" dur="500" fill="hold"/>
                                        <p:tgtEl>
                                          <p:spTgt spid="187395">
                                            <p:txEl>
                                              <p:pRg st="2" end="2"/>
                                            </p:txEl>
                                          </p:spTgt>
                                        </p:tgtEl>
                                        <p:attrNameLst>
                                          <p:attrName>fillcolor</p:attrName>
                                        </p:attrNameLst>
                                      </p:cBhvr>
                                      <p:by>
                                        <p:hsl h="0" s="-12549" l="-25098"/>
                                      </p:by>
                                    </p:animClr>
                                    <p:animClr clrSpc="hsl" dir="cw">
                                      <p:cBhvr>
                                        <p:cTn id="32" dur="500" fill="hold"/>
                                        <p:tgtEl>
                                          <p:spTgt spid="187395">
                                            <p:txEl>
                                              <p:pRg st="2" end="2"/>
                                            </p:txEl>
                                          </p:spTgt>
                                        </p:tgtEl>
                                        <p:attrNameLst>
                                          <p:attrName>stroke.color</p:attrName>
                                        </p:attrNameLst>
                                      </p:cBhvr>
                                      <p:by>
                                        <p:hsl h="0" s="-12549" l="-25098"/>
                                      </p:by>
                                    </p:animClr>
                                    <p:set>
                                      <p:cBhvr>
                                        <p:cTn id="33" dur="500" fill="hold"/>
                                        <p:tgtEl>
                                          <p:spTgt spid="187395">
                                            <p:txEl>
                                              <p:pRg st="2" end="2"/>
                                            </p:txEl>
                                          </p:spTgt>
                                        </p:tgtEl>
                                        <p:attrNameLst>
                                          <p:attrName>fill.type</p:attrName>
                                        </p:attrNameLst>
                                      </p:cBhvr>
                                      <p:to>
                                        <p:strVal val="solid"/>
                                      </p:to>
                                    </p:set>
                                  </p:childTnLst>
                                </p:cTn>
                              </p:par>
                              <p:par>
                                <p:cTn id="34" presetID="2" presetClass="entr" presetSubtype="4" fill="hold" grpId="0" nodeType="withEffect">
                                  <p:stCondLst>
                                    <p:cond delay="0"/>
                                  </p:stCondLst>
                                  <p:childTnLst>
                                    <p:set>
                                      <p:cBhvr>
                                        <p:cTn id="35" dur="1" fill="hold">
                                          <p:stCondLst>
                                            <p:cond delay="0"/>
                                          </p:stCondLst>
                                        </p:cTn>
                                        <p:tgtEl>
                                          <p:spTgt spid="187395">
                                            <p:txEl>
                                              <p:pRg st="3" end="3"/>
                                            </p:txEl>
                                          </p:spTgt>
                                        </p:tgtEl>
                                        <p:attrNameLst>
                                          <p:attrName>style.visibility</p:attrName>
                                        </p:attrNameLst>
                                      </p:cBhvr>
                                      <p:to>
                                        <p:strVal val="visible"/>
                                      </p:to>
                                    </p:set>
                                    <p:anim calcmode="lin" valueType="num">
                                      <p:cBhvr additive="base">
                                        <p:cTn id="36" dur="500" fill="hold"/>
                                        <p:tgtEl>
                                          <p:spTgt spid="187395">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873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87395">
                                            <p:txEl>
                                              <p:pRg st="4" end="4"/>
                                            </p:txEl>
                                          </p:spTgt>
                                        </p:tgtEl>
                                        <p:attrNameLst>
                                          <p:attrName>style.visibility</p:attrName>
                                        </p:attrNameLst>
                                      </p:cBhvr>
                                      <p:to>
                                        <p:strVal val="visible"/>
                                      </p:to>
                                    </p:set>
                                    <p:anim calcmode="lin" valueType="num">
                                      <p:cBhvr additive="base">
                                        <p:cTn id="42" dur="500" fill="hold"/>
                                        <p:tgtEl>
                                          <p:spTgt spid="187395">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87395">
                                            <p:txEl>
                                              <p:pRg st="4" end="4"/>
                                            </p:txEl>
                                          </p:spTgt>
                                        </p:tgtEl>
                                        <p:attrNameLst>
                                          <p:attrName>ppt_y</p:attrName>
                                        </p:attrNameLst>
                                      </p:cBhvr>
                                      <p:tavLst>
                                        <p:tav tm="0">
                                          <p:val>
                                            <p:strVal val="1+#ppt_h/2"/>
                                          </p:val>
                                        </p:tav>
                                        <p:tav tm="100000">
                                          <p:val>
                                            <p:strVal val="#ppt_y"/>
                                          </p:val>
                                        </p:tav>
                                      </p:tavLst>
                                    </p:anim>
                                  </p:childTnLst>
                                </p:cTn>
                              </p:par>
                              <p:par>
                                <p:cTn id="44" presetID="24" presetClass="emph" presetSubtype="0" fill="hold" grpId="1" nodeType="withEffect">
                                  <p:stCondLst>
                                    <p:cond delay="0"/>
                                  </p:stCondLst>
                                  <p:childTnLst>
                                    <p:animClr clrSpc="hsl" dir="cw">
                                      <p:cBhvr override="childStyle">
                                        <p:cTn id="45" dur="500" fill="hold"/>
                                        <p:tgtEl>
                                          <p:spTgt spid="187395">
                                            <p:txEl>
                                              <p:pRg st="3" end="3"/>
                                            </p:txEl>
                                          </p:spTgt>
                                        </p:tgtEl>
                                        <p:attrNameLst>
                                          <p:attrName>style.color</p:attrName>
                                        </p:attrNameLst>
                                      </p:cBhvr>
                                      <p:by>
                                        <p:hsl h="0" s="-12549" l="-25098"/>
                                      </p:by>
                                    </p:animClr>
                                    <p:animClr clrSpc="hsl" dir="cw">
                                      <p:cBhvr>
                                        <p:cTn id="46" dur="500" fill="hold"/>
                                        <p:tgtEl>
                                          <p:spTgt spid="187395">
                                            <p:txEl>
                                              <p:pRg st="3" end="3"/>
                                            </p:txEl>
                                          </p:spTgt>
                                        </p:tgtEl>
                                        <p:attrNameLst>
                                          <p:attrName>fillcolor</p:attrName>
                                        </p:attrNameLst>
                                      </p:cBhvr>
                                      <p:by>
                                        <p:hsl h="0" s="-12549" l="-25098"/>
                                      </p:by>
                                    </p:animClr>
                                    <p:animClr clrSpc="hsl" dir="cw">
                                      <p:cBhvr>
                                        <p:cTn id="47" dur="500" fill="hold"/>
                                        <p:tgtEl>
                                          <p:spTgt spid="187395">
                                            <p:txEl>
                                              <p:pRg st="3" end="3"/>
                                            </p:txEl>
                                          </p:spTgt>
                                        </p:tgtEl>
                                        <p:attrNameLst>
                                          <p:attrName>stroke.color</p:attrName>
                                        </p:attrNameLst>
                                      </p:cBhvr>
                                      <p:by>
                                        <p:hsl h="0" s="-12549" l="-25098"/>
                                      </p:by>
                                    </p:animClr>
                                    <p:set>
                                      <p:cBhvr>
                                        <p:cTn id="48" dur="500" fill="hold"/>
                                        <p:tgtEl>
                                          <p:spTgt spid="187395">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P spid="187395"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4624"/>
            <a:ext cx="8229600" cy="576064"/>
          </a:xfrm>
        </p:spPr>
        <p:txBody>
          <a:bodyPr/>
          <a:lstStyle/>
          <a:p>
            <a:pPr eaLnBrk="1" hangingPunct="1"/>
            <a:r>
              <a:rPr lang="en-GB" sz="3600" dirty="0" smtClean="0"/>
              <a:t>Other stakeholders</a:t>
            </a:r>
            <a:endParaRPr lang="nb-NO" sz="3600" dirty="0" smtClean="0"/>
          </a:p>
        </p:txBody>
      </p:sp>
      <p:pic>
        <p:nvPicPr>
          <p:cNvPr id="60418" name="Picture 2"/>
          <p:cNvPicPr>
            <a:picLocks noChangeAspect="1" noChangeArrowheads="1"/>
          </p:cNvPicPr>
          <p:nvPr/>
        </p:nvPicPr>
        <p:blipFill>
          <a:blip r:embed="rId2" cstate="print"/>
          <a:srcRect/>
          <a:stretch>
            <a:fillRect/>
          </a:stretch>
        </p:blipFill>
        <p:spPr bwMode="auto">
          <a:xfrm>
            <a:off x="467544" y="648072"/>
            <a:ext cx="8331853" cy="6165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6632"/>
            <a:ext cx="8229600" cy="504056"/>
          </a:xfrm>
        </p:spPr>
        <p:txBody>
          <a:bodyPr/>
          <a:lstStyle/>
          <a:p>
            <a:pPr eaLnBrk="1" hangingPunct="1"/>
            <a:r>
              <a:rPr lang="en-GB" sz="4000" dirty="0" smtClean="0"/>
              <a:t>Health system constraints </a:t>
            </a:r>
            <a:endParaRPr lang="en-GB" sz="4000" dirty="0" smtClean="0"/>
          </a:p>
        </p:txBody>
      </p:sp>
      <p:pic>
        <p:nvPicPr>
          <p:cNvPr id="61443" name="Picture 3"/>
          <p:cNvPicPr>
            <a:picLocks noChangeAspect="1" noChangeArrowheads="1"/>
          </p:cNvPicPr>
          <p:nvPr/>
        </p:nvPicPr>
        <p:blipFill>
          <a:blip r:embed="rId2" cstate="print"/>
          <a:srcRect/>
          <a:stretch>
            <a:fillRect/>
          </a:stretch>
        </p:blipFill>
        <p:spPr bwMode="auto">
          <a:xfrm>
            <a:off x="179512" y="692696"/>
            <a:ext cx="8828447" cy="61206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6632"/>
            <a:ext cx="8229600" cy="504056"/>
          </a:xfrm>
        </p:spPr>
        <p:txBody>
          <a:bodyPr/>
          <a:lstStyle/>
          <a:p>
            <a:pPr eaLnBrk="1" hangingPunct="1"/>
            <a:r>
              <a:rPr lang="en-GB" sz="4000" dirty="0" smtClean="0"/>
              <a:t>Health system constraints </a:t>
            </a:r>
            <a:endParaRPr lang="en-GB" sz="4000" dirty="0" smtClean="0"/>
          </a:p>
        </p:txBody>
      </p:sp>
      <p:pic>
        <p:nvPicPr>
          <p:cNvPr id="62466" name="Picture 2"/>
          <p:cNvPicPr>
            <a:picLocks noChangeAspect="1" noChangeArrowheads="1"/>
          </p:cNvPicPr>
          <p:nvPr/>
        </p:nvPicPr>
        <p:blipFill>
          <a:blip r:embed="rId2" cstate="print"/>
          <a:srcRect/>
          <a:stretch>
            <a:fillRect/>
          </a:stretch>
        </p:blipFill>
        <p:spPr bwMode="auto">
          <a:xfrm>
            <a:off x="0" y="847934"/>
            <a:ext cx="9143999" cy="59654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6632"/>
            <a:ext cx="8229600" cy="504056"/>
          </a:xfrm>
        </p:spPr>
        <p:txBody>
          <a:bodyPr/>
          <a:lstStyle/>
          <a:p>
            <a:pPr eaLnBrk="1" hangingPunct="1"/>
            <a:r>
              <a:rPr lang="en-GB" sz="4000" dirty="0" smtClean="0"/>
              <a:t>Health system constraints </a:t>
            </a:r>
            <a:endParaRPr lang="en-GB" sz="4000" dirty="0" smtClean="0"/>
          </a:p>
        </p:txBody>
      </p:sp>
      <p:pic>
        <p:nvPicPr>
          <p:cNvPr id="63490" name="Picture 2"/>
          <p:cNvPicPr>
            <a:picLocks noChangeAspect="1" noChangeArrowheads="1"/>
          </p:cNvPicPr>
          <p:nvPr/>
        </p:nvPicPr>
        <p:blipFill>
          <a:blip r:embed="rId2" cstate="print"/>
          <a:srcRect/>
          <a:stretch>
            <a:fillRect/>
          </a:stretch>
        </p:blipFill>
        <p:spPr bwMode="auto">
          <a:xfrm>
            <a:off x="35496" y="692696"/>
            <a:ext cx="8995112" cy="61206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16632"/>
            <a:ext cx="8229600" cy="432048"/>
          </a:xfrm>
        </p:spPr>
        <p:txBody>
          <a:bodyPr/>
          <a:lstStyle/>
          <a:p>
            <a:pPr eaLnBrk="1" hangingPunct="1"/>
            <a:r>
              <a:rPr lang="en-GB" sz="3600" dirty="0" smtClean="0"/>
              <a:t>Social and political constraints </a:t>
            </a:r>
            <a:endParaRPr lang="en-GB" sz="3600" dirty="0" smtClean="0"/>
          </a:p>
        </p:txBody>
      </p:sp>
      <p:pic>
        <p:nvPicPr>
          <p:cNvPr id="64514" name="Picture 2"/>
          <p:cNvPicPr>
            <a:picLocks noChangeAspect="1" noChangeArrowheads="1"/>
          </p:cNvPicPr>
          <p:nvPr/>
        </p:nvPicPr>
        <p:blipFill>
          <a:blip r:embed="rId2" cstate="print"/>
          <a:srcRect/>
          <a:stretch>
            <a:fillRect/>
          </a:stretch>
        </p:blipFill>
        <p:spPr bwMode="auto">
          <a:xfrm>
            <a:off x="1547664" y="606382"/>
            <a:ext cx="6039569" cy="62447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pPr eaLnBrk="1" hangingPunct="1"/>
            <a:r>
              <a:rPr lang="nb-NO" sz="4000" smtClean="0"/>
              <a:t>Questions or comments about identifying strategies to address important barriers?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marL="609600" indent="-609600" eaLnBrk="1" hangingPunct="1">
              <a:lnSpc>
                <a:spcPct val="90000"/>
              </a:lnSpc>
            </a:pPr>
            <a:r>
              <a:rPr lang="en-GB" sz="4000" dirty="0" smtClean="0"/>
              <a:t>What is known about the effects of relevant implementation strategies?</a:t>
            </a:r>
            <a:endParaRPr lang="en-GB" sz="4000" dirty="0" smtClean="0"/>
          </a:p>
        </p:txBody>
      </p:sp>
      <p:sp>
        <p:nvSpPr>
          <p:cNvPr id="180227" name="Rectangle 3"/>
          <p:cNvSpPr>
            <a:spLocks noGrp="1" noChangeArrowheads="1"/>
          </p:cNvSpPr>
          <p:nvPr>
            <p:ph type="body" idx="1"/>
          </p:nvPr>
        </p:nvSpPr>
        <p:spPr/>
        <p:txBody>
          <a:bodyPr/>
          <a:lstStyle/>
          <a:p>
            <a:pPr eaLnBrk="1" hangingPunct="1">
              <a:lnSpc>
                <a:spcPct val="90000"/>
              </a:lnSpc>
            </a:pPr>
            <a:r>
              <a:rPr lang="en-GB" sz="2800" smtClean="0"/>
              <a:t>Finding and appraising evidence of the effects of implementation strategies is similar to finding and appraising evidence of the impacts of the policy options</a:t>
            </a:r>
          </a:p>
          <a:p>
            <a:pPr eaLnBrk="1" hangingPunct="1">
              <a:lnSpc>
                <a:spcPct val="90000"/>
              </a:lnSpc>
            </a:pPr>
            <a:r>
              <a:rPr lang="en-GB" sz="2800" smtClean="0"/>
              <a:t>Entails finding, selecting and assessing the reliability of systematic reviews, and </a:t>
            </a:r>
          </a:p>
          <a:p>
            <a:pPr eaLnBrk="1" hangingPunct="1">
              <a:lnSpc>
                <a:spcPct val="90000"/>
              </a:lnSpc>
            </a:pPr>
            <a:r>
              <a:rPr lang="en-GB" sz="2800" smtClean="0"/>
              <a:t>Based on that evidence making judgements about the effects of implementation strategies and how much confidence can be placed in those estimates</a:t>
            </a:r>
            <a:r>
              <a:rPr lang="nb-NO"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0227">
                                            <p:txEl>
                                              <p:pRg st="0" end="0"/>
                                            </p:txEl>
                                          </p:spTgt>
                                        </p:tgtEl>
                                        <p:attrNameLst>
                                          <p:attrName>style.visibility</p:attrName>
                                        </p:attrNameLst>
                                      </p:cBhvr>
                                      <p:to>
                                        <p:strVal val="visible"/>
                                      </p:to>
                                    </p:set>
                                    <p:anim calcmode="lin" valueType="num">
                                      <p:cBhvr additive="base">
                                        <p:cTn id="7" dur="500" fill="hold"/>
                                        <p:tgtEl>
                                          <p:spTgt spid="180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0227">
                                            <p:txEl>
                                              <p:pRg st="1" end="1"/>
                                            </p:txEl>
                                          </p:spTgt>
                                        </p:tgtEl>
                                        <p:attrNameLst>
                                          <p:attrName>style.visibility</p:attrName>
                                        </p:attrNameLst>
                                      </p:cBhvr>
                                      <p:to>
                                        <p:strVal val="visible"/>
                                      </p:to>
                                    </p:set>
                                    <p:anim calcmode="lin" valueType="num">
                                      <p:cBhvr additive="base">
                                        <p:cTn id="13" dur="500" fill="hold"/>
                                        <p:tgtEl>
                                          <p:spTgt spid="180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sz="3200" smtClean="0"/>
              <a:t>The ideal starting point for finding out what is known about the effects of implementation strategies is a systematic review</a:t>
            </a:r>
            <a:endParaRPr lang="nb-NO" sz="3200" smtClean="0"/>
          </a:p>
        </p:txBody>
      </p:sp>
      <p:sp>
        <p:nvSpPr>
          <p:cNvPr id="210947" name="Rectangle 3"/>
          <p:cNvSpPr>
            <a:spLocks noGrp="1" noChangeArrowheads="1"/>
          </p:cNvSpPr>
          <p:nvPr>
            <p:ph type="body" idx="1"/>
          </p:nvPr>
        </p:nvSpPr>
        <p:spPr/>
        <p:txBody>
          <a:bodyPr/>
          <a:lstStyle/>
          <a:p>
            <a:pPr eaLnBrk="1" hangingPunct="1">
              <a:lnSpc>
                <a:spcPct val="80000"/>
              </a:lnSpc>
            </a:pPr>
            <a:r>
              <a:rPr lang="en-GB" sz="2400" smtClean="0"/>
              <a:t>There are many systematic reviews of strategies for changing behaviours of recipients and providers of care </a:t>
            </a:r>
          </a:p>
          <a:p>
            <a:pPr eaLnBrk="1" hangingPunct="1">
              <a:lnSpc>
                <a:spcPct val="80000"/>
              </a:lnSpc>
            </a:pPr>
            <a:r>
              <a:rPr lang="en-GB" sz="2400" smtClean="0"/>
              <a:t>There are fewer reviews of strategies for addressing health system, social and political constraints</a:t>
            </a:r>
          </a:p>
          <a:p>
            <a:pPr eaLnBrk="1" hangingPunct="1">
              <a:lnSpc>
                <a:spcPct val="80000"/>
              </a:lnSpc>
            </a:pPr>
            <a:r>
              <a:rPr lang="en-GB" sz="2400" smtClean="0"/>
              <a:t>Sources for finding systematic reviews include</a:t>
            </a:r>
          </a:p>
          <a:p>
            <a:pPr lvl="1" eaLnBrk="1" hangingPunct="1">
              <a:lnSpc>
                <a:spcPct val="80000"/>
              </a:lnSpc>
            </a:pPr>
            <a:r>
              <a:rPr lang="en-GB" sz="2000" smtClean="0"/>
              <a:t>Health Systems Evidence</a:t>
            </a:r>
          </a:p>
          <a:p>
            <a:pPr lvl="2" eaLnBrk="1" hangingPunct="1">
              <a:lnSpc>
                <a:spcPct val="80000"/>
              </a:lnSpc>
            </a:pPr>
            <a:r>
              <a:rPr lang="en-GB" sz="1800" smtClean="0">
                <a:hlinkClick r:id="rId2"/>
              </a:rPr>
              <a:t>www.healthsystemsevidence.org</a:t>
            </a:r>
            <a:endParaRPr lang="en-GB" sz="1800" smtClean="0"/>
          </a:p>
          <a:p>
            <a:pPr lvl="1" eaLnBrk="1" hangingPunct="1">
              <a:lnSpc>
                <a:spcPct val="80000"/>
              </a:lnSpc>
            </a:pPr>
            <a:r>
              <a:rPr lang="en-GB" sz="2000" smtClean="0"/>
              <a:t>CADTH Rx for Change</a:t>
            </a:r>
          </a:p>
          <a:p>
            <a:pPr lvl="2" eaLnBrk="1" hangingPunct="1">
              <a:lnSpc>
                <a:spcPct val="80000"/>
              </a:lnSpc>
            </a:pPr>
            <a:r>
              <a:rPr lang="en-GB" sz="1800" smtClean="0">
                <a:hlinkClick r:id="rId3"/>
              </a:rPr>
              <a:t>www.cadth.ca/index.php/en/compus/optimal-ther-resources/interventions</a:t>
            </a:r>
            <a:endParaRPr lang="en-GB" sz="1800" smtClean="0"/>
          </a:p>
          <a:p>
            <a:pPr lvl="1" eaLnBrk="1" hangingPunct="1">
              <a:lnSpc>
                <a:spcPct val="80000"/>
              </a:lnSpc>
            </a:pPr>
            <a:r>
              <a:rPr lang="en-GB" sz="2000" smtClean="0"/>
              <a:t>The Cochrane Library</a:t>
            </a:r>
          </a:p>
          <a:p>
            <a:pPr lvl="2" eaLnBrk="1" hangingPunct="1">
              <a:lnSpc>
                <a:spcPct val="80000"/>
              </a:lnSpc>
            </a:pPr>
            <a:r>
              <a:rPr lang="en-GB" sz="1800" smtClean="0">
                <a:hlinkClick r:id="rId4"/>
              </a:rPr>
              <a:t>www.thecochranelibrary.com</a:t>
            </a:r>
            <a:endParaRPr lang="en-GB" sz="1800" smtClean="0"/>
          </a:p>
          <a:p>
            <a:pPr lvl="1" eaLnBrk="1" hangingPunct="1">
              <a:lnSpc>
                <a:spcPct val="80000"/>
              </a:lnSpc>
            </a:pPr>
            <a:r>
              <a:rPr lang="en-GB" sz="2000" smtClean="0"/>
              <a:t>PubMed</a:t>
            </a:r>
          </a:p>
          <a:p>
            <a:pPr lvl="2" eaLnBrk="1" hangingPunct="1">
              <a:lnSpc>
                <a:spcPct val="80000"/>
              </a:lnSpc>
            </a:pPr>
            <a:r>
              <a:rPr lang="nb-NO" sz="1800" smtClean="0">
                <a:hlinkClick r:id="rId5"/>
              </a:rPr>
              <a:t>www.pubmed.gov</a:t>
            </a:r>
            <a:r>
              <a:rPr lang="nb-NO" sz="1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0947">
                                            <p:txEl>
                                              <p:pRg st="0" end="0"/>
                                            </p:txEl>
                                          </p:spTgt>
                                        </p:tgtEl>
                                        <p:attrNameLst>
                                          <p:attrName>style.visibility</p:attrName>
                                        </p:attrNameLst>
                                      </p:cBhvr>
                                      <p:to>
                                        <p:strVal val="visible"/>
                                      </p:to>
                                    </p:set>
                                    <p:anim calcmode="lin" valueType="num">
                                      <p:cBhvr additive="base">
                                        <p:cTn id="7" dur="500" fill="hold"/>
                                        <p:tgtEl>
                                          <p:spTgt spid="2109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0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0947">
                                            <p:txEl>
                                              <p:pRg st="1" end="1"/>
                                            </p:txEl>
                                          </p:spTgt>
                                        </p:tgtEl>
                                        <p:attrNameLst>
                                          <p:attrName>style.visibility</p:attrName>
                                        </p:attrNameLst>
                                      </p:cBhvr>
                                      <p:to>
                                        <p:strVal val="visible"/>
                                      </p:to>
                                    </p:set>
                                    <p:anim calcmode="lin" valueType="num">
                                      <p:cBhvr additive="base">
                                        <p:cTn id="13" dur="500" fill="hold"/>
                                        <p:tgtEl>
                                          <p:spTgt spid="2109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0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0947">
                                            <p:txEl>
                                              <p:pRg st="2" end="2"/>
                                            </p:txEl>
                                          </p:spTgt>
                                        </p:tgtEl>
                                        <p:attrNameLst>
                                          <p:attrName>style.visibility</p:attrName>
                                        </p:attrNameLst>
                                      </p:cBhvr>
                                      <p:to>
                                        <p:strVal val="visible"/>
                                      </p:to>
                                    </p:set>
                                    <p:anim calcmode="lin" valueType="num">
                                      <p:cBhvr additive="base">
                                        <p:cTn id="19" dur="500" fill="hold"/>
                                        <p:tgtEl>
                                          <p:spTgt spid="2109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0947">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0947">
                                            <p:txEl>
                                              <p:pRg st="3" end="3"/>
                                            </p:txEl>
                                          </p:spTgt>
                                        </p:tgtEl>
                                        <p:attrNameLst>
                                          <p:attrName>style.visibility</p:attrName>
                                        </p:attrNameLst>
                                      </p:cBhvr>
                                      <p:to>
                                        <p:strVal val="visible"/>
                                      </p:to>
                                    </p:set>
                                    <p:anim calcmode="lin" valueType="num">
                                      <p:cBhvr additive="base">
                                        <p:cTn id="23" dur="500" fill="hold"/>
                                        <p:tgtEl>
                                          <p:spTgt spid="21094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0947">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10947">
                                            <p:txEl>
                                              <p:pRg st="4" end="4"/>
                                            </p:txEl>
                                          </p:spTgt>
                                        </p:tgtEl>
                                        <p:attrNameLst>
                                          <p:attrName>style.visibility</p:attrName>
                                        </p:attrNameLst>
                                      </p:cBhvr>
                                      <p:to>
                                        <p:strVal val="visible"/>
                                      </p:to>
                                    </p:set>
                                    <p:anim calcmode="lin" valueType="num">
                                      <p:cBhvr additive="base">
                                        <p:cTn id="27" dur="500" fill="hold"/>
                                        <p:tgtEl>
                                          <p:spTgt spid="210947">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10947">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10947">
                                            <p:txEl>
                                              <p:pRg st="5" end="5"/>
                                            </p:txEl>
                                          </p:spTgt>
                                        </p:tgtEl>
                                        <p:attrNameLst>
                                          <p:attrName>style.visibility</p:attrName>
                                        </p:attrNameLst>
                                      </p:cBhvr>
                                      <p:to>
                                        <p:strVal val="visible"/>
                                      </p:to>
                                    </p:set>
                                    <p:anim calcmode="lin" valueType="num">
                                      <p:cBhvr additive="base">
                                        <p:cTn id="31" dur="500" fill="hold"/>
                                        <p:tgtEl>
                                          <p:spTgt spid="21094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0947">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10947">
                                            <p:txEl>
                                              <p:pRg st="6" end="6"/>
                                            </p:txEl>
                                          </p:spTgt>
                                        </p:tgtEl>
                                        <p:attrNameLst>
                                          <p:attrName>style.visibility</p:attrName>
                                        </p:attrNameLst>
                                      </p:cBhvr>
                                      <p:to>
                                        <p:strVal val="visible"/>
                                      </p:to>
                                    </p:set>
                                    <p:anim calcmode="lin" valueType="num">
                                      <p:cBhvr additive="base">
                                        <p:cTn id="35" dur="500" fill="hold"/>
                                        <p:tgtEl>
                                          <p:spTgt spid="21094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10947">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10947">
                                            <p:txEl>
                                              <p:pRg st="7" end="7"/>
                                            </p:txEl>
                                          </p:spTgt>
                                        </p:tgtEl>
                                        <p:attrNameLst>
                                          <p:attrName>style.visibility</p:attrName>
                                        </p:attrNameLst>
                                      </p:cBhvr>
                                      <p:to>
                                        <p:strVal val="visible"/>
                                      </p:to>
                                    </p:set>
                                    <p:anim calcmode="lin" valueType="num">
                                      <p:cBhvr additive="base">
                                        <p:cTn id="39" dur="500" fill="hold"/>
                                        <p:tgtEl>
                                          <p:spTgt spid="210947">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10947">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10947">
                                            <p:txEl>
                                              <p:pRg st="8" end="8"/>
                                            </p:txEl>
                                          </p:spTgt>
                                        </p:tgtEl>
                                        <p:attrNameLst>
                                          <p:attrName>style.visibility</p:attrName>
                                        </p:attrNameLst>
                                      </p:cBhvr>
                                      <p:to>
                                        <p:strVal val="visible"/>
                                      </p:to>
                                    </p:set>
                                    <p:anim calcmode="lin" valueType="num">
                                      <p:cBhvr additive="base">
                                        <p:cTn id="43" dur="500" fill="hold"/>
                                        <p:tgtEl>
                                          <p:spTgt spid="21094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10947">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10947">
                                            <p:txEl>
                                              <p:pRg st="9" end="9"/>
                                            </p:txEl>
                                          </p:spTgt>
                                        </p:tgtEl>
                                        <p:attrNameLst>
                                          <p:attrName>style.visibility</p:attrName>
                                        </p:attrNameLst>
                                      </p:cBhvr>
                                      <p:to>
                                        <p:strVal val="visible"/>
                                      </p:to>
                                    </p:set>
                                    <p:anim calcmode="lin" valueType="num">
                                      <p:cBhvr additive="base">
                                        <p:cTn id="47" dur="500" fill="hold"/>
                                        <p:tgtEl>
                                          <p:spTgt spid="210947">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10947">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10947">
                                            <p:txEl>
                                              <p:pRg st="10" end="10"/>
                                            </p:txEl>
                                          </p:spTgt>
                                        </p:tgtEl>
                                        <p:attrNameLst>
                                          <p:attrName>style.visibility</p:attrName>
                                        </p:attrNameLst>
                                      </p:cBhvr>
                                      <p:to>
                                        <p:strVal val="visible"/>
                                      </p:to>
                                    </p:set>
                                    <p:anim calcmode="lin" valueType="num">
                                      <p:cBhvr additive="base">
                                        <p:cTn id="51" dur="500" fill="hold"/>
                                        <p:tgtEl>
                                          <p:spTgt spid="210947">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1094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4638"/>
            <a:ext cx="8229600" cy="706437"/>
          </a:xfrm>
        </p:spPr>
        <p:txBody>
          <a:bodyPr/>
          <a:lstStyle/>
          <a:p>
            <a:pPr eaLnBrk="1" hangingPunct="1"/>
            <a:r>
              <a:rPr lang="en-GB" sz="4000" b="1" smtClean="0"/>
              <a:t>Health Systems Evidence</a:t>
            </a:r>
            <a:endParaRPr lang="nb-NO" sz="4000" b="1" smtClean="0"/>
          </a:p>
        </p:txBody>
      </p:sp>
      <p:sp>
        <p:nvSpPr>
          <p:cNvPr id="211971" name="Rectangle 3"/>
          <p:cNvSpPr>
            <a:spLocks noGrp="1" noChangeArrowheads="1"/>
          </p:cNvSpPr>
          <p:nvPr>
            <p:ph type="body" idx="1"/>
          </p:nvPr>
        </p:nvSpPr>
        <p:spPr>
          <a:xfrm>
            <a:off x="457200" y="1052513"/>
            <a:ext cx="8229600" cy="5113337"/>
          </a:xfrm>
        </p:spPr>
        <p:txBody>
          <a:bodyPr/>
          <a:lstStyle/>
          <a:p>
            <a:pPr eaLnBrk="1" hangingPunct="1">
              <a:lnSpc>
                <a:spcPct val="80000"/>
              </a:lnSpc>
              <a:buFontTx/>
              <a:buNone/>
            </a:pPr>
            <a:r>
              <a:rPr lang="en-GB" sz="2400" smtClean="0">
                <a:hlinkClick r:id="rId2"/>
              </a:rPr>
              <a:t>www.healthsystemsevidence.org</a:t>
            </a:r>
            <a:endParaRPr lang="nb-NO" sz="2400" smtClean="0"/>
          </a:p>
          <a:p>
            <a:pPr eaLnBrk="1" hangingPunct="1">
              <a:lnSpc>
                <a:spcPct val="80000"/>
              </a:lnSpc>
              <a:buFontTx/>
              <a:buNone/>
            </a:pPr>
            <a:r>
              <a:rPr lang="nb-NO" sz="2400" smtClean="0"/>
              <a:t>Formally the PPD/CCNC database</a:t>
            </a:r>
          </a:p>
          <a:p>
            <a:pPr eaLnBrk="1" hangingPunct="1">
              <a:lnSpc>
                <a:spcPct val="80000"/>
              </a:lnSpc>
            </a:pPr>
            <a:r>
              <a:rPr lang="nb-NO" sz="2400" smtClean="0"/>
              <a:t>Can be used to find syntheses of research evidence about governance, financial and delivery arrangements within health systems, and about implementation strategies </a:t>
            </a:r>
          </a:p>
          <a:p>
            <a:pPr eaLnBrk="1" hangingPunct="1">
              <a:lnSpc>
                <a:spcPct val="80000"/>
              </a:lnSpc>
            </a:pPr>
            <a:r>
              <a:rPr lang="nb-NO" sz="2400" smtClean="0"/>
              <a:t>Contains details about policy briefs, overviews of systematic reviews, systematic reviews, and protocols of systematic reviews relevant to health systems</a:t>
            </a:r>
          </a:p>
          <a:p>
            <a:pPr eaLnBrk="1" hangingPunct="1">
              <a:lnSpc>
                <a:spcPct val="80000"/>
              </a:lnSpc>
            </a:pPr>
            <a:r>
              <a:rPr lang="nb-NO" sz="2400" smtClean="0"/>
              <a:t>Links to user-friendly summaries, scientific abstracts, and full-text reports (when freely available)</a:t>
            </a:r>
          </a:p>
          <a:p>
            <a:pPr eaLnBrk="1" hangingPunct="1">
              <a:lnSpc>
                <a:spcPct val="80000"/>
              </a:lnSpc>
            </a:pPr>
            <a:r>
              <a:rPr lang="nb-NO" sz="2400" smtClean="0"/>
              <a:t>Updated monthly</a:t>
            </a:r>
          </a:p>
          <a:p>
            <a:pPr eaLnBrk="1" hangingPunct="1">
              <a:lnSpc>
                <a:spcPct val="80000"/>
              </a:lnSpc>
            </a:pPr>
            <a:r>
              <a:rPr lang="nb-NO" sz="2400" smtClean="0"/>
              <a:t>Includes around 200 systematic reviews of implementation strategies targeted at consumers (68), providers (141) and organisations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1971">
                                            <p:txEl>
                                              <p:pRg st="2" end="2"/>
                                            </p:txEl>
                                          </p:spTgt>
                                        </p:tgtEl>
                                        <p:attrNameLst>
                                          <p:attrName>style.visibility</p:attrName>
                                        </p:attrNameLst>
                                      </p:cBhvr>
                                      <p:to>
                                        <p:strVal val="visible"/>
                                      </p:to>
                                    </p:set>
                                    <p:anim calcmode="lin" valueType="num">
                                      <p:cBhvr additive="base">
                                        <p:cTn id="7" dur="500" fill="hold"/>
                                        <p:tgtEl>
                                          <p:spTgt spid="21197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19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11971">
                                            <p:txEl>
                                              <p:pRg st="2" end="2"/>
                                            </p:txEl>
                                          </p:spTgt>
                                        </p:tgtEl>
                                        <p:attrNameLst>
                                          <p:attrName>style.color</p:attrName>
                                        </p:attrNameLst>
                                      </p:cBhvr>
                                      <p:by>
                                        <p:hsl h="0" s="-12549" l="-25098"/>
                                      </p:by>
                                    </p:animClr>
                                    <p:animClr clrSpc="hsl" dir="cw">
                                      <p:cBhvr>
                                        <p:cTn id="13" dur="500" fill="hold"/>
                                        <p:tgtEl>
                                          <p:spTgt spid="211971">
                                            <p:txEl>
                                              <p:pRg st="2" end="2"/>
                                            </p:txEl>
                                          </p:spTgt>
                                        </p:tgtEl>
                                        <p:attrNameLst>
                                          <p:attrName>fillcolor</p:attrName>
                                        </p:attrNameLst>
                                      </p:cBhvr>
                                      <p:by>
                                        <p:hsl h="0" s="-12549" l="-25098"/>
                                      </p:by>
                                    </p:animClr>
                                    <p:animClr clrSpc="hsl" dir="cw">
                                      <p:cBhvr>
                                        <p:cTn id="14" dur="500" fill="hold"/>
                                        <p:tgtEl>
                                          <p:spTgt spid="211971">
                                            <p:txEl>
                                              <p:pRg st="2" end="2"/>
                                            </p:txEl>
                                          </p:spTgt>
                                        </p:tgtEl>
                                        <p:attrNameLst>
                                          <p:attrName>stroke.color</p:attrName>
                                        </p:attrNameLst>
                                      </p:cBhvr>
                                      <p:by>
                                        <p:hsl h="0" s="-12549" l="-25098"/>
                                      </p:by>
                                    </p:animClr>
                                    <p:set>
                                      <p:cBhvr>
                                        <p:cTn id="15" dur="500" fill="hold"/>
                                        <p:tgtEl>
                                          <p:spTgt spid="211971">
                                            <p:txEl>
                                              <p:pRg st="2" end="2"/>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11971">
                                            <p:txEl>
                                              <p:pRg st="3" end="3"/>
                                            </p:txEl>
                                          </p:spTgt>
                                        </p:tgtEl>
                                        <p:attrNameLst>
                                          <p:attrName>style.visibility</p:attrName>
                                        </p:attrNameLst>
                                      </p:cBhvr>
                                      <p:to>
                                        <p:strVal val="visible"/>
                                      </p:to>
                                    </p:set>
                                    <p:anim calcmode="lin" valueType="num">
                                      <p:cBhvr additive="base">
                                        <p:cTn id="18" dur="500" fill="hold"/>
                                        <p:tgtEl>
                                          <p:spTgt spid="211971">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119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11971">
                                            <p:txEl>
                                              <p:pRg st="3" end="3"/>
                                            </p:txEl>
                                          </p:spTgt>
                                        </p:tgtEl>
                                        <p:attrNameLst>
                                          <p:attrName>style.color</p:attrName>
                                        </p:attrNameLst>
                                      </p:cBhvr>
                                      <p:by>
                                        <p:hsl h="0" s="-12549" l="-25098"/>
                                      </p:by>
                                    </p:animClr>
                                    <p:animClr clrSpc="hsl" dir="cw">
                                      <p:cBhvr>
                                        <p:cTn id="24" dur="500" fill="hold"/>
                                        <p:tgtEl>
                                          <p:spTgt spid="211971">
                                            <p:txEl>
                                              <p:pRg st="3" end="3"/>
                                            </p:txEl>
                                          </p:spTgt>
                                        </p:tgtEl>
                                        <p:attrNameLst>
                                          <p:attrName>fillcolor</p:attrName>
                                        </p:attrNameLst>
                                      </p:cBhvr>
                                      <p:by>
                                        <p:hsl h="0" s="-12549" l="-25098"/>
                                      </p:by>
                                    </p:animClr>
                                    <p:animClr clrSpc="hsl" dir="cw">
                                      <p:cBhvr>
                                        <p:cTn id="25" dur="500" fill="hold"/>
                                        <p:tgtEl>
                                          <p:spTgt spid="211971">
                                            <p:txEl>
                                              <p:pRg st="3" end="3"/>
                                            </p:txEl>
                                          </p:spTgt>
                                        </p:tgtEl>
                                        <p:attrNameLst>
                                          <p:attrName>stroke.color</p:attrName>
                                        </p:attrNameLst>
                                      </p:cBhvr>
                                      <p:by>
                                        <p:hsl h="0" s="-12549" l="-25098"/>
                                      </p:by>
                                    </p:animClr>
                                    <p:set>
                                      <p:cBhvr>
                                        <p:cTn id="26" dur="500" fill="hold"/>
                                        <p:tgtEl>
                                          <p:spTgt spid="211971">
                                            <p:txEl>
                                              <p:pRg st="3" end="3"/>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11971">
                                            <p:txEl>
                                              <p:pRg st="4" end="4"/>
                                            </p:txEl>
                                          </p:spTgt>
                                        </p:tgtEl>
                                        <p:attrNameLst>
                                          <p:attrName>style.visibility</p:attrName>
                                        </p:attrNameLst>
                                      </p:cBhvr>
                                      <p:to>
                                        <p:strVal val="visible"/>
                                      </p:to>
                                    </p:set>
                                    <p:anim calcmode="lin" valueType="num">
                                      <p:cBhvr additive="base">
                                        <p:cTn id="29" dur="500" fill="hold"/>
                                        <p:tgtEl>
                                          <p:spTgt spid="21197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119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4" presetClass="emph" presetSubtype="0" fill="hold" grpId="1" nodeType="clickEffect">
                                  <p:stCondLst>
                                    <p:cond delay="0"/>
                                  </p:stCondLst>
                                  <p:childTnLst>
                                    <p:animClr clrSpc="hsl" dir="cw">
                                      <p:cBhvr override="childStyle">
                                        <p:cTn id="34" dur="500" fill="hold"/>
                                        <p:tgtEl>
                                          <p:spTgt spid="211971">
                                            <p:txEl>
                                              <p:pRg st="4" end="4"/>
                                            </p:txEl>
                                          </p:spTgt>
                                        </p:tgtEl>
                                        <p:attrNameLst>
                                          <p:attrName>style.color</p:attrName>
                                        </p:attrNameLst>
                                      </p:cBhvr>
                                      <p:by>
                                        <p:hsl h="0" s="-12549" l="-25098"/>
                                      </p:by>
                                    </p:animClr>
                                    <p:animClr clrSpc="hsl" dir="cw">
                                      <p:cBhvr>
                                        <p:cTn id="35" dur="500" fill="hold"/>
                                        <p:tgtEl>
                                          <p:spTgt spid="211971">
                                            <p:txEl>
                                              <p:pRg st="4" end="4"/>
                                            </p:txEl>
                                          </p:spTgt>
                                        </p:tgtEl>
                                        <p:attrNameLst>
                                          <p:attrName>fillcolor</p:attrName>
                                        </p:attrNameLst>
                                      </p:cBhvr>
                                      <p:by>
                                        <p:hsl h="0" s="-12549" l="-25098"/>
                                      </p:by>
                                    </p:animClr>
                                    <p:animClr clrSpc="hsl" dir="cw">
                                      <p:cBhvr>
                                        <p:cTn id="36" dur="500" fill="hold"/>
                                        <p:tgtEl>
                                          <p:spTgt spid="211971">
                                            <p:txEl>
                                              <p:pRg st="4" end="4"/>
                                            </p:txEl>
                                          </p:spTgt>
                                        </p:tgtEl>
                                        <p:attrNameLst>
                                          <p:attrName>stroke.color</p:attrName>
                                        </p:attrNameLst>
                                      </p:cBhvr>
                                      <p:by>
                                        <p:hsl h="0" s="-12549" l="-25098"/>
                                      </p:by>
                                    </p:animClr>
                                    <p:set>
                                      <p:cBhvr>
                                        <p:cTn id="37" dur="500" fill="hold"/>
                                        <p:tgtEl>
                                          <p:spTgt spid="211971">
                                            <p:txEl>
                                              <p:pRg st="4" end="4"/>
                                            </p:txEl>
                                          </p:spTgt>
                                        </p:tgtEl>
                                        <p:attrNameLst>
                                          <p:attrName>fill.type</p:attrName>
                                        </p:attrNameLst>
                                      </p:cBhvr>
                                      <p:to>
                                        <p:strVal val="solid"/>
                                      </p:to>
                                    </p:set>
                                  </p:childTnLst>
                                </p:cTn>
                              </p:par>
                              <p:par>
                                <p:cTn id="38" presetID="2" presetClass="entr" presetSubtype="4" fill="hold" grpId="0" nodeType="withEffect">
                                  <p:stCondLst>
                                    <p:cond delay="0"/>
                                  </p:stCondLst>
                                  <p:childTnLst>
                                    <p:set>
                                      <p:cBhvr>
                                        <p:cTn id="39" dur="1" fill="hold">
                                          <p:stCondLst>
                                            <p:cond delay="0"/>
                                          </p:stCondLst>
                                        </p:cTn>
                                        <p:tgtEl>
                                          <p:spTgt spid="211971">
                                            <p:txEl>
                                              <p:pRg st="5" end="5"/>
                                            </p:txEl>
                                          </p:spTgt>
                                        </p:tgtEl>
                                        <p:attrNameLst>
                                          <p:attrName>style.visibility</p:attrName>
                                        </p:attrNameLst>
                                      </p:cBhvr>
                                      <p:to>
                                        <p:strVal val="visible"/>
                                      </p:to>
                                    </p:set>
                                    <p:anim calcmode="lin" valueType="num">
                                      <p:cBhvr additive="base">
                                        <p:cTn id="40" dur="500" fill="hold"/>
                                        <p:tgtEl>
                                          <p:spTgt spid="211971">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119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11971">
                                            <p:txEl>
                                              <p:pRg st="6" end="6"/>
                                            </p:txEl>
                                          </p:spTgt>
                                        </p:tgtEl>
                                        <p:attrNameLst>
                                          <p:attrName>style.visibility</p:attrName>
                                        </p:attrNameLst>
                                      </p:cBhvr>
                                      <p:to>
                                        <p:strVal val="visible"/>
                                      </p:to>
                                    </p:set>
                                    <p:anim calcmode="lin" valueType="num">
                                      <p:cBhvr additive="base">
                                        <p:cTn id="46" dur="500" fill="hold"/>
                                        <p:tgtEl>
                                          <p:spTgt spid="211971">
                                            <p:txEl>
                                              <p:pRg st="6" end="6"/>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11971">
                                            <p:txEl>
                                              <p:pRg st="6" end="6"/>
                                            </p:txEl>
                                          </p:spTgt>
                                        </p:tgtEl>
                                        <p:attrNameLst>
                                          <p:attrName>ppt_y</p:attrName>
                                        </p:attrNameLst>
                                      </p:cBhvr>
                                      <p:tavLst>
                                        <p:tav tm="0">
                                          <p:val>
                                            <p:strVal val="1+#ppt_h/2"/>
                                          </p:val>
                                        </p:tav>
                                        <p:tav tm="100000">
                                          <p:val>
                                            <p:strVal val="#ppt_y"/>
                                          </p:val>
                                        </p:tav>
                                      </p:tavLst>
                                    </p:anim>
                                  </p:childTnLst>
                                </p:cTn>
                              </p:par>
                              <p:par>
                                <p:cTn id="48" presetID="24" presetClass="emph" presetSubtype="0" fill="hold" grpId="1" nodeType="withEffect">
                                  <p:stCondLst>
                                    <p:cond delay="0"/>
                                  </p:stCondLst>
                                  <p:childTnLst>
                                    <p:animClr clrSpc="hsl" dir="cw">
                                      <p:cBhvr override="childStyle">
                                        <p:cTn id="49" dur="500" fill="hold"/>
                                        <p:tgtEl>
                                          <p:spTgt spid="211971">
                                            <p:txEl>
                                              <p:pRg st="5" end="5"/>
                                            </p:txEl>
                                          </p:spTgt>
                                        </p:tgtEl>
                                        <p:attrNameLst>
                                          <p:attrName>style.color</p:attrName>
                                        </p:attrNameLst>
                                      </p:cBhvr>
                                      <p:by>
                                        <p:hsl h="0" s="-12549" l="-25098"/>
                                      </p:by>
                                    </p:animClr>
                                    <p:animClr clrSpc="hsl" dir="cw">
                                      <p:cBhvr>
                                        <p:cTn id="50" dur="500" fill="hold"/>
                                        <p:tgtEl>
                                          <p:spTgt spid="211971">
                                            <p:txEl>
                                              <p:pRg st="5" end="5"/>
                                            </p:txEl>
                                          </p:spTgt>
                                        </p:tgtEl>
                                        <p:attrNameLst>
                                          <p:attrName>fillcolor</p:attrName>
                                        </p:attrNameLst>
                                      </p:cBhvr>
                                      <p:by>
                                        <p:hsl h="0" s="-12549" l="-25098"/>
                                      </p:by>
                                    </p:animClr>
                                    <p:animClr clrSpc="hsl" dir="cw">
                                      <p:cBhvr>
                                        <p:cTn id="51" dur="500" fill="hold"/>
                                        <p:tgtEl>
                                          <p:spTgt spid="211971">
                                            <p:txEl>
                                              <p:pRg st="5" end="5"/>
                                            </p:txEl>
                                          </p:spTgt>
                                        </p:tgtEl>
                                        <p:attrNameLst>
                                          <p:attrName>stroke.color</p:attrName>
                                        </p:attrNameLst>
                                      </p:cBhvr>
                                      <p:by>
                                        <p:hsl h="0" s="-12549" l="-25098"/>
                                      </p:by>
                                    </p:animClr>
                                    <p:set>
                                      <p:cBhvr>
                                        <p:cTn id="52" dur="500" fill="hold"/>
                                        <p:tgtEl>
                                          <p:spTgt spid="211971">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p:bldP spid="211971" grpI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nb-NO" smtClean="0"/>
              <a:t>Support Summaries </a:t>
            </a:r>
          </a:p>
        </p:txBody>
      </p:sp>
      <p:sp>
        <p:nvSpPr>
          <p:cNvPr id="212995" name="Rectangle 3"/>
          <p:cNvSpPr>
            <a:spLocks noGrp="1" noChangeArrowheads="1"/>
          </p:cNvSpPr>
          <p:nvPr>
            <p:ph type="body" idx="1"/>
          </p:nvPr>
        </p:nvSpPr>
        <p:spPr/>
        <p:txBody>
          <a:bodyPr/>
          <a:lstStyle/>
          <a:p>
            <a:pPr eaLnBrk="1" hangingPunct="1">
              <a:lnSpc>
                <a:spcPct val="90000"/>
              </a:lnSpc>
              <a:buFontTx/>
              <a:buNone/>
            </a:pPr>
            <a:r>
              <a:rPr lang="en-GB" sz="2400" smtClean="0">
                <a:hlinkClick r:id="rId2"/>
              </a:rPr>
              <a:t>www.support-collaboration.org</a:t>
            </a:r>
            <a:r>
              <a:rPr lang="en-GB" sz="2400" smtClean="0"/>
              <a:t> </a:t>
            </a:r>
            <a:endParaRPr lang="nb-NO" sz="2400" smtClean="0"/>
          </a:p>
          <a:p>
            <a:pPr eaLnBrk="1" hangingPunct="1">
              <a:lnSpc>
                <a:spcPct val="90000"/>
              </a:lnSpc>
            </a:pPr>
            <a:r>
              <a:rPr lang="nb-NO" sz="2400" smtClean="0"/>
              <a:t>Summaries of systematic reviews that examine the effects of interventions on maternal and child health, and health systems, including implementation strategies</a:t>
            </a:r>
          </a:p>
          <a:p>
            <a:pPr eaLnBrk="1" hangingPunct="1">
              <a:lnSpc>
                <a:spcPct val="90000"/>
              </a:lnSpc>
            </a:pPr>
            <a:r>
              <a:rPr lang="nb-NO" sz="2400" smtClean="0"/>
              <a:t>Prepared using an approach similar to the one described in the SURE guide for deciding on and describing options</a:t>
            </a:r>
          </a:p>
          <a:p>
            <a:pPr eaLnBrk="1" hangingPunct="1">
              <a:lnSpc>
                <a:spcPct val="90000"/>
              </a:lnSpc>
            </a:pPr>
            <a:r>
              <a:rPr lang="nb-NO" sz="2400" smtClean="0"/>
              <a:t>Including the preparation of summaries of findings using the GRADE approach and assessments of relevance to low and middle-income countries</a:t>
            </a:r>
          </a:p>
          <a:p>
            <a:pPr eaLnBrk="1" hangingPunct="1">
              <a:lnSpc>
                <a:spcPct val="90000"/>
              </a:lnSpc>
            </a:pPr>
            <a:r>
              <a:rPr lang="nb-NO" sz="2400" smtClean="0"/>
              <a:t>Last updated in December 2009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2995">
                                            <p:txEl>
                                              <p:pRg st="1" end="1"/>
                                            </p:txEl>
                                          </p:spTgt>
                                        </p:tgtEl>
                                        <p:attrNameLst>
                                          <p:attrName>style.visibility</p:attrName>
                                        </p:attrNameLst>
                                      </p:cBhvr>
                                      <p:to>
                                        <p:strVal val="visible"/>
                                      </p:to>
                                    </p:set>
                                    <p:anim calcmode="lin" valueType="num">
                                      <p:cBhvr additive="base">
                                        <p:cTn id="7" dur="500" fill="hold"/>
                                        <p:tgtEl>
                                          <p:spTgt spid="2129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29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12995">
                                            <p:txEl>
                                              <p:pRg st="1" end="1"/>
                                            </p:txEl>
                                          </p:spTgt>
                                        </p:tgtEl>
                                        <p:attrNameLst>
                                          <p:attrName>style.color</p:attrName>
                                        </p:attrNameLst>
                                      </p:cBhvr>
                                      <p:by>
                                        <p:hsl h="0" s="-12549" l="-25098"/>
                                      </p:by>
                                    </p:animClr>
                                    <p:animClr clrSpc="hsl" dir="cw">
                                      <p:cBhvr>
                                        <p:cTn id="13" dur="500" fill="hold"/>
                                        <p:tgtEl>
                                          <p:spTgt spid="212995">
                                            <p:txEl>
                                              <p:pRg st="1" end="1"/>
                                            </p:txEl>
                                          </p:spTgt>
                                        </p:tgtEl>
                                        <p:attrNameLst>
                                          <p:attrName>fillcolor</p:attrName>
                                        </p:attrNameLst>
                                      </p:cBhvr>
                                      <p:by>
                                        <p:hsl h="0" s="-12549" l="-25098"/>
                                      </p:by>
                                    </p:animClr>
                                    <p:animClr clrSpc="hsl" dir="cw">
                                      <p:cBhvr>
                                        <p:cTn id="14" dur="500" fill="hold"/>
                                        <p:tgtEl>
                                          <p:spTgt spid="212995">
                                            <p:txEl>
                                              <p:pRg st="1" end="1"/>
                                            </p:txEl>
                                          </p:spTgt>
                                        </p:tgtEl>
                                        <p:attrNameLst>
                                          <p:attrName>stroke.color</p:attrName>
                                        </p:attrNameLst>
                                      </p:cBhvr>
                                      <p:by>
                                        <p:hsl h="0" s="-12549" l="-25098"/>
                                      </p:by>
                                    </p:animClr>
                                    <p:set>
                                      <p:cBhvr>
                                        <p:cTn id="15" dur="500" fill="hold"/>
                                        <p:tgtEl>
                                          <p:spTgt spid="212995">
                                            <p:txEl>
                                              <p:pRg st="1" end="1"/>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12995">
                                            <p:txEl>
                                              <p:pRg st="2" end="2"/>
                                            </p:txEl>
                                          </p:spTgt>
                                        </p:tgtEl>
                                        <p:attrNameLst>
                                          <p:attrName>style.visibility</p:attrName>
                                        </p:attrNameLst>
                                      </p:cBhvr>
                                      <p:to>
                                        <p:strVal val="visible"/>
                                      </p:to>
                                    </p:set>
                                    <p:anim calcmode="lin" valueType="num">
                                      <p:cBhvr additive="base">
                                        <p:cTn id="18" dur="500" fill="hold"/>
                                        <p:tgtEl>
                                          <p:spTgt spid="212995">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129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12995">
                                            <p:txEl>
                                              <p:pRg st="2" end="2"/>
                                            </p:txEl>
                                          </p:spTgt>
                                        </p:tgtEl>
                                        <p:attrNameLst>
                                          <p:attrName>style.color</p:attrName>
                                        </p:attrNameLst>
                                      </p:cBhvr>
                                      <p:by>
                                        <p:hsl h="0" s="-12549" l="-25098"/>
                                      </p:by>
                                    </p:animClr>
                                    <p:animClr clrSpc="hsl" dir="cw">
                                      <p:cBhvr>
                                        <p:cTn id="24" dur="500" fill="hold"/>
                                        <p:tgtEl>
                                          <p:spTgt spid="212995">
                                            <p:txEl>
                                              <p:pRg st="2" end="2"/>
                                            </p:txEl>
                                          </p:spTgt>
                                        </p:tgtEl>
                                        <p:attrNameLst>
                                          <p:attrName>fillcolor</p:attrName>
                                        </p:attrNameLst>
                                      </p:cBhvr>
                                      <p:by>
                                        <p:hsl h="0" s="-12549" l="-25098"/>
                                      </p:by>
                                    </p:animClr>
                                    <p:animClr clrSpc="hsl" dir="cw">
                                      <p:cBhvr>
                                        <p:cTn id="25" dur="500" fill="hold"/>
                                        <p:tgtEl>
                                          <p:spTgt spid="212995">
                                            <p:txEl>
                                              <p:pRg st="2" end="2"/>
                                            </p:txEl>
                                          </p:spTgt>
                                        </p:tgtEl>
                                        <p:attrNameLst>
                                          <p:attrName>stroke.color</p:attrName>
                                        </p:attrNameLst>
                                      </p:cBhvr>
                                      <p:by>
                                        <p:hsl h="0" s="-12549" l="-25098"/>
                                      </p:by>
                                    </p:animClr>
                                    <p:set>
                                      <p:cBhvr>
                                        <p:cTn id="26" dur="500" fill="hold"/>
                                        <p:tgtEl>
                                          <p:spTgt spid="212995">
                                            <p:txEl>
                                              <p:pRg st="2" end="2"/>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12995">
                                            <p:txEl>
                                              <p:pRg st="3" end="3"/>
                                            </p:txEl>
                                          </p:spTgt>
                                        </p:tgtEl>
                                        <p:attrNameLst>
                                          <p:attrName>style.visibility</p:attrName>
                                        </p:attrNameLst>
                                      </p:cBhvr>
                                      <p:to>
                                        <p:strVal val="visible"/>
                                      </p:to>
                                    </p:set>
                                    <p:anim calcmode="lin" valueType="num">
                                      <p:cBhvr additive="base">
                                        <p:cTn id="29" dur="500" fill="hold"/>
                                        <p:tgtEl>
                                          <p:spTgt spid="212995">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129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2995">
                                            <p:txEl>
                                              <p:pRg st="4" end="4"/>
                                            </p:txEl>
                                          </p:spTgt>
                                        </p:tgtEl>
                                        <p:attrNameLst>
                                          <p:attrName>style.visibility</p:attrName>
                                        </p:attrNameLst>
                                      </p:cBhvr>
                                      <p:to>
                                        <p:strVal val="visible"/>
                                      </p:to>
                                    </p:set>
                                    <p:anim calcmode="lin" valueType="num">
                                      <p:cBhvr additive="base">
                                        <p:cTn id="35" dur="500" fill="hold"/>
                                        <p:tgtEl>
                                          <p:spTgt spid="21299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12995">
                                            <p:txEl>
                                              <p:pRg st="4" end="4"/>
                                            </p:txEl>
                                          </p:spTgt>
                                        </p:tgtEl>
                                        <p:attrNameLst>
                                          <p:attrName>ppt_y</p:attrName>
                                        </p:attrNameLst>
                                      </p:cBhvr>
                                      <p:tavLst>
                                        <p:tav tm="0">
                                          <p:val>
                                            <p:strVal val="1+#ppt_h/2"/>
                                          </p:val>
                                        </p:tav>
                                        <p:tav tm="100000">
                                          <p:val>
                                            <p:strVal val="#ppt_y"/>
                                          </p:val>
                                        </p:tav>
                                      </p:tavLst>
                                    </p:anim>
                                  </p:childTnLst>
                                </p:cTn>
                              </p:par>
                              <p:par>
                                <p:cTn id="37" presetID="24" presetClass="emph" presetSubtype="0" fill="hold" grpId="1" nodeType="withEffect">
                                  <p:stCondLst>
                                    <p:cond delay="0"/>
                                  </p:stCondLst>
                                  <p:childTnLst>
                                    <p:animClr clrSpc="hsl" dir="cw">
                                      <p:cBhvr override="childStyle">
                                        <p:cTn id="38" dur="500" fill="hold"/>
                                        <p:tgtEl>
                                          <p:spTgt spid="212995">
                                            <p:txEl>
                                              <p:pRg st="3" end="3"/>
                                            </p:txEl>
                                          </p:spTgt>
                                        </p:tgtEl>
                                        <p:attrNameLst>
                                          <p:attrName>style.color</p:attrName>
                                        </p:attrNameLst>
                                      </p:cBhvr>
                                      <p:by>
                                        <p:hsl h="0" s="-12549" l="-25098"/>
                                      </p:by>
                                    </p:animClr>
                                    <p:animClr clrSpc="hsl" dir="cw">
                                      <p:cBhvr>
                                        <p:cTn id="39" dur="500" fill="hold"/>
                                        <p:tgtEl>
                                          <p:spTgt spid="212995">
                                            <p:txEl>
                                              <p:pRg st="3" end="3"/>
                                            </p:txEl>
                                          </p:spTgt>
                                        </p:tgtEl>
                                        <p:attrNameLst>
                                          <p:attrName>fillcolor</p:attrName>
                                        </p:attrNameLst>
                                      </p:cBhvr>
                                      <p:by>
                                        <p:hsl h="0" s="-12549" l="-25098"/>
                                      </p:by>
                                    </p:animClr>
                                    <p:animClr clrSpc="hsl" dir="cw">
                                      <p:cBhvr>
                                        <p:cTn id="40" dur="500" fill="hold"/>
                                        <p:tgtEl>
                                          <p:spTgt spid="212995">
                                            <p:txEl>
                                              <p:pRg st="3" end="3"/>
                                            </p:txEl>
                                          </p:spTgt>
                                        </p:tgtEl>
                                        <p:attrNameLst>
                                          <p:attrName>stroke.color</p:attrName>
                                        </p:attrNameLst>
                                      </p:cBhvr>
                                      <p:by>
                                        <p:hsl h="0" s="-12549" l="-25098"/>
                                      </p:by>
                                    </p:animClr>
                                    <p:set>
                                      <p:cBhvr>
                                        <p:cTn id="41" dur="500" fill="hold"/>
                                        <p:tgtEl>
                                          <p:spTgt spid="212995">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build="p"/>
      <p:bldP spid="212995"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marL="609600" indent="-609600" eaLnBrk="1" hangingPunct="1">
              <a:lnSpc>
                <a:spcPct val="90000"/>
              </a:lnSpc>
            </a:pPr>
            <a:r>
              <a:rPr lang="en-GB" sz="4000" dirty="0" smtClean="0"/>
              <a:t>What barriers are there to implementing each policy option?</a:t>
            </a:r>
            <a:endParaRPr lang="en-GB" sz="4000" dirty="0" smtClean="0"/>
          </a:p>
        </p:txBody>
      </p:sp>
      <p:sp>
        <p:nvSpPr>
          <p:cNvPr id="178179" name="Rectangle 3"/>
          <p:cNvSpPr>
            <a:spLocks noGrp="1" noChangeArrowheads="1"/>
          </p:cNvSpPr>
          <p:nvPr>
            <p:ph type="body" idx="1"/>
          </p:nvPr>
        </p:nvSpPr>
        <p:spPr/>
        <p:txBody>
          <a:bodyPr/>
          <a:lstStyle/>
          <a:p>
            <a:pPr eaLnBrk="1" hangingPunct="1"/>
            <a:r>
              <a:rPr lang="en-GB" sz="2800" smtClean="0"/>
              <a:t>A structured approach to identifying barriers can help ensure that important barriers are not overlooked and that undue attention is not paid to unimportant barriers</a:t>
            </a:r>
          </a:p>
          <a:p>
            <a:pPr eaLnBrk="1" hangingPunct="1"/>
            <a:r>
              <a:rPr lang="en-GB" sz="2800" smtClean="0"/>
              <a:t>This requires a framework for systematically considering potential barriers and the identification and appraisal of evidence of the extent of potentially important barriers</a:t>
            </a:r>
            <a:endParaRPr lang="nb-NO"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anim calcmode="lin" valueType="num">
                                      <p:cBhvr additive="base">
                                        <p:cTn id="7" dur="500" fill="hold"/>
                                        <p:tgtEl>
                                          <p:spTgt spid="178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8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8179">
                                            <p:txEl>
                                              <p:pRg st="1" end="1"/>
                                            </p:txEl>
                                          </p:spTgt>
                                        </p:tgtEl>
                                        <p:attrNameLst>
                                          <p:attrName>style.visibility</p:attrName>
                                        </p:attrNameLst>
                                      </p:cBhvr>
                                      <p:to>
                                        <p:strVal val="visible"/>
                                      </p:to>
                                    </p:set>
                                    <p:anim calcmode="lin" valueType="num">
                                      <p:cBhvr additive="base">
                                        <p:cTn id="13" dur="500" fill="hold"/>
                                        <p:tgtEl>
                                          <p:spTgt spid="1781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81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nb-NO" smtClean="0"/>
              <a:t>Rx for Change </a:t>
            </a:r>
          </a:p>
        </p:txBody>
      </p:sp>
      <p:sp>
        <p:nvSpPr>
          <p:cNvPr id="214019" name="Rectangle 3"/>
          <p:cNvSpPr>
            <a:spLocks noGrp="1" noChangeArrowheads="1"/>
          </p:cNvSpPr>
          <p:nvPr>
            <p:ph type="body" idx="1"/>
          </p:nvPr>
        </p:nvSpPr>
        <p:spPr/>
        <p:txBody>
          <a:bodyPr/>
          <a:lstStyle/>
          <a:p>
            <a:pPr eaLnBrk="1" hangingPunct="1">
              <a:lnSpc>
                <a:spcPct val="80000"/>
              </a:lnSpc>
              <a:buFontTx/>
              <a:buNone/>
            </a:pPr>
            <a:r>
              <a:rPr lang="en-GB" sz="2000" smtClean="0">
                <a:hlinkClick r:id="rId2"/>
              </a:rPr>
              <a:t>www.cadth.ca/index.php/en/compus/optimal-ther-resources/interventions</a:t>
            </a:r>
            <a:endParaRPr lang="en-GB" sz="2000" smtClean="0"/>
          </a:p>
          <a:p>
            <a:pPr eaLnBrk="1" hangingPunct="1">
              <a:lnSpc>
                <a:spcPct val="80000"/>
              </a:lnSpc>
            </a:pPr>
            <a:r>
              <a:rPr lang="en-GB" sz="2000" smtClean="0"/>
              <a:t>Summaries of key findings from systematic reviews that evaluate the effects of strategies targeting professionals, the organization of health care, and consumers</a:t>
            </a:r>
          </a:p>
          <a:p>
            <a:pPr eaLnBrk="1" hangingPunct="1">
              <a:lnSpc>
                <a:spcPct val="80000"/>
              </a:lnSpc>
            </a:pPr>
            <a:r>
              <a:rPr lang="en-GB" sz="2000" smtClean="0"/>
              <a:t>Focus is on prescribing, but not restricted to implementation strategies that are specifically targeted at prescribing</a:t>
            </a:r>
          </a:p>
          <a:p>
            <a:pPr eaLnBrk="1" hangingPunct="1">
              <a:lnSpc>
                <a:spcPct val="80000"/>
              </a:lnSpc>
            </a:pPr>
            <a:r>
              <a:rPr lang="en-GB" sz="2000" smtClean="0"/>
              <a:t>Organized into easy-to-browse categories of interventions</a:t>
            </a:r>
          </a:p>
          <a:p>
            <a:pPr lvl="1" eaLnBrk="1" hangingPunct="1">
              <a:lnSpc>
                <a:spcPct val="80000"/>
              </a:lnSpc>
            </a:pPr>
            <a:r>
              <a:rPr lang="en-GB" sz="1800" smtClean="0"/>
              <a:t>For each intervention, there is an overall summary of its effects </a:t>
            </a:r>
          </a:p>
          <a:p>
            <a:pPr eaLnBrk="1" hangingPunct="1">
              <a:lnSpc>
                <a:spcPct val="80000"/>
              </a:lnSpc>
            </a:pPr>
            <a:r>
              <a:rPr lang="en-GB" sz="2000" smtClean="0"/>
              <a:t>From each intervention summary, summaries of the individual reviews are available</a:t>
            </a:r>
          </a:p>
          <a:p>
            <a:pPr lvl="1" eaLnBrk="1" hangingPunct="1">
              <a:lnSpc>
                <a:spcPct val="80000"/>
              </a:lnSpc>
            </a:pPr>
            <a:r>
              <a:rPr lang="en-GB" sz="1800" smtClean="0"/>
              <a:t>Each review is quality-assessed and summarized to highlight key characteristics and relevant evidence </a:t>
            </a:r>
          </a:p>
          <a:p>
            <a:pPr eaLnBrk="1" hangingPunct="1">
              <a:lnSpc>
                <a:spcPct val="80000"/>
              </a:lnSpc>
            </a:pPr>
            <a:r>
              <a:rPr lang="en-GB" sz="2000" smtClean="0"/>
              <a:t>From each review summary, there are links to the individual studies </a:t>
            </a:r>
          </a:p>
          <a:p>
            <a:pPr eaLnBrk="1" hangingPunct="1">
              <a:lnSpc>
                <a:spcPct val="80000"/>
              </a:lnSpc>
            </a:pPr>
            <a:r>
              <a:rPr lang="en-GB" sz="2000" smtClean="0"/>
              <a:t>Last updated in October 2009</a:t>
            </a:r>
            <a:r>
              <a:rPr lang="nb-NO" sz="20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4019">
                                            <p:txEl>
                                              <p:pRg st="1" end="1"/>
                                            </p:txEl>
                                          </p:spTgt>
                                        </p:tgtEl>
                                        <p:attrNameLst>
                                          <p:attrName>style.visibility</p:attrName>
                                        </p:attrNameLst>
                                      </p:cBhvr>
                                      <p:to>
                                        <p:strVal val="visible"/>
                                      </p:to>
                                    </p:set>
                                    <p:anim calcmode="lin" valueType="num">
                                      <p:cBhvr additive="base">
                                        <p:cTn id="7" dur="500" fill="hold"/>
                                        <p:tgtEl>
                                          <p:spTgt spid="2140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4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14019">
                                            <p:txEl>
                                              <p:pRg st="1" end="1"/>
                                            </p:txEl>
                                          </p:spTgt>
                                        </p:tgtEl>
                                        <p:attrNameLst>
                                          <p:attrName>style.color</p:attrName>
                                        </p:attrNameLst>
                                      </p:cBhvr>
                                      <p:by>
                                        <p:hsl h="0" s="-12549" l="-25098"/>
                                      </p:by>
                                    </p:animClr>
                                    <p:animClr clrSpc="hsl" dir="cw">
                                      <p:cBhvr>
                                        <p:cTn id="13" dur="500" fill="hold"/>
                                        <p:tgtEl>
                                          <p:spTgt spid="214019">
                                            <p:txEl>
                                              <p:pRg st="1" end="1"/>
                                            </p:txEl>
                                          </p:spTgt>
                                        </p:tgtEl>
                                        <p:attrNameLst>
                                          <p:attrName>fillcolor</p:attrName>
                                        </p:attrNameLst>
                                      </p:cBhvr>
                                      <p:by>
                                        <p:hsl h="0" s="-12549" l="-25098"/>
                                      </p:by>
                                    </p:animClr>
                                    <p:animClr clrSpc="hsl" dir="cw">
                                      <p:cBhvr>
                                        <p:cTn id="14" dur="500" fill="hold"/>
                                        <p:tgtEl>
                                          <p:spTgt spid="214019">
                                            <p:txEl>
                                              <p:pRg st="1" end="1"/>
                                            </p:txEl>
                                          </p:spTgt>
                                        </p:tgtEl>
                                        <p:attrNameLst>
                                          <p:attrName>stroke.color</p:attrName>
                                        </p:attrNameLst>
                                      </p:cBhvr>
                                      <p:by>
                                        <p:hsl h="0" s="-12549" l="-25098"/>
                                      </p:by>
                                    </p:animClr>
                                    <p:set>
                                      <p:cBhvr>
                                        <p:cTn id="15" dur="500" fill="hold"/>
                                        <p:tgtEl>
                                          <p:spTgt spid="214019">
                                            <p:txEl>
                                              <p:pRg st="1" end="1"/>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14019">
                                            <p:txEl>
                                              <p:pRg st="2" end="2"/>
                                            </p:txEl>
                                          </p:spTgt>
                                        </p:tgtEl>
                                        <p:attrNameLst>
                                          <p:attrName>style.visibility</p:attrName>
                                        </p:attrNameLst>
                                      </p:cBhvr>
                                      <p:to>
                                        <p:strVal val="visible"/>
                                      </p:to>
                                    </p:set>
                                    <p:anim calcmode="lin" valueType="num">
                                      <p:cBhvr additive="base">
                                        <p:cTn id="18" dur="500" fill="hold"/>
                                        <p:tgtEl>
                                          <p:spTgt spid="21401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14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214019">
                                            <p:txEl>
                                              <p:pRg st="2" end="2"/>
                                            </p:txEl>
                                          </p:spTgt>
                                        </p:tgtEl>
                                        <p:attrNameLst>
                                          <p:attrName>style.color</p:attrName>
                                        </p:attrNameLst>
                                      </p:cBhvr>
                                      <p:by>
                                        <p:hsl h="0" s="-12549" l="-25098"/>
                                      </p:by>
                                    </p:animClr>
                                    <p:animClr clrSpc="hsl" dir="cw">
                                      <p:cBhvr>
                                        <p:cTn id="24" dur="500" fill="hold"/>
                                        <p:tgtEl>
                                          <p:spTgt spid="214019">
                                            <p:txEl>
                                              <p:pRg st="2" end="2"/>
                                            </p:txEl>
                                          </p:spTgt>
                                        </p:tgtEl>
                                        <p:attrNameLst>
                                          <p:attrName>fillcolor</p:attrName>
                                        </p:attrNameLst>
                                      </p:cBhvr>
                                      <p:by>
                                        <p:hsl h="0" s="-12549" l="-25098"/>
                                      </p:by>
                                    </p:animClr>
                                    <p:animClr clrSpc="hsl" dir="cw">
                                      <p:cBhvr>
                                        <p:cTn id="25" dur="500" fill="hold"/>
                                        <p:tgtEl>
                                          <p:spTgt spid="214019">
                                            <p:txEl>
                                              <p:pRg st="2" end="2"/>
                                            </p:txEl>
                                          </p:spTgt>
                                        </p:tgtEl>
                                        <p:attrNameLst>
                                          <p:attrName>stroke.color</p:attrName>
                                        </p:attrNameLst>
                                      </p:cBhvr>
                                      <p:by>
                                        <p:hsl h="0" s="-12549" l="-25098"/>
                                      </p:by>
                                    </p:animClr>
                                    <p:set>
                                      <p:cBhvr>
                                        <p:cTn id="26" dur="500" fill="hold"/>
                                        <p:tgtEl>
                                          <p:spTgt spid="214019">
                                            <p:txEl>
                                              <p:pRg st="2" end="2"/>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214019">
                                            <p:txEl>
                                              <p:pRg st="3" end="3"/>
                                            </p:txEl>
                                          </p:spTgt>
                                        </p:tgtEl>
                                        <p:attrNameLst>
                                          <p:attrName>style.visibility</p:attrName>
                                        </p:attrNameLst>
                                      </p:cBhvr>
                                      <p:to>
                                        <p:strVal val="visible"/>
                                      </p:to>
                                    </p:set>
                                    <p:anim calcmode="lin" valueType="num">
                                      <p:cBhvr additive="base">
                                        <p:cTn id="29" dur="500" fill="hold"/>
                                        <p:tgtEl>
                                          <p:spTgt spid="214019">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14019">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14019">
                                            <p:txEl>
                                              <p:pRg st="4" end="4"/>
                                            </p:txEl>
                                          </p:spTgt>
                                        </p:tgtEl>
                                        <p:attrNameLst>
                                          <p:attrName>style.visibility</p:attrName>
                                        </p:attrNameLst>
                                      </p:cBhvr>
                                      <p:to>
                                        <p:strVal val="visible"/>
                                      </p:to>
                                    </p:set>
                                    <p:anim calcmode="lin" valueType="num">
                                      <p:cBhvr additive="base">
                                        <p:cTn id="33" dur="500" fill="hold"/>
                                        <p:tgtEl>
                                          <p:spTgt spid="214019">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14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4" presetClass="emph" presetSubtype="0" fill="hold" grpId="1" nodeType="clickEffect">
                                  <p:stCondLst>
                                    <p:cond delay="0"/>
                                  </p:stCondLst>
                                  <p:childTnLst>
                                    <p:animClr clrSpc="hsl" dir="cw">
                                      <p:cBhvr override="childStyle">
                                        <p:cTn id="38" dur="500" fill="hold"/>
                                        <p:tgtEl>
                                          <p:spTgt spid="214019">
                                            <p:txEl>
                                              <p:pRg st="3" end="3"/>
                                            </p:txEl>
                                          </p:spTgt>
                                        </p:tgtEl>
                                        <p:attrNameLst>
                                          <p:attrName>style.color</p:attrName>
                                        </p:attrNameLst>
                                      </p:cBhvr>
                                      <p:by>
                                        <p:hsl h="0" s="-12549" l="-25098"/>
                                      </p:by>
                                    </p:animClr>
                                    <p:animClr clrSpc="hsl" dir="cw">
                                      <p:cBhvr>
                                        <p:cTn id="39" dur="500" fill="hold"/>
                                        <p:tgtEl>
                                          <p:spTgt spid="214019">
                                            <p:txEl>
                                              <p:pRg st="3" end="3"/>
                                            </p:txEl>
                                          </p:spTgt>
                                        </p:tgtEl>
                                        <p:attrNameLst>
                                          <p:attrName>fillcolor</p:attrName>
                                        </p:attrNameLst>
                                      </p:cBhvr>
                                      <p:by>
                                        <p:hsl h="0" s="-12549" l="-25098"/>
                                      </p:by>
                                    </p:animClr>
                                    <p:animClr clrSpc="hsl" dir="cw">
                                      <p:cBhvr>
                                        <p:cTn id="40" dur="500" fill="hold"/>
                                        <p:tgtEl>
                                          <p:spTgt spid="214019">
                                            <p:txEl>
                                              <p:pRg st="3" end="3"/>
                                            </p:txEl>
                                          </p:spTgt>
                                        </p:tgtEl>
                                        <p:attrNameLst>
                                          <p:attrName>stroke.color</p:attrName>
                                        </p:attrNameLst>
                                      </p:cBhvr>
                                      <p:by>
                                        <p:hsl h="0" s="-12549" l="-25098"/>
                                      </p:by>
                                    </p:animClr>
                                    <p:set>
                                      <p:cBhvr>
                                        <p:cTn id="41" dur="500" fill="hold"/>
                                        <p:tgtEl>
                                          <p:spTgt spid="214019">
                                            <p:txEl>
                                              <p:pRg st="3" end="3"/>
                                            </p:txEl>
                                          </p:spTgt>
                                        </p:tgtEl>
                                        <p:attrNameLst>
                                          <p:attrName>fill.type</p:attrName>
                                        </p:attrNameLst>
                                      </p:cBhvr>
                                      <p:to>
                                        <p:strVal val="solid"/>
                                      </p:to>
                                    </p:set>
                                  </p:childTnLst>
                                </p:cTn>
                              </p:par>
                              <p:par>
                                <p:cTn id="42" presetID="24" presetClass="emph" presetSubtype="0" fill="hold" grpId="1" nodeType="withEffect">
                                  <p:stCondLst>
                                    <p:cond delay="0"/>
                                  </p:stCondLst>
                                  <p:childTnLst>
                                    <p:animClr clrSpc="hsl" dir="cw">
                                      <p:cBhvr override="childStyle">
                                        <p:cTn id="43" dur="500" fill="hold"/>
                                        <p:tgtEl>
                                          <p:spTgt spid="214019">
                                            <p:txEl>
                                              <p:pRg st="4" end="4"/>
                                            </p:txEl>
                                          </p:spTgt>
                                        </p:tgtEl>
                                        <p:attrNameLst>
                                          <p:attrName>style.color</p:attrName>
                                        </p:attrNameLst>
                                      </p:cBhvr>
                                      <p:by>
                                        <p:hsl h="0" s="-12549" l="-25098"/>
                                      </p:by>
                                    </p:animClr>
                                    <p:animClr clrSpc="hsl" dir="cw">
                                      <p:cBhvr>
                                        <p:cTn id="44" dur="500" fill="hold"/>
                                        <p:tgtEl>
                                          <p:spTgt spid="214019">
                                            <p:txEl>
                                              <p:pRg st="4" end="4"/>
                                            </p:txEl>
                                          </p:spTgt>
                                        </p:tgtEl>
                                        <p:attrNameLst>
                                          <p:attrName>fillcolor</p:attrName>
                                        </p:attrNameLst>
                                      </p:cBhvr>
                                      <p:by>
                                        <p:hsl h="0" s="-12549" l="-25098"/>
                                      </p:by>
                                    </p:animClr>
                                    <p:animClr clrSpc="hsl" dir="cw">
                                      <p:cBhvr>
                                        <p:cTn id="45" dur="500" fill="hold"/>
                                        <p:tgtEl>
                                          <p:spTgt spid="214019">
                                            <p:txEl>
                                              <p:pRg st="4" end="4"/>
                                            </p:txEl>
                                          </p:spTgt>
                                        </p:tgtEl>
                                        <p:attrNameLst>
                                          <p:attrName>stroke.color</p:attrName>
                                        </p:attrNameLst>
                                      </p:cBhvr>
                                      <p:by>
                                        <p:hsl h="0" s="-12549" l="-25098"/>
                                      </p:by>
                                    </p:animClr>
                                    <p:set>
                                      <p:cBhvr>
                                        <p:cTn id="46" dur="500" fill="hold"/>
                                        <p:tgtEl>
                                          <p:spTgt spid="214019">
                                            <p:txEl>
                                              <p:pRg st="4" end="4"/>
                                            </p:txEl>
                                          </p:spTgt>
                                        </p:tgtEl>
                                        <p:attrNameLst>
                                          <p:attrName>fill.type</p:attrName>
                                        </p:attrNameLst>
                                      </p:cBhvr>
                                      <p:to>
                                        <p:strVal val="solid"/>
                                      </p:to>
                                    </p:set>
                                  </p:childTnLst>
                                </p:cTn>
                              </p:par>
                              <p:par>
                                <p:cTn id="47" presetID="2" presetClass="entr" presetSubtype="4" fill="hold" grpId="0" nodeType="withEffect">
                                  <p:stCondLst>
                                    <p:cond delay="0"/>
                                  </p:stCondLst>
                                  <p:childTnLst>
                                    <p:set>
                                      <p:cBhvr>
                                        <p:cTn id="48" dur="1" fill="hold">
                                          <p:stCondLst>
                                            <p:cond delay="0"/>
                                          </p:stCondLst>
                                        </p:cTn>
                                        <p:tgtEl>
                                          <p:spTgt spid="214019">
                                            <p:txEl>
                                              <p:pRg st="5" end="5"/>
                                            </p:txEl>
                                          </p:spTgt>
                                        </p:tgtEl>
                                        <p:attrNameLst>
                                          <p:attrName>style.visibility</p:attrName>
                                        </p:attrNameLst>
                                      </p:cBhvr>
                                      <p:to>
                                        <p:strVal val="visible"/>
                                      </p:to>
                                    </p:set>
                                    <p:anim calcmode="lin" valueType="num">
                                      <p:cBhvr additive="base">
                                        <p:cTn id="49" dur="500" fill="hold"/>
                                        <p:tgtEl>
                                          <p:spTgt spid="214019">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14019">
                                            <p:txEl>
                                              <p:pRg st="5" end="5"/>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14019">
                                            <p:txEl>
                                              <p:pRg st="6" end="6"/>
                                            </p:txEl>
                                          </p:spTgt>
                                        </p:tgtEl>
                                        <p:attrNameLst>
                                          <p:attrName>style.visibility</p:attrName>
                                        </p:attrNameLst>
                                      </p:cBhvr>
                                      <p:to>
                                        <p:strVal val="visible"/>
                                      </p:to>
                                    </p:set>
                                    <p:anim calcmode="lin" valueType="num">
                                      <p:cBhvr additive="base">
                                        <p:cTn id="53" dur="500" fill="hold"/>
                                        <p:tgtEl>
                                          <p:spTgt spid="21401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140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4" presetClass="emph" presetSubtype="0" fill="hold" grpId="1" nodeType="clickEffect">
                                  <p:stCondLst>
                                    <p:cond delay="0"/>
                                  </p:stCondLst>
                                  <p:childTnLst>
                                    <p:animClr clrSpc="hsl" dir="cw">
                                      <p:cBhvr override="childStyle">
                                        <p:cTn id="58" dur="500" fill="hold"/>
                                        <p:tgtEl>
                                          <p:spTgt spid="214019">
                                            <p:txEl>
                                              <p:pRg st="5" end="5"/>
                                            </p:txEl>
                                          </p:spTgt>
                                        </p:tgtEl>
                                        <p:attrNameLst>
                                          <p:attrName>style.color</p:attrName>
                                        </p:attrNameLst>
                                      </p:cBhvr>
                                      <p:by>
                                        <p:hsl h="0" s="-12549" l="-25098"/>
                                      </p:by>
                                    </p:animClr>
                                    <p:animClr clrSpc="hsl" dir="cw">
                                      <p:cBhvr>
                                        <p:cTn id="59" dur="500" fill="hold"/>
                                        <p:tgtEl>
                                          <p:spTgt spid="214019">
                                            <p:txEl>
                                              <p:pRg st="5" end="5"/>
                                            </p:txEl>
                                          </p:spTgt>
                                        </p:tgtEl>
                                        <p:attrNameLst>
                                          <p:attrName>fillcolor</p:attrName>
                                        </p:attrNameLst>
                                      </p:cBhvr>
                                      <p:by>
                                        <p:hsl h="0" s="-12549" l="-25098"/>
                                      </p:by>
                                    </p:animClr>
                                    <p:animClr clrSpc="hsl" dir="cw">
                                      <p:cBhvr>
                                        <p:cTn id="60" dur="500" fill="hold"/>
                                        <p:tgtEl>
                                          <p:spTgt spid="214019">
                                            <p:txEl>
                                              <p:pRg st="5" end="5"/>
                                            </p:txEl>
                                          </p:spTgt>
                                        </p:tgtEl>
                                        <p:attrNameLst>
                                          <p:attrName>stroke.color</p:attrName>
                                        </p:attrNameLst>
                                      </p:cBhvr>
                                      <p:by>
                                        <p:hsl h="0" s="-12549" l="-25098"/>
                                      </p:by>
                                    </p:animClr>
                                    <p:set>
                                      <p:cBhvr>
                                        <p:cTn id="61" dur="500" fill="hold"/>
                                        <p:tgtEl>
                                          <p:spTgt spid="214019">
                                            <p:txEl>
                                              <p:pRg st="5" end="5"/>
                                            </p:txEl>
                                          </p:spTgt>
                                        </p:tgtEl>
                                        <p:attrNameLst>
                                          <p:attrName>fill.type</p:attrName>
                                        </p:attrNameLst>
                                      </p:cBhvr>
                                      <p:to>
                                        <p:strVal val="solid"/>
                                      </p:to>
                                    </p:set>
                                  </p:childTnLst>
                                </p:cTn>
                              </p:par>
                              <p:par>
                                <p:cTn id="62" presetID="24" presetClass="emph" presetSubtype="0" fill="hold" grpId="1" nodeType="withEffect">
                                  <p:stCondLst>
                                    <p:cond delay="0"/>
                                  </p:stCondLst>
                                  <p:childTnLst>
                                    <p:animClr clrSpc="hsl" dir="cw">
                                      <p:cBhvr override="childStyle">
                                        <p:cTn id="63" dur="500" fill="hold"/>
                                        <p:tgtEl>
                                          <p:spTgt spid="214019">
                                            <p:txEl>
                                              <p:pRg st="6" end="6"/>
                                            </p:txEl>
                                          </p:spTgt>
                                        </p:tgtEl>
                                        <p:attrNameLst>
                                          <p:attrName>style.color</p:attrName>
                                        </p:attrNameLst>
                                      </p:cBhvr>
                                      <p:by>
                                        <p:hsl h="0" s="-12549" l="-25098"/>
                                      </p:by>
                                    </p:animClr>
                                    <p:animClr clrSpc="hsl" dir="cw">
                                      <p:cBhvr>
                                        <p:cTn id="64" dur="500" fill="hold"/>
                                        <p:tgtEl>
                                          <p:spTgt spid="214019">
                                            <p:txEl>
                                              <p:pRg st="6" end="6"/>
                                            </p:txEl>
                                          </p:spTgt>
                                        </p:tgtEl>
                                        <p:attrNameLst>
                                          <p:attrName>fillcolor</p:attrName>
                                        </p:attrNameLst>
                                      </p:cBhvr>
                                      <p:by>
                                        <p:hsl h="0" s="-12549" l="-25098"/>
                                      </p:by>
                                    </p:animClr>
                                    <p:animClr clrSpc="hsl" dir="cw">
                                      <p:cBhvr>
                                        <p:cTn id="65" dur="500" fill="hold"/>
                                        <p:tgtEl>
                                          <p:spTgt spid="214019">
                                            <p:txEl>
                                              <p:pRg st="6" end="6"/>
                                            </p:txEl>
                                          </p:spTgt>
                                        </p:tgtEl>
                                        <p:attrNameLst>
                                          <p:attrName>stroke.color</p:attrName>
                                        </p:attrNameLst>
                                      </p:cBhvr>
                                      <p:by>
                                        <p:hsl h="0" s="-12549" l="-25098"/>
                                      </p:by>
                                    </p:animClr>
                                    <p:set>
                                      <p:cBhvr>
                                        <p:cTn id="66" dur="500" fill="hold"/>
                                        <p:tgtEl>
                                          <p:spTgt spid="214019">
                                            <p:txEl>
                                              <p:pRg st="6" end="6"/>
                                            </p:txEl>
                                          </p:spTgt>
                                        </p:tgtEl>
                                        <p:attrNameLst>
                                          <p:attrName>fill.type</p:attrName>
                                        </p:attrNameLst>
                                      </p:cBhvr>
                                      <p:to>
                                        <p:strVal val="solid"/>
                                      </p:to>
                                    </p:set>
                                  </p:childTnLst>
                                </p:cTn>
                              </p:par>
                              <p:par>
                                <p:cTn id="67" presetID="2" presetClass="entr" presetSubtype="4" fill="hold" grpId="0" nodeType="withEffect">
                                  <p:stCondLst>
                                    <p:cond delay="0"/>
                                  </p:stCondLst>
                                  <p:childTnLst>
                                    <p:set>
                                      <p:cBhvr>
                                        <p:cTn id="68" dur="1" fill="hold">
                                          <p:stCondLst>
                                            <p:cond delay="0"/>
                                          </p:stCondLst>
                                        </p:cTn>
                                        <p:tgtEl>
                                          <p:spTgt spid="214019">
                                            <p:txEl>
                                              <p:pRg st="7" end="7"/>
                                            </p:txEl>
                                          </p:spTgt>
                                        </p:tgtEl>
                                        <p:attrNameLst>
                                          <p:attrName>style.visibility</p:attrName>
                                        </p:attrNameLst>
                                      </p:cBhvr>
                                      <p:to>
                                        <p:strVal val="visible"/>
                                      </p:to>
                                    </p:set>
                                    <p:anim calcmode="lin" valueType="num">
                                      <p:cBhvr additive="base">
                                        <p:cTn id="69" dur="500" fill="hold"/>
                                        <p:tgtEl>
                                          <p:spTgt spid="214019">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2140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14019">
                                            <p:txEl>
                                              <p:pRg st="8" end="8"/>
                                            </p:txEl>
                                          </p:spTgt>
                                        </p:tgtEl>
                                        <p:attrNameLst>
                                          <p:attrName>style.visibility</p:attrName>
                                        </p:attrNameLst>
                                      </p:cBhvr>
                                      <p:to>
                                        <p:strVal val="visible"/>
                                      </p:to>
                                    </p:set>
                                    <p:anim calcmode="lin" valueType="num">
                                      <p:cBhvr additive="base">
                                        <p:cTn id="75" dur="500" fill="hold"/>
                                        <p:tgtEl>
                                          <p:spTgt spid="214019">
                                            <p:txEl>
                                              <p:pRg st="8" end="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214019">
                                            <p:txEl>
                                              <p:pRg st="8" end="8"/>
                                            </p:txEl>
                                          </p:spTgt>
                                        </p:tgtEl>
                                        <p:attrNameLst>
                                          <p:attrName>ppt_y</p:attrName>
                                        </p:attrNameLst>
                                      </p:cBhvr>
                                      <p:tavLst>
                                        <p:tav tm="0">
                                          <p:val>
                                            <p:strVal val="1+#ppt_h/2"/>
                                          </p:val>
                                        </p:tav>
                                        <p:tav tm="100000">
                                          <p:val>
                                            <p:strVal val="#ppt_y"/>
                                          </p:val>
                                        </p:tav>
                                      </p:tavLst>
                                    </p:anim>
                                  </p:childTnLst>
                                </p:cTn>
                              </p:par>
                              <p:par>
                                <p:cTn id="77" presetID="24" presetClass="emph" presetSubtype="0" fill="hold" grpId="1" nodeType="withEffect">
                                  <p:stCondLst>
                                    <p:cond delay="0"/>
                                  </p:stCondLst>
                                  <p:childTnLst>
                                    <p:animClr clrSpc="hsl" dir="cw">
                                      <p:cBhvr override="childStyle">
                                        <p:cTn id="78" dur="500" fill="hold"/>
                                        <p:tgtEl>
                                          <p:spTgt spid="214019">
                                            <p:txEl>
                                              <p:pRg st="7" end="7"/>
                                            </p:txEl>
                                          </p:spTgt>
                                        </p:tgtEl>
                                        <p:attrNameLst>
                                          <p:attrName>style.color</p:attrName>
                                        </p:attrNameLst>
                                      </p:cBhvr>
                                      <p:by>
                                        <p:hsl h="0" s="-12549" l="-25098"/>
                                      </p:by>
                                    </p:animClr>
                                    <p:animClr clrSpc="hsl" dir="cw">
                                      <p:cBhvr>
                                        <p:cTn id="79" dur="500" fill="hold"/>
                                        <p:tgtEl>
                                          <p:spTgt spid="214019">
                                            <p:txEl>
                                              <p:pRg st="7" end="7"/>
                                            </p:txEl>
                                          </p:spTgt>
                                        </p:tgtEl>
                                        <p:attrNameLst>
                                          <p:attrName>fillcolor</p:attrName>
                                        </p:attrNameLst>
                                      </p:cBhvr>
                                      <p:by>
                                        <p:hsl h="0" s="-12549" l="-25098"/>
                                      </p:by>
                                    </p:animClr>
                                    <p:animClr clrSpc="hsl" dir="cw">
                                      <p:cBhvr>
                                        <p:cTn id="80" dur="500" fill="hold"/>
                                        <p:tgtEl>
                                          <p:spTgt spid="214019">
                                            <p:txEl>
                                              <p:pRg st="7" end="7"/>
                                            </p:txEl>
                                          </p:spTgt>
                                        </p:tgtEl>
                                        <p:attrNameLst>
                                          <p:attrName>stroke.color</p:attrName>
                                        </p:attrNameLst>
                                      </p:cBhvr>
                                      <p:by>
                                        <p:hsl h="0" s="-12549" l="-25098"/>
                                      </p:by>
                                    </p:animClr>
                                    <p:set>
                                      <p:cBhvr>
                                        <p:cTn id="81" dur="500" fill="hold"/>
                                        <p:tgtEl>
                                          <p:spTgt spid="214019">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P spid="214019" grpI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ChangeArrowheads="1"/>
          </p:cNvSpPr>
          <p:nvPr>
            <p:ph type="title"/>
          </p:nvPr>
        </p:nvSpPr>
        <p:spPr>
          <a:xfrm>
            <a:off x="457200" y="116632"/>
            <a:ext cx="8229600" cy="720824"/>
          </a:xfrm>
        </p:spPr>
        <p:txBody>
          <a:bodyPr>
            <a:noAutofit/>
          </a:bodyPr>
          <a:lstStyle/>
          <a:p>
            <a:r>
              <a:rPr lang="en-GB" sz="3200" b="1" dirty="0"/>
              <a:t>The Cochrane Library</a:t>
            </a:r>
            <a:br>
              <a:rPr lang="en-GB" sz="3200" b="1" dirty="0"/>
            </a:br>
            <a:r>
              <a:rPr lang="en-GB" sz="3200" b="1" dirty="0">
                <a:hlinkClick r:id="rId2"/>
              </a:rPr>
              <a:t>www.thecochranelibrary.com</a:t>
            </a:r>
            <a:endParaRPr lang="nb-NO" sz="3200" b="1" dirty="0"/>
          </a:p>
        </p:txBody>
      </p:sp>
      <p:pic>
        <p:nvPicPr>
          <p:cNvPr id="43022" name="Picture 14"/>
          <p:cNvPicPr>
            <a:picLocks noChangeAspect="1" noChangeArrowheads="1"/>
          </p:cNvPicPr>
          <p:nvPr/>
        </p:nvPicPr>
        <p:blipFill>
          <a:blip r:embed="rId3" cstate="print"/>
          <a:srcRect/>
          <a:stretch>
            <a:fillRect/>
          </a:stretch>
        </p:blipFill>
        <p:spPr bwMode="auto">
          <a:xfrm>
            <a:off x="1331640" y="964468"/>
            <a:ext cx="6480720" cy="5278651"/>
          </a:xfrm>
          <a:prstGeom prst="rect">
            <a:avLst/>
          </a:prstGeom>
          <a:noFill/>
          <a:ln w="9525">
            <a:noFill/>
            <a:miter lim="800000"/>
            <a:headEnd/>
            <a:tailEnd/>
          </a:ln>
        </p:spPr>
      </p:pic>
      <p:sp>
        <p:nvSpPr>
          <p:cNvPr id="43016" name="Line 8"/>
          <p:cNvSpPr>
            <a:spLocks noChangeShapeType="1"/>
          </p:cNvSpPr>
          <p:nvPr/>
        </p:nvSpPr>
        <p:spPr bwMode="auto">
          <a:xfrm>
            <a:off x="791443" y="3068960"/>
            <a:ext cx="684213" cy="0"/>
          </a:xfrm>
          <a:prstGeom prst="line">
            <a:avLst/>
          </a:prstGeom>
          <a:noFill/>
          <a:ln w="38100">
            <a:solidFill>
              <a:srgbClr val="FF0000"/>
            </a:solidFill>
            <a:round/>
            <a:headEnd/>
            <a:tailEnd type="triangle" w="med" len="med"/>
          </a:ln>
          <a:effectLst/>
        </p:spPr>
        <p:txBody>
          <a:bodyPr/>
          <a:lstStyle/>
          <a:p>
            <a:endParaRPr lang="en-GB"/>
          </a:p>
        </p:txBody>
      </p:sp>
      <p:sp>
        <p:nvSpPr>
          <p:cNvPr id="43014" name="Line 6"/>
          <p:cNvSpPr>
            <a:spLocks noChangeShapeType="1"/>
          </p:cNvSpPr>
          <p:nvPr/>
        </p:nvSpPr>
        <p:spPr bwMode="auto">
          <a:xfrm>
            <a:off x="971600" y="5229200"/>
            <a:ext cx="684212" cy="0"/>
          </a:xfrm>
          <a:prstGeom prst="line">
            <a:avLst/>
          </a:prstGeom>
          <a:noFill/>
          <a:ln w="38100">
            <a:solidFill>
              <a:srgbClr val="FF0000"/>
            </a:solidFill>
            <a:round/>
            <a:headEnd/>
            <a:tailEnd type="triangle" w="med" len="med"/>
          </a:ln>
          <a:effectLst/>
        </p:spPr>
        <p:txBody>
          <a:bodyPr/>
          <a:lstStyle/>
          <a:p>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15888"/>
            <a:ext cx="8229600" cy="633412"/>
          </a:xfrm>
        </p:spPr>
        <p:txBody>
          <a:bodyPr/>
          <a:lstStyle/>
          <a:p>
            <a:pPr eaLnBrk="1" hangingPunct="1"/>
            <a:r>
              <a:rPr lang="nb-NO" sz="4000" smtClean="0"/>
              <a:t>The Cochrane Library </a:t>
            </a:r>
          </a:p>
        </p:txBody>
      </p:sp>
      <p:sp>
        <p:nvSpPr>
          <p:cNvPr id="215043" name="Rectangle 3"/>
          <p:cNvSpPr>
            <a:spLocks noGrp="1" noChangeArrowheads="1"/>
          </p:cNvSpPr>
          <p:nvPr>
            <p:ph type="body" idx="1"/>
          </p:nvPr>
        </p:nvSpPr>
        <p:spPr>
          <a:xfrm>
            <a:off x="457200" y="765175"/>
            <a:ext cx="8229600" cy="2016125"/>
          </a:xfrm>
        </p:spPr>
        <p:txBody>
          <a:bodyPr/>
          <a:lstStyle/>
          <a:p>
            <a:pPr eaLnBrk="1" hangingPunct="1">
              <a:lnSpc>
                <a:spcPct val="80000"/>
              </a:lnSpc>
              <a:buFontTx/>
              <a:buNone/>
            </a:pPr>
            <a:r>
              <a:rPr lang="en-GB" sz="2400" smtClean="0">
                <a:hlinkClick r:id="rId2"/>
              </a:rPr>
              <a:t>www.thecochranelibrary.com</a:t>
            </a:r>
            <a:endParaRPr lang="en-GB" sz="2400" smtClean="0"/>
          </a:p>
          <a:p>
            <a:pPr eaLnBrk="1" hangingPunct="1">
              <a:lnSpc>
                <a:spcPct val="80000"/>
              </a:lnSpc>
            </a:pPr>
            <a:r>
              <a:rPr lang="en-GB" sz="2400" smtClean="0"/>
              <a:t>Most Cochrane reviews of implementation strategies are prepared by the Effective Practice and Organisation of Care (EPOC) group</a:t>
            </a:r>
          </a:p>
          <a:p>
            <a:pPr eaLnBrk="1" hangingPunct="1">
              <a:lnSpc>
                <a:spcPct val="80000"/>
              </a:lnSpc>
            </a:pPr>
            <a:r>
              <a:rPr lang="en-GB" sz="2400" smtClean="0"/>
              <a:t>These reviews can be browsed by clicking on “By Topic and scrolling down to EPOC</a:t>
            </a:r>
            <a:endParaRPr lang="nb-NO" sz="2400" smtClean="0"/>
          </a:p>
        </p:txBody>
      </p:sp>
      <p:sp>
        <p:nvSpPr>
          <p:cNvPr id="215044" name="Rectangle 4"/>
          <p:cNvSpPr>
            <a:spLocks noChangeArrowheads="1"/>
          </p:cNvSpPr>
          <p:nvPr/>
        </p:nvSpPr>
        <p:spPr bwMode="auto">
          <a:xfrm>
            <a:off x="457200" y="4581525"/>
            <a:ext cx="8229600" cy="1655763"/>
          </a:xfrm>
          <a:prstGeom prst="rect">
            <a:avLst/>
          </a:prstGeom>
          <a:noFill/>
          <a:ln w="9525">
            <a:noFill/>
            <a:miter lim="800000"/>
            <a:headEnd/>
            <a:tailEnd/>
          </a:ln>
        </p:spPr>
        <p:txBody>
          <a:bodyPr/>
          <a:lstStyle/>
          <a:p>
            <a:pPr marL="342900" indent="-342900">
              <a:lnSpc>
                <a:spcPct val="80000"/>
              </a:lnSpc>
              <a:spcBef>
                <a:spcPct val="20000"/>
              </a:spcBef>
              <a:buFontTx/>
              <a:buChar char="•"/>
            </a:pPr>
            <a:r>
              <a:rPr lang="en-GB" sz="2400"/>
              <a:t>Structured abstracts of other (non-Cochrane) systematic reviews of effects, including reviews of implementation strategies can be found in the Database of Abstracts of Reviews of Effects (DARE)</a:t>
            </a:r>
          </a:p>
          <a:p>
            <a:pPr marL="742950" lvl="1" indent="-285750">
              <a:lnSpc>
                <a:spcPct val="80000"/>
              </a:lnSpc>
              <a:spcBef>
                <a:spcPct val="20000"/>
              </a:spcBef>
              <a:buFontTx/>
              <a:buChar char="–"/>
            </a:pPr>
            <a:r>
              <a:rPr lang="en-GB" sz="2400">
                <a:hlinkClick r:id="rId3"/>
              </a:rPr>
              <a:t>www.crd.york.ac.uk/crdweb/</a:t>
            </a:r>
            <a:r>
              <a:rPr lang="nb-NO" sz="2400"/>
              <a:t> </a:t>
            </a:r>
          </a:p>
        </p:txBody>
      </p:sp>
      <p:pic>
        <p:nvPicPr>
          <p:cNvPr id="26632" name="Picture 8"/>
          <p:cNvPicPr>
            <a:picLocks noChangeAspect="1" noChangeArrowheads="1"/>
          </p:cNvPicPr>
          <p:nvPr/>
        </p:nvPicPr>
        <p:blipFill>
          <a:blip r:embed="rId4" cstate="print"/>
          <a:srcRect/>
          <a:stretch>
            <a:fillRect/>
          </a:stretch>
        </p:blipFill>
        <p:spPr bwMode="auto">
          <a:xfrm>
            <a:off x="2743375" y="2732965"/>
            <a:ext cx="3772841" cy="18481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43">
                                            <p:txEl>
                                              <p:pRg st="1" end="1"/>
                                            </p:txEl>
                                          </p:spTgt>
                                        </p:tgtEl>
                                        <p:attrNameLst>
                                          <p:attrName>style.visibility</p:attrName>
                                        </p:attrNameLst>
                                      </p:cBhvr>
                                      <p:to>
                                        <p:strVal val="visible"/>
                                      </p:to>
                                    </p:set>
                                    <p:anim calcmode="lin" valueType="num">
                                      <p:cBhvr additive="base">
                                        <p:cTn id="7" dur="500" fill="hold"/>
                                        <p:tgtEl>
                                          <p:spTgt spid="2150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43">
                                            <p:txEl>
                                              <p:pRg st="2" end="2"/>
                                            </p:txEl>
                                          </p:spTgt>
                                        </p:tgtEl>
                                        <p:attrNameLst>
                                          <p:attrName>style.visibility</p:attrName>
                                        </p:attrNameLst>
                                      </p:cBhvr>
                                      <p:to>
                                        <p:strVal val="visible"/>
                                      </p:to>
                                    </p:set>
                                    <p:anim calcmode="lin" valueType="num">
                                      <p:cBhvr additive="base">
                                        <p:cTn id="13" dur="500" fill="hold"/>
                                        <p:tgtEl>
                                          <p:spTgt spid="2150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44"/>
                                        </p:tgtEl>
                                        <p:attrNameLst>
                                          <p:attrName>style.visibility</p:attrName>
                                        </p:attrNameLst>
                                      </p:cBhvr>
                                      <p:to>
                                        <p:strVal val="visible"/>
                                      </p:to>
                                    </p:set>
                                    <p:anim calcmode="lin" valueType="num">
                                      <p:cBhvr additive="base">
                                        <p:cTn id="19" dur="500" fill="hold"/>
                                        <p:tgtEl>
                                          <p:spTgt spid="215044"/>
                                        </p:tgtEl>
                                        <p:attrNameLst>
                                          <p:attrName>ppt_x</p:attrName>
                                        </p:attrNameLst>
                                      </p:cBhvr>
                                      <p:tavLst>
                                        <p:tav tm="0">
                                          <p:val>
                                            <p:strVal val="#ppt_x"/>
                                          </p:val>
                                        </p:tav>
                                        <p:tav tm="100000">
                                          <p:val>
                                            <p:strVal val="#ppt_x"/>
                                          </p:val>
                                        </p:tav>
                                      </p:tavLst>
                                    </p:anim>
                                    <p:anim calcmode="lin" valueType="num">
                                      <p:cBhvr additive="base">
                                        <p:cTn id="20" dur="500" fill="hold"/>
                                        <p:tgtEl>
                                          <p:spTgt spid="2150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p:bldP spid="21504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nb-NO" smtClean="0"/>
              <a:t>PubMed</a:t>
            </a:r>
          </a:p>
        </p:txBody>
      </p:sp>
      <p:sp>
        <p:nvSpPr>
          <p:cNvPr id="217091" name="Rectangle 3"/>
          <p:cNvSpPr>
            <a:spLocks noGrp="1" noChangeArrowheads="1"/>
          </p:cNvSpPr>
          <p:nvPr>
            <p:ph type="body" idx="1"/>
          </p:nvPr>
        </p:nvSpPr>
        <p:spPr/>
        <p:txBody>
          <a:bodyPr/>
          <a:lstStyle/>
          <a:p>
            <a:pPr eaLnBrk="1" hangingPunct="1">
              <a:lnSpc>
                <a:spcPct val="90000"/>
              </a:lnSpc>
              <a:buFontTx/>
              <a:buNone/>
            </a:pPr>
            <a:r>
              <a:rPr lang="en-GB" sz="2800" smtClean="0">
                <a:hlinkClick r:id="rId2"/>
              </a:rPr>
              <a:t>www.pubmed.gov</a:t>
            </a:r>
            <a:endParaRPr lang="en-GB" sz="2800" smtClean="0"/>
          </a:p>
          <a:p>
            <a:pPr eaLnBrk="1" hangingPunct="1">
              <a:lnSpc>
                <a:spcPct val="90000"/>
              </a:lnSpc>
            </a:pPr>
            <a:r>
              <a:rPr lang="en-GB" sz="2800" smtClean="0"/>
              <a:t>Contains bibliographic information, index terms and abstracts for over 20 million articles, updated daily</a:t>
            </a:r>
          </a:p>
          <a:p>
            <a:pPr eaLnBrk="1" hangingPunct="1">
              <a:lnSpc>
                <a:spcPct val="90000"/>
              </a:lnSpc>
            </a:pPr>
            <a:r>
              <a:rPr lang="en-GB" sz="2800" smtClean="0"/>
              <a:t>Only a small proportion are systematic reviews of implementation strategies</a:t>
            </a:r>
          </a:p>
          <a:p>
            <a:pPr eaLnBrk="1" hangingPunct="1">
              <a:lnSpc>
                <a:spcPct val="90000"/>
              </a:lnSpc>
            </a:pPr>
            <a:r>
              <a:rPr lang="en-GB" sz="2800" smtClean="0"/>
              <a:t>Hedge to restrict searches to systematic reviews</a:t>
            </a:r>
          </a:p>
          <a:p>
            <a:pPr lvl="1" eaLnBrk="1" hangingPunct="1">
              <a:lnSpc>
                <a:spcPct val="90000"/>
              </a:lnSpc>
            </a:pPr>
            <a:r>
              <a:rPr lang="en-GB" sz="2400" smtClean="0">
                <a:hlinkClick r:id="rId3"/>
              </a:rPr>
              <a:t>http://www.ncbi.nlm.nih.gov/sites/pubmedutils/clinical</a:t>
            </a:r>
            <a:endParaRPr lang="en-GB" sz="2400" smtClean="0"/>
          </a:p>
          <a:p>
            <a:pPr eaLnBrk="1" hangingPunct="1">
              <a:lnSpc>
                <a:spcPct val="90000"/>
              </a:lnSpc>
            </a:pPr>
            <a:r>
              <a:rPr lang="en-GB" sz="2800" smtClean="0"/>
              <a:t>Also possible to search for “</a:t>
            </a:r>
            <a:r>
              <a:rPr lang="en-GB" sz="2800" b="1" smtClean="0"/>
              <a:t>related articles</a:t>
            </a:r>
            <a:r>
              <a:rPr lang="en-GB" sz="2800" smtClean="0"/>
              <a:t>” to ones that have identified</a:t>
            </a:r>
            <a:endParaRPr lang="nb-NO"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7091">
                                            <p:txEl>
                                              <p:pRg st="1" end="1"/>
                                            </p:txEl>
                                          </p:spTgt>
                                        </p:tgtEl>
                                        <p:attrNameLst>
                                          <p:attrName>style.visibility</p:attrName>
                                        </p:attrNameLst>
                                      </p:cBhvr>
                                      <p:to>
                                        <p:strVal val="visible"/>
                                      </p:to>
                                    </p:set>
                                    <p:anim calcmode="lin" valueType="num">
                                      <p:cBhvr additive="base">
                                        <p:cTn id="7" dur="500" fill="hold"/>
                                        <p:tgtEl>
                                          <p:spTgt spid="21709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7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7091">
                                            <p:txEl>
                                              <p:pRg st="2" end="2"/>
                                            </p:txEl>
                                          </p:spTgt>
                                        </p:tgtEl>
                                        <p:attrNameLst>
                                          <p:attrName>style.visibility</p:attrName>
                                        </p:attrNameLst>
                                      </p:cBhvr>
                                      <p:to>
                                        <p:strVal val="visible"/>
                                      </p:to>
                                    </p:set>
                                    <p:anim calcmode="lin" valueType="num">
                                      <p:cBhvr additive="base">
                                        <p:cTn id="13" dur="500" fill="hold"/>
                                        <p:tgtEl>
                                          <p:spTgt spid="21709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70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7091">
                                            <p:txEl>
                                              <p:pRg st="3" end="3"/>
                                            </p:txEl>
                                          </p:spTgt>
                                        </p:tgtEl>
                                        <p:attrNameLst>
                                          <p:attrName>style.visibility</p:attrName>
                                        </p:attrNameLst>
                                      </p:cBhvr>
                                      <p:to>
                                        <p:strVal val="visible"/>
                                      </p:to>
                                    </p:set>
                                    <p:anim calcmode="lin" valueType="num">
                                      <p:cBhvr additive="base">
                                        <p:cTn id="19" dur="500" fill="hold"/>
                                        <p:tgtEl>
                                          <p:spTgt spid="2170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7091">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7091">
                                            <p:txEl>
                                              <p:pRg st="4" end="4"/>
                                            </p:txEl>
                                          </p:spTgt>
                                        </p:tgtEl>
                                        <p:attrNameLst>
                                          <p:attrName>style.visibility</p:attrName>
                                        </p:attrNameLst>
                                      </p:cBhvr>
                                      <p:to>
                                        <p:strVal val="visible"/>
                                      </p:to>
                                    </p:set>
                                    <p:anim calcmode="lin" valueType="num">
                                      <p:cBhvr additive="base">
                                        <p:cTn id="23" dur="500" fill="hold"/>
                                        <p:tgtEl>
                                          <p:spTgt spid="21709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70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17091">
                                            <p:txEl>
                                              <p:pRg st="5" end="5"/>
                                            </p:txEl>
                                          </p:spTgt>
                                        </p:tgtEl>
                                        <p:attrNameLst>
                                          <p:attrName>style.visibility</p:attrName>
                                        </p:attrNameLst>
                                      </p:cBhvr>
                                      <p:to>
                                        <p:strVal val="visible"/>
                                      </p:to>
                                    </p:set>
                                    <p:anim calcmode="lin" valueType="num">
                                      <p:cBhvr additive="base">
                                        <p:cTn id="29" dur="500" fill="hold"/>
                                        <p:tgtEl>
                                          <p:spTgt spid="217091">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170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nb-NO" smtClean="0"/>
              <a:t>Google scholar </a:t>
            </a:r>
          </a:p>
        </p:txBody>
      </p:sp>
      <p:sp>
        <p:nvSpPr>
          <p:cNvPr id="218115" name="Rectangle 3"/>
          <p:cNvSpPr>
            <a:spLocks noGrp="1" noChangeArrowheads="1"/>
          </p:cNvSpPr>
          <p:nvPr>
            <p:ph type="body" idx="1"/>
          </p:nvPr>
        </p:nvSpPr>
        <p:spPr/>
        <p:txBody>
          <a:bodyPr/>
          <a:lstStyle/>
          <a:p>
            <a:pPr eaLnBrk="1" hangingPunct="1">
              <a:buFontTx/>
              <a:buNone/>
            </a:pPr>
            <a:r>
              <a:rPr lang="en-GB" sz="2800" smtClean="0">
                <a:hlinkClick r:id="rId2"/>
              </a:rPr>
              <a:t>http://scholar.google.com/schhp?hl=en&amp;tab=ws</a:t>
            </a:r>
            <a:endParaRPr lang="en-GB" sz="2800" smtClean="0"/>
          </a:p>
          <a:p>
            <a:pPr eaLnBrk="1" hangingPunct="1"/>
            <a:r>
              <a:rPr lang="en-GB" smtClean="0"/>
              <a:t>Can be used for citation searching</a:t>
            </a:r>
          </a:p>
          <a:p>
            <a:pPr eaLnBrk="1" hangingPunct="1"/>
            <a:r>
              <a:rPr lang="en-GB" smtClean="0"/>
              <a:t>May sometimes be helpful for identifying published reviews and reviews in the grey literature by using advanced features and precise terms (e.g. putting terms like “systematic review” in quotations so that the exact phrase is searched for)</a:t>
            </a:r>
            <a:endParaRPr lang="nb-NO"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8115">
                                            <p:txEl>
                                              <p:pRg st="1" end="1"/>
                                            </p:txEl>
                                          </p:spTgt>
                                        </p:tgtEl>
                                        <p:attrNameLst>
                                          <p:attrName>style.visibility</p:attrName>
                                        </p:attrNameLst>
                                      </p:cBhvr>
                                      <p:to>
                                        <p:strVal val="visible"/>
                                      </p:to>
                                    </p:set>
                                    <p:anim calcmode="lin" valueType="num">
                                      <p:cBhvr additive="base">
                                        <p:cTn id="7" dur="500" fill="hold"/>
                                        <p:tgtEl>
                                          <p:spTgt spid="21811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81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8115">
                                            <p:txEl>
                                              <p:pRg st="2" end="2"/>
                                            </p:txEl>
                                          </p:spTgt>
                                        </p:tgtEl>
                                        <p:attrNameLst>
                                          <p:attrName>style.visibility</p:attrName>
                                        </p:attrNameLst>
                                      </p:cBhvr>
                                      <p:to>
                                        <p:strVal val="visible"/>
                                      </p:to>
                                    </p:set>
                                    <p:anim calcmode="lin" valueType="num">
                                      <p:cBhvr additive="base">
                                        <p:cTn id="13" dur="500" fill="hold"/>
                                        <p:tgtEl>
                                          <p:spTgt spid="21811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81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nb-NO" sz="4000" smtClean="0"/>
              <a:t>Personal contact and other databases</a:t>
            </a:r>
          </a:p>
        </p:txBody>
      </p:sp>
      <p:sp>
        <p:nvSpPr>
          <p:cNvPr id="219139" name="Rectangle 3"/>
          <p:cNvSpPr>
            <a:spLocks noGrp="1" noChangeArrowheads="1"/>
          </p:cNvSpPr>
          <p:nvPr>
            <p:ph type="body" idx="1"/>
          </p:nvPr>
        </p:nvSpPr>
        <p:spPr/>
        <p:txBody>
          <a:bodyPr/>
          <a:lstStyle/>
          <a:p>
            <a:pPr eaLnBrk="1" hangingPunct="1">
              <a:lnSpc>
                <a:spcPct val="90000"/>
              </a:lnSpc>
            </a:pPr>
            <a:r>
              <a:rPr lang="en-GB" sz="2400" b="1" u="sng" smtClean="0"/>
              <a:t>Personal contact</a:t>
            </a:r>
            <a:r>
              <a:rPr lang="en-GB" sz="2400" smtClean="0"/>
              <a:t> with people who have health systems and/or systematic review expertise may be helpful, particularly for finding unpublished, more recent and otherwise hard to find systematic reviews</a:t>
            </a:r>
            <a:endParaRPr lang="en-GB" sz="2400" b="1" u="sng" smtClean="0"/>
          </a:p>
          <a:p>
            <a:pPr eaLnBrk="1" hangingPunct="1">
              <a:lnSpc>
                <a:spcPct val="90000"/>
              </a:lnSpc>
            </a:pPr>
            <a:r>
              <a:rPr lang="en-GB" sz="2400" b="1" u="sng" smtClean="0"/>
              <a:t>Other databases</a:t>
            </a:r>
            <a:r>
              <a:rPr lang="en-GB" sz="2400" smtClean="0"/>
              <a:t>, such as ISI Web of Science (for citation searching) and EMBASE may require a subscription and may require the assistance of a research librarian</a:t>
            </a:r>
          </a:p>
          <a:p>
            <a:pPr eaLnBrk="1" hangingPunct="1">
              <a:lnSpc>
                <a:spcPct val="90000"/>
              </a:lnSpc>
            </a:pPr>
            <a:r>
              <a:rPr lang="en-GB" sz="2400" smtClean="0"/>
              <a:t>A list of databases relevant to low and middle-income countries can be found on the Norwegian Cochrane Effective Practice and Organisation of Care (EPOC) Satellite’s website</a:t>
            </a:r>
          </a:p>
          <a:p>
            <a:pPr lvl="1" eaLnBrk="1" hangingPunct="1">
              <a:lnSpc>
                <a:spcPct val="90000"/>
              </a:lnSpc>
            </a:pPr>
            <a:r>
              <a:rPr lang="en-GB" sz="2000" smtClean="0">
                <a:hlinkClick r:id="rId2"/>
              </a:rPr>
              <a:t>http://www.epocoslo.cochrane.org/en/newPage2.html</a:t>
            </a:r>
            <a:endParaRPr lang="nb-NO"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500" fill="hold"/>
                                        <p:tgtEl>
                                          <p:spTgt spid="219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9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9139">
                                            <p:txEl>
                                              <p:pRg st="1" end="1"/>
                                            </p:txEl>
                                          </p:spTgt>
                                        </p:tgtEl>
                                        <p:attrNameLst>
                                          <p:attrName>style.visibility</p:attrName>
                                        </p:attrNameLst>
                                      </p:cBhvr>
                                      <p:to>
                                        <p:strVal val="visible"/>
                                      </p:to>
                                    </p:set>
                                    <p:anim calcmode="lin" valueType="num">
                                      <p:cBhvr additive="base">
                                        <p:cTn id="13" dur="500" fill="hold"/>
                                        <p:tgtEl>
                                          <p:spTgt spid="2191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91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9139">
                                            <p:txEl>
                                              <p:pRg st="2" end="2"/>
                                            </p:txEl>
                                          </p:spTgt>
                                        </p:tgtEl>
                                        <p:attrNameLst>
                                          <p:attrName>style.visibility</p:attrName>
                                        </p:attrNameLst>
                                      </p:cBhvr>
                                      <p:to>
                                        <p:strVal val="visible"/>
                                      </p:to>
                                    </p:set>
                                    <p:anim calcmode="lin" valueType="num">
                                      <p:cBhvr additive="base">
                                        <p:cTn id="19" dur="500" fill="hold"/>
                                        <p:tgtEl>
                                          <p:spTgt spid="2191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9139">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19139">
                                            <p:txEl>
                                              <p:pRg st="3" end="3"/>
                                            </p:txEl>
                                          </p:spTgt>
                                        </p:tgtEl>
                                        <p:attrNameLst>
                                          <p:attrName>style.visibility</p:attrName>
                                        </p:attrNameLst>
                                      </p:cBhvr>
                                      <p:to>
                                        <p:strVal val="visible"/>
                                      </p:to>
                                    </p:set>
                                    <p:anim calcmode="lin" valueType="num">
                                      <p:cBhvr additive="base">
                                        <p:cTn id="23" dur="500" fill="hold"/>
                                        <p:tgtEl>
                                          <p:spTgt spid="21913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91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561975"/>
          </a:xfrm>
        </p:spPr>
        <p:txBody>
          <a:bodyPr/>
          <a:lstStyle/>
          <a:p>
            <a:pPr eaLnBrk="1" hangingPunct="1"/>
            <a:r>
              <a:rPr lang="en-US" sz="4000" smtClean="0"/>
              <a:t>Retrieving full-text copies</a:t>
            </a:r>
            <a:endParaRPr lang="nb-NO" sz="4000" smtClean="0"/>
          </a:p>
        </p:txBody>
      </p:sp>
      <p:sp>
        <p:nvSpPr>
          <p:cNvPr id="220163" name="Rectangle 3"/>
          <p:cNvSpPr>
            <a:spLocks noGrp="1" noChangeArrowheads="1"/>
          </p:cNvSpPr>
          <p:nvPr>
            <p:ph type="body" idx="1"/>
          </p:nvPr>
        </p:nvSpPr>
        <p:spPr>
          <a:xfrm>
            <a:off x="457200" y="981075"/>
            <a:ext cx="8229600" cy="5145088"/>
          </a:xfrm>
        </p:spPr>
        <p:txBody>
          <a:bodyPr/>
          <a:lstStyle/>
          <a:p>
            <a:pPr eaLnBrk="1" hangingPunct="1">
              <a:lnSpc>
                <a:spcPct val="80000"/>
              </a:lnSpc>
            </a:pPr>
            <a:r>
              <a:rPr lang="nb-NO" sz="2000" b="1" i="1" smtClean="0"/>
              <a:t>HINARI</a:t>
            </a:r>
            <a:r>
              <a:rPr lang="nb-NO" sz="2000" b="1" smtClean="0"/>
              <a:t> </a:t>
            </a:r>
            <a:r>
              <a:rPr lang="nb-NO" sz="2000" smtClean="0">
                <a:hlinkClick r:id="rId2"/>
              </a:rPr>
              <a:t>www.who.int/hinari/en</a:t>
            </a:r>
            <a:r>
              <a:rPr lang="nb-NO" sz="2000" smtClean="0"/>
              <a:t> </a:t>
            </a:r>
            <a:endParaRPr lang="nb-NO" sz="2000" b="1" i="1" smtClean="0"/>
          </a:p>
          <a:p>
            <a:pPr eaLnBrk="1" hangingPunct="1">
              <a:lnSpc>
                <a:spcPct val="80000"/>
              </a:lnSpc>
            </a:pPr>
            <a:r>
              <a:rPr lang="nb-NO" sz="2000" b="1" i="1" smtClean="0"/>
              <a:t>The Cochrane Library </a:t>
            </a:r>
            <a:endParaRPr lang="nb-NO" sz="2000" smtClean="0"/>
          </a:p>
          <a:p>
            <a:pPr eaLnBrk="1" hangingPunct="1">
              <a:lnSpc>
                <a:spcPct val="80000"/>
              </a:lnSpc>
            </a:pPr>
            <a:r>
              <a:rPr lang="nb-NO" sz="2000" b="1" i="1" smtClean="0"/>
              <a:t>Open access journals</a:t>
            </a:r>
            <a:endParaRPr lang="nb-NO" sz="2000" smtClean="0"/>
          </a:p>
          <a:p>
            <a:pPr lvl="1" eaLnBrk="1" hangingPunct="1">
              <a:lnSpc>
                <a:spcPct val="80000"/>
              </a:lnSpc>
            </a:pPr>
            <a:r>
              <a:rPr lang="nb-NO" sz="1800" smtClean="0"/>
              <a:t>BioMed Central (BMC) journals </a:t>
            </a:r>
            <a:r>
              <a:rPr lang="nb-NO" sz="1800" smtClean="0">
                <a:hlinkClick r:id="rId3"/>
              </a:rPr>
              <a:t>www.biomedcentral.com/browse/journals</a:t>
            </a:r>
            <a:r>
              <a:rPr lang="nb-NO" sz="1800" smtClean="0"/>
              <a:t>  </a:t>
            </a:r>
          </a:p>
          <a:p>
            <a:pPr lvl="1" eaLnBrk="1" hangingPunct="1">
              <a:lnSpc>
                <a:spcPct val="80000"/>
              </a:lnSpc>
            </a:pPr>
            <a:r>
              <a:rPr lang="nb-NO" sz="1800" smtClean="0"/>
              <a:t>Public Library of Sciences journals, including PloS Medicine </a:t>
            </a:r>
            <a:r>
              <a:rPr lang="nb-NO" sz="1800" smtClean="0">
                <a:hlinkClick r:id="rId4"/>
              </a:rPr>
              <a:t>www.plos.org</a:t>
            </a:r>
            <a:r>
              <a:rPr lang="nb-NO" sz="1800" smtClean="0"/>
              <a:t> </a:t>
            </a:r>
          </a:p>
          <a:p>
            <a:pPr lvl="1" eaLnBrk="1" hangingPunct="1">
              <a:lnSpc>
                <a:spcPct val="80000"/>
              </a:lnSpc>
            </a:pPr>
            <a:r>
              <a:rPr lang="nb-NO" sz="1800" smtClean="0"/>
              <a:t>SciELO (Scientific Electronic Library Online), including the Bulletin of the World Health Organisation and many journals from Latin America </a:t>
            </a:r>
            <a:r>
              <a:rPr lang="nb-NO" sz="1800" smtClean="0">
                <a:hlinkClick r:id="rId5"/>
              </a:rPr>
              <a:t>www.scielo.org</a:t>
            </a:r>
            <a:r>
              <a:rPr lang="nb-NO" sz="1800" smtClean="0"/>
              <a:t> </a:t>
            </a:r>
            <a:endParaRPr lang="nb-NO" sz="1800" b="1" i="1" smtClean="0"/>
          </a:p>
          <a:p>
            <a:pPr eaLnBrk="1" hangingPunct="1">
              <a:lnSpc>
                <a:spcPct val="80000"/>
              </a:lnSpc>
            </a:pPr>
            <a:r>
              <a:rPr lang="nb-NO" sz="2000" b="1" i="1" smtClean="0"/>
              <a:t>Directories of open-access or free journals</a:t>
            </a:r>
            <a:endParaRPr lang="nb-NO" sz="2000" smtClean="0"/>
          </a:p>
          <a:p>
            <a:pPr lvl="1" eaLnBrk="1" hangingPunct="1">
              <a:lnSpc>
                <a:spcPct val="80000"/>
              </a:lnSpc>
            </a:pPr>
            <a:r>
              <a:rPr lang="nb-NO" sz="1800" smtClean="0"/>
              <a:t>Directory of Open Access Journals </a:t>
            </a:r>
            <a:r>
              <a:rPr lang="nb-NO" sz="1800" smtClean="0">
                <a:hlinkClick r:id="rId6"/>
              </a:rPr>
              <a:t>www.doaj.org</a:t>
            </a:r>
            <a:r>
              <a:rPr lang="nb-NO" sz="1800" smtClean="0"/>
              <a:t> </a:t>
            </a:r>
          </a:p>
          <a:p>
            <a:pPr lvl="1" eaLnBrk="1" hangingPunct="1">
              <a:lnSpc>
                <a:spcPct val="80000"/>
              </a:lnSpc>
            </a:pPr>
            <a:r>
              <a:rPr lang="nb-NO" sz="1800" smtClean="0"/>
              <a:t>Free Medical Journals </a:t>
            </a:r>
            <a:r>
              <a:rPr lang="nb-NO" sz="1800" smtClean="0">
                <a:hlinkClick r:id="rId7"/>
              </a:rPr>
              <a:t>www.freemedicaljournals.com</a:t>
            </a:r>
            <a:r>
              <a:rPr lang="nb-NO" sz="1800" smtClean="0"/>
              <a:t> </a:t>
            </a:r>
          </a:p>
          <a:p>
            <a:pPr lvl="1" eaLnBrk="1" hangingPunct="1">
              <a:lnSpc>
                <a:spcPct val="80000"/>
              </a:lnSpc>
            </a:pPr>
            <a:r>
              <a:rPr lang="nb-NO" sz="1800" smtClean="0"/>
              <a:t>Open J-Gate </a:t>
            </a:r>
            <a:r>
              <a:rPr lang="nb-NO" sz="1800" smtClean="0">
                <a:hlinkClick r:id="rId8"/>
              </a:rPr>
              <a:t>www.openj-gate.com</a:t>
            </a:r>
            <a:r>
              <a:rPr lang="nb-NO" sz="1800" smtClean="0"/>
              <a:t> </a:t>
            </a:r>
            <a:endParaRPr lang="nb-NO" sz="1800" b="1" i="1" smtClean="0"/>
          </a:p>
          <a:p>
            <a:pPr eaLnBrk="1" hangingPunct="1">
              <a:lnSpc>
                <a:spcPct val="80000"/>
              </a:lnSpc>
            </a:pPr>
            <a:r>
              <a:rPr lang="nb-NO" sz="2000" b="1" i="1" smtClean="0"/>
              <a:t>Repositories of full text articles</a:t>
            </a:r>
            <a:endParaRPr lang="nb-NO" sz="2000" smtClean="0"/>
          </a:p>
          <a:p>
            <a:pPr lvl="1" eaLnBrk="1" hangingPunct="1">
              <a:lnSpc>
                <a:spcPct val="80000"/>
              </a:lnSpc>
            </a:pPr>
            <a:r>
              <a:rPr lang="nb-NO" sz="1800" smtClean="0"/>
              <a:t>PubMed Central </a:t>
            </a:r>
            <a:r>
              <a:rPr lang="nb-NO" sz="1800" smtClean="0">
                <a:hlinkClick r:id="rId9"/>
              </a:rPr>
              <a:t>www.ncbi.nlm.nih.gov/pmc</a:t>
            </a:r>
            <a:r>
              <a:rPr lang="nb-NO" sz="1800" smtClean="0"/>
              <a:t> </a:t>
            </a:r>
          </a:p>
          <a:p>
            <a:pPr lvl="1" eaLnBrk="1" hangingPunct="1">
              <a:lnSpc>
                <a:spcPct val="80000"/>
              </a:lnSpc>
            </a:pPr>
            <a:r>
              <a:rPr lang="nb-NO" sz="1800" smtClean="0"/>
              <a:t>Bioline International (includes journals from Bangladesh, Brazil, Chile, China, Colombia, Egypt, Ghana, India, Iran, Kenya, Malaysia, Nigeria, Turkey, Tanzania, Uganda, Venezuela) </a:t>
            </a:r>
            <a:r>
              <a:rPr lang="nb-NO" sz="1800" smtClean="0">
                <a:hlinkClick r:id="rId10"/>
              </a:rPr>
              <a:t>www.bioline.org.br/journals</a:t>
            </a:r>
            <a:r>
              <a:rPr lang="nb-NO" sz="1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0163">
                                            <p:txEl>
                                              <p:pRg st="0" end="0"/>
                                            </p:txEl>
                                          </p:spTgt>
                                        </p:tgtEl>
                                        <p:attrNameLst>
                                          <p:attrName>style.visibility</p:attrName>
                                        </p:attrNameLst>
                                      </p:cBhvr>
                                      <p:to>
                                        <p:strVal val="visible"/>
                                      </p:to>
                                    </p:set>
                                    <p:anim calcmode="lin" valueType="num">
                                      <p:cBhvr additive="base">
                                        <p:cTn id="7" dur="500" fill="hold"/>
                                        <p:tgtEl>
                                          <p:spTgt spid="2201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01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20163">
                                            <p:txEl>
                                              <p:pRg st="0" end="0"/>
                                            </p:txEl>
                                          </p:spTgt>
                                        </p:tgtEl>
                                        <p:attrNameLst>
                                          <p:attrName>style.color</p:attrName>
                                        </p:attrNameLst>
                                      </p:cBhvr>
                                      <p:by>
                                        <p:hsl h="0" s="-12549" l="-25098"/>
                                      </p:by>
                                    </p:animClr>
                                    <p:animClr clrSpc="hsl" dir="cw">
                                      <p:cBhvr>
                                        <p:cTn id="13" dur="500" fill="hold"/>
                                        <p:tgtEl>
                                          <p:spTgt spid="220163">
                                            <p:txEl>
                                              <p:pRg st="0" end="0"/>
                                            </p:txEl>
                                          </p:spTgt>
                                        </p:tgtEl>
                                        <p:attrNameLst>
                                          <p:attrName>fillcolor</p:attrName>
                                        </p:attrNameLst>
                                      </p:cBhvr>
                                      <p:by>
                                        <p:hsl h="0" s="-12549" l="-25098"/>
                                      </p:by>
                                    </p:animClr>
                                    <p:animClr clrSpc="hsl" dir="cw">
                                      <p:cBhvr>
                                        <p:cTn id="14" dur="500" fill="hold"/>
                                        <p:tgtEl>
                                          <p:spTgt spid="220163">
                                            <p:txEl>
                                              <p:pRg st="0" end="0"/>
                                            </p:txEl>
                                          </p:spTgt>
                                        </p:tgtEl>
                                        <p:attrNameLst>
                                          <p:attrName>stroke.color</p:attrName>
                                        </p:attrNameLst>
                                      </p:cBhvr>
                                      <p:by>
                                        <p:hsl h="0" s="-12549" l="-25098"/>
                                      </p:by>
                                    </p:animClr>
                                    <p:set>
                                      <p:cBhvr>
                                        <p:cTn id="15" dur="500" fill="hold"/>
                                        <p:tgtEl>
                                          <p:spTgt spid="220163">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20163">
                                            <p:txEl>
                                              <p:pRg st="1" end="1"/>
                                            </p:txEl>
                                          </p:spTgt>
                                        </p:tgtEl>
                                        <p:attrNameLst>
                                          <p:attrName>style.visibility</p:attrName>
                                        </p:attrNameLst>
                                      </p:cBhvr>
                                      <p:to>
                                        <p:strVal val="visible"/>
                                      </p:to>
                                    </p:set>
                                    <p:anim calcmode="lin" valueType="num">
                                      <p:cBhvr additive="base">
                                        <p:cTn id="18" dur="500" fill="hold"/>
                                        <p:tgtEl>
                                          <p:spTgt spid="22016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201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20163">
                                            <p:txEl>
                                              <p:pRg st="2" end="2"/>
                                            </p:txEl>
                                          </p:spTgt>
                                        </p:tgtEl>
                                        <p:attrNameLst>
                                          <p:attrName>style.visibility</p:attrName>
                                        </p:attrNameLst>
                                      </p:cBhvr>
                                      <p:to>
                                        <p:strVal val="visible"/>
                                      </p:to>
                                    </p:set>
                                    <p:anim calcmode="lin" valueType="num">
                                      <p:cBhvr additive="base">
                                        <p:cTn id="24" dur="500" fill="hold"/>
                                        <p:tgtEl>
                                          <p:spTgt spid="22016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2016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220163">
                                            <p:txEl>
                                              <p:pRg st="3" end="3"/>
                                            </p:txEl>
                                          </p:spTgt>
                                        </p:tgtEl>
                                        <p:attrNameLst>
                                          <p:attrName>style.visibility</p:attrName>
                                        </p:attrNameLst>
                                      </p:cBhvr>
                                      <p:to>
                                        <p:strVal val="visible"/>
                                      </p:to>
                                    </p:set>
                                    <p:anim calcmode="lin" valueType="num">
                                      <p:cBhvr additive="base">
                                        <p:cTn id="28" dur="500" fill="hold"/>
                                        <p:tgtEl>
                                          <p:spTgt spid="22016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20163">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220163">
                                            <p:txEl>
                                              <p:pRg st="4" end="4"/>
                                            </p:txEl>
                                          </p:spTgt>
                                        </p:tgtEl>
                                        <p:attrNameLst>
                                          <p:attrName>style.visibility</p:attrName>
                                        </p:attrNameLst>
                                      </p:cBhvr>
                                      <p:to>
                                        <p:strVal val="visible"/>
                                      </p:to>
                                    </p:set>
                                    <p:anim calcmode="lin" valueType="num">
                                      <p:cBhvr additive="base">
                                        <p:cTn id="32" dur="500" fill="hold"/>
                                        <p:tgtEl>
                                          <p:spTgt spid="22016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20163">
                                            <p:txEl>
                                              <p:pRg st="4" end="4"/>
                                            </p:txEl>
                                          </p:spTgt>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220163">
                                            <p:txEl>
                                              <p:pRg st="5" end="5"/>
                                            </p:txEl>
                                          </p:spTgt>
                                        </p:tgtEl>
                                        <p:attrNameLst>
                                          <p:attrName>style.visibility</p:attrName>
                                        </p:attrNameLst>
                                      </p:cBhvr>
                                      <p:to>
                                        <p:strVal val="visible"/>
                                      </p:to>
                                    </p:set>
                                    <p:anim calcmode="lin" valueType="num">
                                      <p:cBhvr additive="base">
                                        <p:cTn id="36" dur="500" fill="hold"/>
                                        <p:tgtEl>
                                          <p:spTgt spid="22016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20163">
                                            <p:txEl>
                                              <p:pRg st="5" end="5"/>
                                            </p:txEl>
                                          </p:spTgt>
                                        </p:tgtEl>
                                        <p:attrNameLst>
                                          <p:attrName>ppt_y</p:attrName>
                                        </p:attrNameLst>
                                      </p:cBhvr>
                                      <p:tavLst>
                                        <p:tav tm="0">
                                          <p:val>
                                            <p:strVal val="1+#ppt_h/2"/>
                                          </p:val>
                                        </p:tav>
                                        <p:tav tm="100000">
                                          <p:val>
                                            <p:strVal val="#ppt_y"/>
                                          </p:val>
                                        </p:tav>
                                      </p:tavLst>
                                    </p:anim>
                                  </p:childTnLst>
                                </p:cTn>
                              </p:par>
                              <p:par>
                                <p:cTn id="38" presetID="24" presetClass="emph" presetSubtype="0" fill="hold" grpId="1" nodeType="withEffect">
                                  <p:stCondLst>
                                    <p:cond delay="0"/>
                                  </p:stCondLst>
                                  <p:childTnLst>
                                    <p:animClr clrSpc="hsl" dir="cw">
                                      <p:cBhvr override="childStyle">
                                        <p:cTn id="39" dur="500" fill="hold"/>
                                        <p:tgtEl>
                                          <p:spTgt spid="220163">
                                            <p:txEl>
                                              <p:pRg st="1" end="1"/>
                                            </p:txEl>
                                          </p:spTgt>
                                        </p:tgtEl>
                                        <p:attrNameLst>
                                          <p:attrName>style.color</p:attrName>
                                        </p:attrNameLst>
                                      </p:cBhvr>
                                      <p:by>
                                        <p:hsl h="0" s="-12549" l="-25098"/>
                                      </p:by>
                                    </p:animClr>
                                    <p:animClr clrSpc="hsl" dir="cw">
                                      <p:cBhvr>
                                        <p:cTn id="40" dur="500" fill="hold"/>
                                        <p:tgtEl>
                                          <p:spTgt spid="220163">
                                            <p:txEl>
                                              <p:pRg st="1" end="1"/>
                                            </p:txEl>
                                          </p:spTgt>
                                        </p:tgtEl>
                                        <p:attrNameLst>
                                          <p:attrName>fillcolor</p:attrName>
                                        </p:attrNameLst>
                                      </p:cBhvr>
                                      <p:by>
                                        <p:hsl h="0" s="-12549" l="-25098"/>
                                      </p:by>
                                    </p:animClr>
                                    <p:animClr clrSpc="hsl" dir="cw">
                                      <p:cBhvr>
                                        <p:cTn id="41" dur="500" fill="hold"/>
                                        <p:tgtEl>
                                          <p:spTgt spid="220163">
                                            <p:txEl>
                                              <p:pRg st="1" end="1"/>
                                            </p:txEl>
                                          </p:spTgt>
                                        </p:tgtEl>
                                        <p:attrNameLst>
                                          <p:attrName>stroke.color</p:attrName>
                                        </p:attrNameLst>
                                      </p:cBhvr>
                                      <p:by>
                                        <p:hsl h="0" s="-12549" l="-25098"/>
                                      </p:by>
                                    </p:animClr>
                                    <p:set>
                                      <p:cBhvr>
                                        <p:cTn id="42" dur="500" fill="hold"/>
                                        <p:tgtEl>
                                          <p:spTgt spid="220163">
                                            <p:txEl>
                                              <p:pRg st="1" end="1"/>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4" presetClass="emph" presetSubtype="0" fill="hold" grpId="1" nodeType="clickEffect">
                                  <p:stCondLst>
                                    <p:cond delay="0"/>
                                  </p:stCondLst>
                                  <p:childTnLst>
                                    <p:animClr clrSpc="hsl" dir="cw">
                                      <p:cBhvr override="childStyle">
                                        <p:cTn id="46" dur="500" fill="hold"/>
                                        <p:tgtEl>
                                          <p:spTgt spid="220163">
                                            <p:txEl>
                                              <p:pRg st="2" end="2"/>
                                            </p:txEl>
                                          </p:spTgt>
                                        </p:tgtEl>
                                        <p:attrNameLst>
                                          <p:attrName>style.color</p:attrName>
                                        </p:attrNameLst>
                                      </p:cBhvr>
                                      <p:by>
                                        <p:hsl h="0" s="-12549" l="-25098"/>
                                      </p:by>
                                    </p:animClr>
                                    <p:animClr clrSpc="hsl" dir="cw">
                                      <p:cBhvr>
                                        <p:cTn id="47" dur="500" fill="hold"/>
                                        <p:tgtEl>
                                          <p:spTgt spid="220163">
                                            <p:txEl>
                                              <p:pRg st="2" end="2"/>
                                            </p:txEl>
                                          </p:spTgt>
                                        </p:tgtEl>
                                        <p:attrNameLst>
                                          <p:attrName>fillcolor</p:attrName>
                                        </p:attrNameLst>
                                      </p:cBhvr>
                                      <p:by>
                                        <p:hsl h="0" s="-12549" l="-25098"/>
                                      </p:by>
                                    </p:animClr>
                                    <p:animClr clrSpc="hsl" dir="cw">
                                      <p:cBhvr>
                                        <p:cTn id="48" dur="500" fill="hold"/>
                                        <p:tgtEl>
                                          <p:spTgt spid="220163">
                                            <p:txEl>
                                              <p:pRg st="2" end="2"/>
                                            </p:txEl>
                                          </p:spTgt>
                                        </p:tgtEl>
                                        <p:attrNameLst>
                                          <p:attrName>stroke.color</p:attrName>
                                        </p:attrNameLst>
                                      </p:cBhvr>
                                      <p:by>
                                        <p:hsl h="0" s="-12549" l="-25098"/>
                                      </p:by>
                                    </p:animClr>
                                    <p:set>
                                      <p:cBhvr>
                                        <p:cTn id="49" dur="500" fill="hold"/>
                                        <p:tgtEl>
                                          <p:spTgt spid="220163">
                                            <p:txEl>
                                              <p:pRg st="2" end="2"/>
                                            </p:txEl>
                                          </p:spTgt>
                                        </p:tgtEl>
                                        <p:attrNameLst>
                                          <p:attrName>fill.type</p:attrName>
                                        </p:attrNameLst>
                                      </p:cBhvr>
                                      <p:to>
                                        <p:strVal val="solid"/>
                                      </p:to>
                                    </p:set>
                                  </p:childTnLst>
                                </p:cTn>
                              </p:par>
                              <p:par>
                                <p:cTn id="50" presetID="24" presetClass="emph" presetSubtype="0" fill="hold" grpId="1" nodeType="withEffect">
                                  <p:stCondLst>
                                    <p:cond delay="0"/>
                                  </p:stCondLst>
                                  <p:childTnLst>
                                    <p:animClr clrSpc="hsl" dir="cw">
                                      <p:cBhvr override="childStyle">
                                        <p:cTn id="51" dur="500" fill="hold"/>
                                        <p:tgtEl>
                                          <p:spTgt spid="220163">
                                            <p:txEl>
                                              <p:pRg st="3" end="3"/>
                                            </p:txEl>
                                          </p:spTgt>
                                        </p:tgtEl>
                                        <p:attrNameLst>
                                          <p:attrName>style.color</p:attrName>
                                        </p:attrNameLst>
                                      </p:cBhvr>
                                      <p:by>
                                        <p:hsl h="0" s="-12549" l="-25098"/>
                                      </p:by>
                                    </p:animClr>
                                    <p:animClr clrSpc="hsl" dir="cw">
                                      <p:cBhvr>
                                        <p:cTn id="52" dur="500" fill="hold"/>
                                        <p:tgtEl>
                                          <p:spTgt spid="220163">
                                            <p:txEl>
                                              <p:pRg st="3" end="3"/>
                                            </p:txEl>
                                          </p:spTgt>
                                        </p:tgtEl>
                                        <p:attrNameLst>
                                          <p:attrName>fillcolor</p:attrName>
                                        </p:attrNameLst>
                                      </p:cBhvr>
                                      <p:by>
                                        <p:hsl h="0" s="-12549" l="-25098"/>
                                      </p:by>
                                    </p:animClr>
                                    <p:animClr clrSpc="hsl" dir="cw">
                                      <p:cBhvr>
                                        <p:cTn id="53" dur="500" fill="hold"/>
                                        <p:tgtEl>
                                          <p:spTgt spid="220163">
                                            <p:txEl>
                                              <p:pRg st="3" end="3"/>
                                            </p:txEl>
                                          </p:spTgt>
                                        </p:tgtEl>
                                        <p:attrNameLst>
                                          <p:attrName>stroke.color</p:attrName>
                                        </p:attrNameLst>
                                      </p:cBhvr>
                                      <p:by>
                                        <p:hsl h="0" s="-12549" l="-25098"/>
                                      </p:by>
                                    </p:animClr>
                                    <p:set>
                                      <p:cBhvr>
                                        <p:cTn id="54" dur="500" fill="hold"/>
                                        <p:tgtEl>
                                          <p:spTgt spid="220163">
                                            <p:txEl>
                                              <p:pRg st="3" end="3"/>
                                            </p:txEl>
                                          </p:spTgt>
                                        </p:tgtEl>
                                        <p:attrNameLst>
                                          <p:attrName>fill.type</p:attrName>
                                        </p:attrNameLst>
                                      </p:cBhvr>
                                      <p:to>
                                        <p:strVal val="solid"/>
                                      </p:to>
                                    </p:set>
                                  </p:childTnLst>
                                </p:cTn>
                              </p:par>
                              <p:par>
                                <p:cTn id="55" presetID="24" presetClass="emph" presetSubtype="0" fill="hold" grpId="1" nodeType="withEffect">
                                  <p:stCondLst>
                                    <p:cond delay="0"/>
                                  </p:stCondLst>
                                  <p:childTnLst>
                                    <p:animClr clrSpc="hsl" dir="cw">
                                      <p:cBhvr override="childStyle">
                                        <p:cTn id="56" dur="500" fill="hold"/>
                                        <p:tgtEl>
                                          <p:spTgt spid="220163">
                                            <p:txEl>
                                              <p:pRg st="4" end="4"/>
                                            </p:txEl>
                                          </p:spTgt>
                                        </p:tgtEl>
                                        <p:attrNameLst>
                                          <p:attrName>style.color</p:attrName>
                                        </p:attrNameLst>
                                      </p:cBhvr>
                                      <p:by>
                                        <p:hsl h="0" s="-12549" l="-25098"/>
                                      </p:by>
                                    </p:animClr>
                                    <p:animClr clrSpc="hsl" dir="cw">
                                      <p:cBhvr>
                                        <p:cTn id="57" dur="500" fill="hold"/>
                                        <p:tgtEl>
                                          <p:spTgt spid="220163">
                                            <p:txEl>
                                              <p:pRg st="4" end="4"/>
                                            </p:txEl>
                                          </p:spTgt>
                                        </p:tgtEl>
                                        <p:attrNameLst>
                                          <p:attrName>fillcolor</p:attrName>
                                        </p:attrNameLst>
                                      </p:cBhvr>
                                      <p:by>
                                        <p:hsl h="0" s="-12549" l="-25098"/>
                                      </p:by>
                                    </p:animClr>
                                    <p:animClr clrSpc="hsl" dir="cw">
                                      <p:cBhvr>
                                        <p:cTn id="58" dur="500" fill="hold"/>
                                        <p:tgtEl>
                                          <p:spTgt spid="220163">
                                            <p:txEl>
                                              <p:pRg st="4" end="4"/>
                                            </p:txEl>
                                          </p:spTgt>
                                        </p:tgtEl>
                                        <p:attrNameLst>
                                          <p:attrName>stroke.color</p:attrName>
                                        </p:attrNameLst>
                                      </p:cBhvr>
                                      <p:by>
                                        <p:hsl h="0" s="-12549" l="-25098"/>
                                      </p:by>
                                    </p:animClr>
                                    <p:set>
                                      <p:cBhvr>
                                        <p:cTn id="59" dur="500" fill="hold"/>
                                        <p:tgtEl>
                                          <p:spTgt spid="220163">
                                            <p:txEl>
                                              <p:pRg st="4" end="4"/>
                                            </p:txEl>
                                          </p:spTgt>
                                        </p:tgtEl>
                                        <p:attrNameLst>
                                          <p:attrName>fill.type</p:attrName>
                                        </p:attrNameLst>
                                      </p:cBhvr>
                                      <p:to>
                                        <p:strVal val="solid"/>
                                      </p:to>
                                    </p:set>
                                  </p:childTnLst>
                                </p:cTn>
                              </p:par>
                              <p:par>
                                <p:cTn id="60" presetID="24" presetClass="emph" presetSubtype="0" fill="hold" grpId="1" nodeType="withEffect">
                                  <p:stCondLst>
                                    <p:cond delay="0"/>
                                  </p:stCondLst>
                                  <p:childTnLst>
                                    <p:animClr clrSpc="hsl" dir="cw">
                                      <p:cBhvr override="childStyle">
                                        <p:cTn id="61" dur="500" fill="hold"/>
                                        <p:tgtEl>
                                          <p:spTgt spid="220163">
                                            <p:txEl>
                                              <p:pRg st="5" end="5"/>
                                            </p:txEl>
                                          </p:spTgt>
                                        </p:tgtEl>
                                        <p:attrNameLst>
                                          <p:attrName>style.color</p:attrName>
                                        </p:attrNameLst>
                                      </p:cBhvr>
                                      <p:by>
                                        <p:hsl h="0" s="-12549" l="-25098"/>
                                      </p:by>
                                    </p:animClr>
                                    <p:animClr clrSpc="hsl" dir="cw">
                                      <p:cBhvr>
                                        <p:cTn id="62" dur="500" fill="hold"/>
                                        <p:tgtEl>
                                          <p:spTgt spid="220163">
                                            <p:txEl>
                                              <p:pRg st="5" end="5"/>
                                            </p:txEl>
                                          </p:spTgt>
                                        </p:tgtEl>
                                        <p:attrNameLst>
                                          <p:attrName>fillcolor</p:attrName>
                                        </p:attrNameLst>
                                      </p:cBhvr>
                                      <p:by>
                                        <p:hsl h="0" s="-12549" l="-25098"/>
                                      </p:by>
                                    </p:animClr>
                                    <p:animClr clrSpc="hsl" dir="cw">
                                      <p:cBhvr>
                                        <p:cTn id="63" dur="500" fill="hold"/>
                                        <p:tgtEl>
                                          <p:spTgt spid="220163">
                                            <p:txEl>
                                              <p:pRg st="5" end="5"/>
                                            </p:txEl>
                                          </p:spTgt>
                                        </p:tgtEl>
                                        <p:attrNameLst>
                                          <p:attrName>stroke.color</p:attrName>
                                        </p:attrNameLst>
                                      </p:cBhvr>
                                      <p:by>
                                        <p:hsl h="0" s="-12549" l="-25098"/>
                                      </p:by>
                                    </p:animClr>
                                    <p:set>
                                      <p:cBhvr>
                                        <p:cTn id="64" dur="500" fill="hold"/>
                                        <p:tgtEl>
                                          <p:spTgt spid="220163">
                                            <p:txEl>
                                              <p:pRg st="5" end="5"/>
                                            </p:txEl>
                                          </p:spTgt>
                                        </p:tgtEl>
                                        <p:attrNameLst>
                                          <p:attrName>fill.type</p:attrName>
                                        </p:attrNameLst>
                                      </p:cBhvr>
                                      <p:to>
                                        <p:strVal val="solid"/>
                                      </p:to>
                                    </p:set>
                                  </p:childTnLst>
                                </p:cTn>
                              </p:par>
                              <p:par>
                                <p:cTn id="65" presetID="2" presetClass="entr" presetSubtype="4" fill="hold" grpId="0" nodeType="withEffect">
                                  <p:stCondLst>
                                    <p:cond delay="0"/>
                                  </p:stCondLst>
                                  <p:childTnLst>
                                    <p:set>
                                      <p:cBhvr>
                                        <p:cTn id="66" dur="1" fill="hold">
                                          <p:stCondLst>
                                            <p:cond delay="0"/>
                                          </p:stCondLst>
                                        </p:cTn>
                                        <p:tgtEl>
                                          <p:spTgt spid="220163">
                                            <p:txEl>
                                              <p:pRg st="6" end="6"/>
                                            </p:txEl>
                                          </p:spTgt>
                                        </p:tgtEl>
                                        <p:attrNameLst>
                                          <p:attrName>style.visibility</p:attrName>
                                        </p:attrNameLst>
                                      </p:cBhvr>
                                      <p:to>
                                        <p:strVal val="visible"/>
                                      </p:to>
                                    </p:set>
                                    <p:anim calcmode="lin" valueType="num">
                                      <p:cBhvr additive="base">
                                        <p:cTn id="67" dur="500" fill="hold"/>
                                        <p:tgtEl>
                                          <p:spTgt spid="220163">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20163">
                                            <p:txEl>
                                              <p:pRg st="6" end="6"/>
                                            </p:tx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20163">
                                            <p:txEl>
                                              <p:pRg st="7" end="7"/>
                                            </p:txEl>
                                          </p:spTgt>
                                        </p:tgtEl>
                                        <p:attrNameLst>
                                          <p:attrName>style.visibility</p:attrName>
                                        </p:attrNameLst>
                                      </p:cBhvr>
                                      <p:to>
                                        <p:strVal val="visible"/>
                                      </p:to>
                                    </p:set>
                                    <p:anim calcmode="lin" valueType="num">
                                      <p:cBhvr additive="base">
                                        <p:cTn id="71" dur="500" fill="hold"/>
                                        <p:tgtEl>
                                          <p:spTgt spid="220163">
                                            <p:txEl>
                                              <p:pRg st="7" end="7"/>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20163">
                                            <p:txEl>
                                              <p:pRg st="7" end="7"/>
                                            </p:txEl>
                                          </p:spTgt>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20163">
                                            <p:txEl>
                                              <p:pRg st="8" end="8"/>
                                            </p:txEl>
                                          </p:spTgt>
                                        </p:tgtEl>
                                        <p:attrNameLst>
                                          <p:attrName>style.visibility</p:attrName>
                                        </p:attrNameLst>
                                      </p:cBhvr>
                                      <p:to>
                                        <p:strVal val="visible"/>
                                      </p:to>
                                    </p:set>
                                    <p:anim calcmode="lin" valueType="num">
                                      <p:cBhvr additive="base">
                                        <p:cTn id="75" dur="500" fill="hold"/>
                                        <p:tgtEl>
                                          <p:spTgt spid="220163">
                                            <p:txEl>
                                              <p:pRg st="8" end="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220163">
                                            <p:txEl>
                                              <p:pRg st="8" end="8"/>
                                            </p:txEl>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20163">
                                            <p:txEl>
                                              <p:pRg st="9" end="9"/>
                                            </p:txEl>
                                          </p:spTgt>
                                        </p:tgtEl>
                                        <p:attrNameLst>
                                          <p:attrName>style.visibility</p:attrName>
                                        </p:attrNameLst>
                                      </p:cBhvr>
                                      <p:to>
                                        <p:strVal val="visible"/>
                                      </p:to>
                                    </p:set>
                                    <p:anim calcmode="lin" valueType="num">
                                      <p:cBhvr additive="base">
                                        <p:cTn id="79" dur="500" fill="hold"/>
                                        <p:tgtEl>
                                          <p:spTgt spid="220163">
                                            <p:txEl>
                                              <p:pRg st="9" end="9"/>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2016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20163">
                                            <p:txEl>
                                              <p:pRg st="10" end="10"/>
                                            </p:txEl>
                                          </p:spTgt>
                                        </p:tgtEl>
                                        <p:attrNameLst>
                                          <p:attrName>style.visibility</p:attrName>
                                        </p:attrNameLst>
                                      </p:cBhvr>
                                      <p:to>
                                        <p:strVal val="visible"/>
                                      </p:to>
                                    </p:set>
                                    <p:anim calcmode="lin" valueType="num">
                                      <p:cBhvr additive="base">
                                        <p:cTn id="85" dur="500" fill="hold"/>
                                        <p:tgtEl>
                                          <p:spTgt spid="220163">
                                            <p:txEl>
                                              <p:pRg st="10" end="10"/>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20163">
                                            <p:txEl>
                                              <p:pRg st="10" end="10"/>
                                            </p:txEl>
                                          </p:spTgt>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20163">
                                            <p:txEl>
                                              <p:pRg st="11" end="11"/>
                                            </p:txEl>
                                          </p:spTgt>
                                        </p:tgtEl>
                                        <p:attrNameLst>
                                          <p:attrName>style.visibility</p:attrName>
                                        </p:attrNameLst>
                                      </p:cBhvr>
                                      <p:to>
                                        <p:strVal val="visible"/>
                                      </p:to>
                                    </p:set>
                                    <p:anim calcmode="lin" valueType="num">
                                      <p:cBhvr additive="base">
                                        <p:cTn id="89" dur="500" fill="hold"/>
                                        <p:tgtEl>
                                          <p:spTgt spid="220163">
                                            <p:txEl>
                                              <p:pRg st="11" end="11"/>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220163">
                                            <p:txEl>
                                              <p:pRg st="11" end="11"/>
                                            </p:txEl>
                                          </p:spTgt>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220163">
                                            <p:txEl>
                                              <p:pRg st="12" end="12"/>
                                            </p:txEl>
                                          </p:spTgt>
                                        </p:tgtEl>
                                        <p:attrNameLst>
                                          <p:attrName>style.visibility</p:attrName>
                                        </p:attrNameLst>
                                      </p:cBhvr>
                                      <p:to>
                                        <p:strVal val="visible"/>
                                      </p:to>
                                    </p:set>
                                    <p:anim calcmode="lin" valueType="num">
                                      <p:cBhvr additive="base">
                                        <p:cTn id="93" dur="500" fill="hold"/>
                                        <p:tgtEl>
                                          <p:spTgt spid="220163">
                                            <p:txEl>
                                              <p:pRg st="12" end="12"/>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220163">
                                            <p:txEl>
                                              <p:pRg st="12" end="12"/>
                                            </p:txEl>
                                          </p:spTgt>
                                        </p:tgtEl>
                                        <p:attrNameLst>
                                          <p:attrName>ppt_y</p:attrName>
                                        </p:attrNameLst>
                                      </p:cBhvr>
                                      <p:tavLst>
                                        <p:tav tm="0">
                                          <p:val>
                                            <p:strVal val="1+#ppt_h/2"/>
                                          </p:val>
                                        </p:tav>
                                        <p:tav tm="100000">
                                          <p:val>
                                            <p:strVal val="#ppt_y"/>
                                          </p:val>
                                        </p:tav>
                                      </p:tavLst>
                                    </p:anim>
                                  </p:childTnLst>
                                </p:cTn>
                              </p:par>
                              <p:par>
                                <p:cTn id="95" presetID="24" presetClass="emph" presetSubtype="0" fill="hold" grpId="1" nodeType="withEffect">
                                  <p:stCondLst>
                                    <p:cond delay="0"/>
                                  </p:stCondLst>
                                  <p:childTnLst>
                                    <p:animClr clrSpc="hsl" dir="cw">
                                      <p:cBhvr override="childStyle">
                                        <p:cTn id="96" dur="500" fill="hold"/>
                                        <p:tgtEl>
                                          <p:spTgt spid="220163">
                                            <p:txEl>
                                              <p:pRg st="6" end="6"/>
                                            </p:txEl>
                                          </p:spTgt>
                                        </p:tgtEl>
                                        <p:attrNameLst>
                                          <p:attrName>style.color</p:attrName>
                                        </p:attrNameLst>
                                      </p:cBhvr>
                                      <p:by>
                                        <p:hsl h="0" s="-12549" l="-25098"/>
                                      </p:by>
                                    </p:animClr>
                                    <p:animClr clrSpc="hsl" dir="cw">
                                      <p:cBhvr>
                                        <p:cTn id="97" dur="500" fill="hold"/>
                                        <p:tgtEl>
                                          <p:spTgt spid="220163">
                                            <p:txEl>
                                              <p:pRg st="6" end="6"/>
                                            </p:txEl>
                                          </p:spTgt>
                                        </p:tgtEl>
                                        <p:attrNameLst>
                                          <p:attrName>fillcolor</p:attrName>
                                        </p:attrNameLst>
                                      </p:cBhvr>
                                      <p:by>
                                        <p:hsl h="0" s="-12549" l="-25098"/>
                                      </p:by>
                                    </p:animClr>
                                    <p:animClr clrSpc="hsl" dir="cw">
                                      <p:cBhvr>
                                        <p:cTn id="98" dur="500" fill="hold"/>
                                        <p:tgtEl>
                                          <p:spTgt spid="220163">
                                            <p:txEl>
                                              <p:pRg st="6" end="6"/>
                                            </p:txEl>
                                          </p:spTgt>
                                        </p:tgtEl>
                                        <p:attrNameLst>
                                          <p:attrName>stroke.color</p:attrName>
                                        </p:attrNameLst>
                                      </p:cBhvr>
                                      <p:by>
                                        <p:hsl h="0" s="-12549" l="-25098"/>
                                      </p:by>
                                    </p:animClr>
                                    <p:set>
                                      <p:cBhvr>
                                        <p:cTn id="99" dur="500" fill="hold"/>
                                        <p:tgtEl>
                                          <p:spTgt spid="220163">
                                            <p:txEl>
                                              <p:pRg st="6" end="6"/>
                                            </p:txEl>
                                          </p:spTgt>
                                        </p:tgtEl>
                                        <p:attrNameLst>
                                          <p:attrName>fill.type</p:attrName>
                                        </p:attrNameLst>
                                      </p:cBhvr>
                                      <p:to>
                                        <p:strVal val="solid"/>
                                      </p:to>
                                    </p:set>
                                  </p:childTnLst>
                                </p:cTn>
                              </p:par>
                              <p:par>
                                <p:cTn id="100" presetID="24" presetClass="emph" presetSubtype="0" fill="hold" grpId="1" nodeType="withEffect">
                                  <p:stCondLst>
                                    <p:cond delay="0"/>
                                  </p:stCondLst>
                                  <p:childTnLst>
                                    <p:animClr clrSpc="hsl" dir="cw">
                                      <p:cBhvr override="childStyle">
                                        <p:cTn id="101" dur="500" fill="hold"/>
                                        <p:tgtEl>
                                          <p:spTgt spid="220163">
                                            <p:txEl>
                                              <p:pRg st="7" end="7"/>
                                            </p:txEl>
                                          </p:spTgt>
                                        </p:tgtEl>
                                        <p:attrNameLst>
                                          <p:attrName>style.color</p:attrName>
                                        </p:attrNameLst>
                                      </p:cBhvr>
                                      <p:by>
                                        <p:hsl h="0" s="-12549" l="-25098"/>
                                      </p:by>
                                    </p:animClr>
                                    <p:animClr clrSpc="hsl" dir="cw">
                                      <p:cBhvr>
                                        <p:cTn id="102" dur="500" fill="hold"/>
                                        <p:tgtEl>
                                          <p:spTgt spid="220163">
                                            <p:txEl>
                                              <p:pRg st="7" end="7"/>
                                            </p:txEl>
                                          </p:spTgt>
                                        </p:tgtEl>
                                        <p:attrNameLst>
                                          <p:attrName>fillcolor</p:attrName>
                                        </p:attrNameLst>
                                      </p:cBhvr>
                                      <p:by>
                                        <p:hsl h="0" s="-12549" l="-25098"/>
                                      </p:by>
                                    </p:animClr>
                                    <p:animClr clrSpc="hsl" dir="cw">
                                      <p:cBhvr>
                                        <p:cTn id="103" dur="500" fill="hold"/>
                                        <p:tgtEl>
                                          <p:spTgt spid="220163">
                                            <p:txEl>
                                              <p:pRg st="7" end="7"/>
                                            </p:txEl>
                                          </p:spTgt>
                                        </p:tgtEl>
                                        <p:attrNameLst>
                                          <p:attrName>stroke.color</p:attrName>
                                        </p:attrNameLst>
                                      </p:cBhvr>
                                      <p:by>
                                        <p:hsl h="0" s="-12549" l="-25098"/>
                                      </p:by>
                                    </p:animClr>
                                    <p:set>
                                      <p:cBhvr>
                                        <p:cTn id="104" dur="500" fill="hold"/>
                                        <p:tgtEl>
                                          <p:spTgt spid="220163">
                                            <p:txEl>
                                              <p:pRg st="7" end="7"/>
                                            </p:txEl>
                                          </p:spTgt>
                                        </p:tgtEl>
                                        <p:attrNameLst>
                                          <p:attrName>fill.type</p:attrName>
                                        </p:attrNameLst>
                                      </p:cBhvr>
                                      <p:to>
                                        <p:strVal val="solid"/>
                                      </p:to>
                                    </p:set>
                                  </p:childTnLst>
                                </p:cTn>
                              </p:par>
                              <p:par>
                                <p:cTn id="105" presetID="24" presetClass="emph" presetSubtype="0" fill="hold" grpId="1" nodeType="withEffect">
                                  <p:stCondLst>
                                    <p:cond delay="0"/>
                                  </p:stCondLst>
                                  <p:childTnLst>
                                    <p:animClr clrSpc="hsl" dir="cw">
                                      <p:cBhvr override="childStyle">
                                        <p:cTn id="106" dur="500" fill="hold"/>
                                        <p:tgtEl>
                                          <p:spTgt spid="220163">
                                            <p:txEl>
                                              <p:pRg st="8" end="8"/>
                                            </p:txEl>
                                          </p:spTgt>
                                        </p:tgtEl>
                                        <p:attrNameLst>
                                          <p:attrName>style.color</p:attrName>
                                        </p:attrNameLst>
                                      </p:cBhvr>
                                      <p:by>
                                        <p:hsl h="0" s="-12549" l="-25098"/>
                                      </p:by>
                                    </p:animClr>
                                    <p:animClr clrSpc="hsl" dir="cw">
                                      <p:cBhvr>
                                        <p:cTn id="107" dur="500" fill="hold"/>
                                        <p:tgtEl>
                                          <p:spTgt spid="220163">
                                            <p:txEl>
                                              <p:pRg st="8" end="8"/>
                                            </p:txEl>
                                          </p:spTgt>
                                        </p:tgtEl>
                                        <p:attrNameLst>
                                          <p:attrName>fillcolor</p:attrName>
                                        </p:attrNameLst>
                                      </p:cBhvr>
                                      <p:by>
                                        <p:hsl h="0" s="-12549" l="-25098"/>
                                      </p:by>
                                    </p:animClr>
                                    <p:animClr clrSpc="hsl" dir="cw">
                                      <p:cBhvr>
                                        <p:cTn id="108" dur="500" fill="hold"/>
                                        <p:tgtEl>
                                          <p:spTgt spid="220163">
                                            <p:txEl>
                                              <p:pRg st="8" end="8"/>
                                            </p:txEl>
                                          </p:spTgt>
                                        </p:tgtEl>
                                        <p:attrNameLst>
                                          <p:attrName>stroke.color</p:attrName>
                                        </p:attrNameLst>
                                      </p:cBhvr>
                                      <p:by>
                                        <p:hsl h="0" s="-12549" l="-25098"/>
                                      </p:by>
                                    </p:animClr>
                                    <p:set>
                                      <p:cBhvr>
                                        <p:cTn id="109" dur="500" fill="hold"/>
                                        <p:tgtEl>
                                          <p:spTgt spid="220163">
                                            <p:txEl>
                                              <p:pRg st="8" end="8"/>
                                            </p:txEl>
                                          </p:spTgt>
                                        </p:tgtEl>
                                        <p:attrNameLst>
                                          <p:attrName>fill.type</p:attrName>
                                        </p:attrNameLst>
                                      </p:cBhvr>
                                      <p:to>
                                        <p:strVal val="solid"/>
                                      </p:to>
                                    </p:set>
                                  </p:childTnLst>
                                </p:cTn>
                              </p:par>
                              <p:par>
                                <p:cTn id="110" presetID="24" presetClass="emph" presetSubtype="0" fill="hold" grpId="1" nodeType="withEffect">
                                  <p:stCondLst>
                                    <p:cond delay="0"/>
                                  </p:stCondLst>
                                  <p:childTnLst>
                                    <p:animClr clrSpc="hsl" dir="cw">
                                      <p:cBhvr override="childStyle">
                                        <p:cTn id="111" dur="500" fill="hold"/>
                                        <p:tgtEl>
                                          <p:spTgt spid="220163">
                                            <p:txEl>
                                              <p:pRg st="9" end="9"/>
                                            </p:txEl>
                                          </p:spTgt>
                                        </p:tgtEl>
                                        <p:attrNameLst>
                                          <p:attrName>style.color</p:attrName>
                                        </p:attrNameLst>
                                      </p:cBhvr>
                                      <p:by>
                                        <p:hsl h="0" s="-12549" l="-25098"/>
                                      </p:by>
                                    </p:animClr>
                                    <p:animClr clrSpc="hsl" dir="cw">
                                      <p:cBhvr>
                                        <p:cTn id="112" dur="500" fill="hold"/>
                                        <p:tgtEl>
                                          <p:spTgt spid="220163">
                                            <p:txEl>
                                              <p:pRg st="9" end="9"/>
                                            </p:txEl>
                                          </p:spTgt>
                                        </p:tgtEl>
                                        <p:attrNameLst>
                                          <p:attrName>fillcolor</p:attrName>
                                        </p:attrNameLst>
                                      </p:cBhvr>
                                      <p:by>
                                        <p:hsl h="0" s="-12549" l="-25098"/>
                                      </p:by>
                                    </p:animClr>
                                    <p:animClr clrSpc="hsl" dir="cw">
                                      <p:cBhvr>
                                        <p:cTn id="113" dur="500" fill="hold"/>
                                        <p:tgtEl>
                                          <p:spTgt spid="220163">
                                            <p:txEl>
                                              <p:pRg st="9" end="9"/>
                                            </p:txEl>
                                          </p:spTgt>
                                        </p:tgtEl>
                                        <p:attrNameLst>
                                          <p:attrName>stroke.color</p:attrName>
                                        </p:attrNameLst>
                                      </p:cBhvr>
                                      <p:by>
                                        <p:hsl h="0" s="-12549" l="-25098"/>
                                      </p:by>
                                    </p:animClr>
                                    <p:set>
                                      <p:cBhvr>
                                        <p:cTn id="114" dur="500" fill="hold"/>
                                        <p:tgtEl>
                                          <p:spTgt spid="220163">
                                            <p:txEl>
                                              <p:pRg st="9" end="9"/>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3" grpId="0" build="p"/>
      <p:bldP spid="220163" grpI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smtClean="0"/>
              <a:t>It is prudent to search for broadly focused reviews</a:t>
            </a:r>
            <a:endParaRPr lang="nb-NO" sz="3200" smtClean="0"/>
          </a:p>
        </p:txBody>
      </p:sp>
      <p:sp>
        <p:nvSpPr>
          <p:cNvPr id="31747" name="Rectangle 3"/>
          <p:cNvSpPr>
            <a:spLocks noGrp="1" noChangeArrowheads="1"/>
          </p:cNvSpPr>
          <p:nvPr>
            <p:ph type="body" idx="1"/>
          </p:nvPr>
        </p:nvSpPr>
        <p:spPr/>
        <p:txBody>
          <a:bodyPr/>
          <a:lstStyle/>
          <a:p>
            <a:pPr eaLnBrk="1" hangingPunct="1">
              <a:lnSpc>
                <a:spcPct val="80000"/>
              </a:lnSpc>
            </a:pPr>
            <a:r>
              <a:rPr lang="en-GB" sz="2800" smtClean="0"/>
              <a:t>Reviews of implementation strategies commonly address broad overlapping questions from different perspectives</a:t>
            </a:r>
          </a:p>
          <a:p>
            <a:pPr lvl="1" eaLnBrk="1" hangingPunct="1">
              <a:lnSpc>
                <a:spcPct val="80000"/>
              </a:lnSpc>
            </a:pPr>
            <a:r>
              <a:rPr lang="en-GB" sz="2400" smtClean="0"/>
              <a:t>For example, reviews of strategies for improving professional practice may address the effects of </a:t>
            </a:r>
          </a:p>
          <a:p>
            <a:pPr lvl="2" eaLnBrk="1" hangingPunct="1">
              <a:lnSpc>
                <a:spcPct val="80000"/>
              </a:lnSpc>
            </a:pPr>
            <a:r>
              <a:rPr lang="en-GB" sz="2000" smtClean="0"/>
              <a:t>A type of intervention across different practices (e.g. educational meetings) </a:t>
            </a:r>
          </a:p>
          <a:p>
            <a:pPr lvl="2" eaLnBrk="1" hangingPunct="1">
              <a:lnSpc>
                <a:spcPct val="80000"/>
              </a:lnSpc>
            </a:pPr>
            <a:r>
              <a:rPr lang="en-GB" sz="2000" smtClean="0"/>
              <a:t>Different types of interventions to address a single problem or condition (e.g. diabetes) </a:t>
            </a:r>
          </a:p>
          <a:p>
            <a:pPr lvl="2" eaLnBrk="1" hangingPunct="1">
              <a:lnSpc>
                <a:spcPct val="80000"/>
              </a:lnSpc>
            </a:pPr>
            <a:r>
              <a:rPr lang="en-GB" sz="2000" smtClean="0"/>
              <a:t>A type of behaviour or practice across different conditions (e.g. prescribing)</a:t>
            </a:r>
          </a:p>
          <a:p>
            <a:pPr eaLnBrk="1" hangingPunct="1">
              <a:lnSpc>
                <a:spcPct val="80000"/>
              </a:lnSpc>
            </a:pPr>
            <a:r>
              <a:rPr lang="en-GB" sz="2800" smtClean="0"/>
              <a:t>Reviews with an overly narrow focus may be misleading</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908050"/>
            <a:ext cx="8229600" cy="1143000"/>
          </a:xfrm>
        </p:spPr>
        <p:txBody>
          <a:bodyPr/>
          <a:lstStyle/>
          <a:p>
            <a:pPr eaLnBrk="1" hangingPunct="1"/>
            <a:r>
              <a:rPr lang="en-GB" sz="3600" smtClean="0"/>
              <a:t>Once a relevant systematic review is found, it is necessary to decide how much confidence to place in the review</a:t>
            </a:r>
            <a:endParaRPr lang="nb-NO" sz="3600" smtClean="0"/>
          </a:p>
        </p:txBody>
      </p:sp>
      <p:sp>
        <p:nvSpPr>
          <p:cNvPr id="32771" name="Rectangle 3"/>
          <p:cNvSpPr>
            <a:spLocks noGrp="1" noChangeArrowheads="1"/>
          </p:cNvSpPr>
          <p:nvPr>
            <p:ph type="body" idx="1"/>
          </p:nvPr>
        </p:nvSpPr>
        <p:spPr>
          <a:xfrm>
            <a:off x="457200" y="3068638"/>
            <a:ext cx="8229600" cy="3057525"/>
          </a:xfrm>
        </p:spPr>
        <p:txBody>
          <a:bodyPr/>
          <a:lstStyle/>
          <a:p>
            <a:pPr eaLnBrk="1" hangingPunct="1">
              <a:lnSpc>
                <a:spcPct val="80000"/>
              </a:lnSpc>
            </a:pPr>
            <a:r>
              <a:rPr lang="en-GB" smtClean="0"/>
              <a:t>The checklist appended to the SURE guide for deciding on and describing options can also be used to guide judgements about the reliability of reviews of implementation strategies</a:t>
            </a:r>
            <a:r>
              <a:rPr lang="nb-NO" smtClean="0"/>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sz="3200" smtClean="0"/>
              <a:t>If a systematic review without important limitations cannot be found, it may be necessary to search for individual studies</a:t>
            </a:r>
            <a:endParaRPr lang="nb-NO" sz="3200" smtClean="0"/>
          </a:p>
        </p:txBody>
      </p:sp>
      <p:sp>
        <p:nvSpPr>
          <p:cNvPr id="225283" name="Rectangle 3"/>
          <p:cNvSpPr>
            <a:spLocks noGrp="1" noChangeArrowheads="1"/>
          </p:cNvSpPr>
          <p:nvPr>
            <p:ph type="body" idx="1"/>
          </p:nvPr>
        </p:nvSpPr>
        <p:spPr>
          <a:xfrm>
            <a:off x="457200" y="1989138"/>
            <a:ext cx="8229600" cy="4137025"/>
          </a:xfrm>
        </p:spPr>
        <p:txBody>
          <a:bodyPr/>
          <a:lstStyle/>
          <a:p>
            <a:pPr eaLnBrk="1" hangingPunct="1">
              <a:lnSpc>
                <a:spcPct val="80000"/>
              </a:lnSpc>
            </a:pPr>
            <a:r>
              <a:rPr lang="en-GB" sz="2800" smtClean="0"/>
              <a:t>Either to supplement the information in a review or in place of a systematic review</a:t>
            </a:r>
          </a:p>
          <a:p>
            <a:pPr eaLnBrk="1" hangingPunct="1">
              <a:lnSpc>
                <a:spcPct val="80000"/>
              </a:lnSpc>
            </a:pPr>
            <a:r>
              <a:rPr lang="en-GB" sz="2800" smtClean="0"/>
              <a:t>If this is done, attention should be paid to the same processes that are used in a systematic review</a:t>
            </a:r>
          </a:p>
          <a:p>
            <a:pPr lvl="1" eaLnBrk="1" hangingPunct="1">
              <a:lnSpc>
                <a:spcPct val="80000"/>
              </a:lnSpc>
            </a:pPr>
            <a:r>
              <a:rPr lang="en-GB" sz="2400" smtClean="0"/>
              <a:t>I.e. so far as possible, systematic and transparent (explicit) methods should be used to find, select and critically appraise studies; and to synthesize the results of relevant studies </a:t>
            </a:r>
          </a:p>
          <a:p>
            <a:pPr eaLnBrk="1" hangingPunct="1">
              <a:lnSpc>
                <a:spcPct val="80000"/>
              </a:lnSpc>
            </a:pPr>
            <a:r>
              <a:rPr lang="en-GB" sz="2800" smtClean="0"/>
              <a:t>Ideally the methods used to do this should be described in an appendix to the policy brief</a:t>
            </a:r>
            <a:r>
              <a:rPr lang="nb-NO"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anim calcmode="lin" valueType="num">
                                      <p:cBhvr additive="base">
                                        <p:cTn id="7" dur="500" fill="hold"/>
                                        <p:tgtEl>
                                          <p:spTgt spid="225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283">
                                            <p:txEl>
                                              <p:pRg st="1" end="1"/>
                                            </p:txEl>
                                          </p:spTgt>
                                        </p:tgtEl>
                                        <p:attrNameLst>
                                          <p:attrName>style.visibility</p:attrName>
                                        </p:attrNameLst>
                                      </p:cBhvr>
                                      <p:to>
                                        <p:strVal val="visible"/>
                                      </p:to>
                                    </p:set>
                                    <p:anim calcmode="lin" valueType="num">
                                      <p:cBhvr additive="base">
                                        <p:cTn id="13" dur="500" fill="hold"/>
                                        <p:tgtEl>
                                          <p:spTgt spid="225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2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25283">
                                            <p:txEl>
                                              <p:pRg st="2" end="2"/>
                                            </p:txEl>
                                          </p:spTgt>
                                        </p:tgtEl>
                                        <p:attrNameLst>
                                          <p:attrName>style.visibility</p:attrName>
                                        </p:attrNameLst>
                                      </p:cBhvr>
                                      <p:to>
                                        <p:strVal val="visible"/>
                                      </p:to>
                                    </p:set>
                                    <p:anim calcmode="lin" valueType="num">
                                      <p:cBhvr additive="base">
                                        <p:cTn id="17" dur="500" fill="hold"/>
                                        <p:tgtEl>
                                          <p:spTgt spid="22528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52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25283">
                                            <p:txEl>
                                              <p:pRg st="3" end="3"/>
                                            </p:txEl>
                                          </p:spTgt>
                                        </p:tgtEl>
                                        <p:attrNameLst>
                                          <p:attrName>style.visibility</p:attrName>
                                        </p:attrNameLst>
                                      </p:cBhvr>
                                      <p:to>
                                        <p:strVal val="visible"/>
                                      </p:to>
                                    </p:set>
                                    <p:anim calcmode="lin" valueType="num">
                                      <p:cBhvr additive="base">
                                        <p:cTn id="23" dur="500" fill="hold"/>
                                        <p:tgtEl>
                                          <p:spTgt spid="22528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252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4000" smtClean="0"/>
              <a:t>Barriers and enablers are often the mirror image of each other</a:t>
            </a:r>
            <a:endParaRPr lang="nb-NO" sz="4000" smtClean="0"/>
          </a:p>
        </p:txBody>
      </p:sp>
      <p:sp>
        <p:nvSpPr>
          <p:cNvPr id="5123" name="Rectangle 3"/>
          <p:cNvSpPr>
            <a:spLocks noGrp="1" noChangeArrowheads="1"/>
          </p:cNvSpPr>
          <p:nvPr>
            <p:ph type="body" idx="1"/>
          </p:nvPr>
        </p:nvSpPr>
        <p:spPr/>
        <p:txBody>
          <a:bodyPr/>
          <a:lstStyle/>
          <a:p>
            <a:pPr eaLnBrk="1" hangingPunct="1">
              <a:lnSpc>
                <a:spcPct val="90000"/>
              </a:lnSpc>
            </a:pPr>
            <a:r>
              <a:rPr lang="en-GB" sz="2800" smtClean="0"/>
              <a:t>Barriers to change and enablers of change are sometimes called “moderators and mediators”, “problems and incentives” or “barriers and facilitators”</a:t>
            </a:r>
          </a:p>
          <a:p>
            <a:pPr eaLnBrk="1" hangingPunct="1">
              <a:lnSpc>
                <a:spcPct val="90000"/>
              </a:lnSpc>
            </a:pPr>
            <a:r>
              <a:rPr lang="en-GB" sz="2800" smtClean="0"/>
              <a:t>To avoid redundancy, ‘barriers’ is sometimes used as shorthand for both barriers and enablers</a:t>
            </a:r>
          </a:p>
          <a:p>
            <a:pPr eaLnBrk="1" hangingPunct="1">
              <a:lnSpc>
                <a:spcPct val="90000"/>
              </a:lnSpc>
            </a:pPr>
            <a:r>
              <a:rPr lang="en-GB" sz="2800" smtClean="0"/>
              <a:t>However, it is important to consider enablers as well as barriers when implementing policy options</a:t>
            </a:r>
            <a:endParaRPr lang="nb-NO" sz="28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620713"/>
            <a:ext cx="8229600" cy="1143000"/>
          </a:xfrm>
        </p:spPr>
        <p:txBody>
          <a:bodyPr/>
          <a:lstStyle/>
          <a:p>
            <a:pPr eaLnBrk="1" hangingPunct="1"/>
            <a:r>
              <a:rPr lang="en-GB" sz="3200" smtClean="0"/>
              <a:t>Judgements about the likely effects of implementation strategies are similar to the judgements about the likely impacts of the policy options that are being implemented</a:t>
            </a:r>
            <a:endParaRPr lang="nb-NO" sz="3200" smtClean="0"/>
          </a:p>
        </p:txBody>
      </p:sp>
      <p:sp>
        <p:nvSpPr>
          <p:cNvPr id="34819" name="Rectangle 3"/>
          <p:cNvSpPr>
            <a:spLocks noGrp="1" noChangeArrowheads="1"/>
          </p:cNvSpPr>
          <p:nvPr>
            <p:ph type="body" idx="1"/>
          </p:nvPr>
        </p:nvSpPr>
        <p:spPr>
          <a:xfrm>
            <a:off x="457200" y="2492375"/>
            <a:ext cx="8229600" cy="3633788"/>
          </a:xfrm>
        </p:spPr>
        <p:txBody>
          <a:bodyPr/>
          <a:lstStyle/>
          <a:p>
            <a:pPr eaLnBrk="1" hangingPunct="1">
              <a:lnSpc>
                <a:spcPct val="80000"/>
              </a:lnSpc>
            </a:pPr>
            <a:r>
              <a:rPr lang="en-GB" sz="2800" smtClean="0"/>
              <a:t>The GRADE framework provides a structured and transparent approach to making these judgements, including judgements about how much confidence to place in estimates of the likely effects</a:t>
            </a:r>
          </a:p>
          <a:p>
            <a:pPr eaLnBrk="1" hangingPunct="1">
              <a:lnSpc>
                <a:spcPct val="80000"/>
              </a:lnSpc>
            </a:pPr>
            <a:r>
              <a:rPr lang="en-GB" sz="2800" smtClean="0"/>
              <a:t>The SURE worksheets for preparing a summary of findings using GRADE, appended to the guide for deciding on and describing options can also be used to guide judgements about estimates of the effects of implementation strategies</a:t>
            </a:r>
            <a:r>
              <a:rPr lang="nb-NO" sz="280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pPr eaLnBrk="1" hangingPunct="1"/>
            <a:r>
              <a:rPr lang="nb-NO" sz="4000" smtClean="0"/>
              <a:t>Questions or comments about finding and assessing evidence about implementation strategies?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418654"/>
            <a:ext cx="8229600" cy="1282154"/>
          </a:xfrm>
        </p:spPr>
        <p:txBody>
          <a:bodyPr>
            <a:normAutofit fontScale="90000"/>
          </a:bodyPr>
          <a:lstStyle/>
          <a:p>
            <a:pPr eaLnBrk="1" hangingPunct="1"/>
            <a:r>
              <a:rPr lang="en-GB" sz="3600" dirty="0" smtClean="0"/>
              <a:t>How should information about barriers and the likely effects of strategies for addressing them be summarised?</a:t>
            </a:r>
            <a:r>
              <a:rPr lang="nb-NO" sz="3600" dirty="0" smtClean="0"/>
              <a:t/>
            </a:r>
            <a:br>
              <a:rPr lang="nb-NO" sz="3600" dirty="0" smtClean="0"/>
            </a:br>
            <a:endParaRPr lang="nb-NO" sz="3600" dirty="0" smtClean="0"/>
          </a:p>
        </p:txBody>
      </p:sp>
      <p:sp>
        <p:nvSpPr>
          <p:cNvPr id="181251" name="Rectangle 3"/>
          <p:cNvSpPr>
            <a:spLocks noGrp="1" noChangeArrowheads="1"/>
          </p:cNvSpPr>
          <p:nvPr>
            <p:ph type="body" idx="1"/>
          </p:nvPr>
        </p:nvSpPr>
        <p:spPr>
          <a:xfrm>
            <a:off x="457200" y="1844675"/>
            <a:ext cx="8229600" cy="4281488"/>
          </a:xfrm>
        </p:spPr>
        <p:txBody>
          <a:bodyPr/>
          <a:lstStyle/>
          <a:p>
            <a:pPr eaLnBrk="1" hangingPunct="1">
              <a:lnSpc>
                <a:spcPct val="90000"/>
              </a:lnSpc>
              <a:buFontTx/>
              <a:buNone/>
            </a:pPr>
            <a:r>
              <a:rPr lang="nb-NO" sz="2400" smtClean="0"/>
              <a:t>The section of a policy brief describing implementaiton considerations should include descriptions of</a:t>
            </a:r>
          </a:p>
          <a:p>
            <a:pPr eaLnBrk="1" hangingPunct="1">
              <a:lnSpc>
                <a:spcPct val="90000"/>
              </a:lnSpc>
            </a:pPr>
            <a:r>
              <a:rPr lang="nb-NO" sz="2400" smtClean="0"/>
              <a:t>Important barriers to implementing each option, including</a:t>
            </a:r>
          </a:p>
          <a:p>
            <a:pPr lvl="1" eaLnBrk="1" hangingPunct="1">
              <a:lnSpc>
                <a:spcPct val="90000"/>
              </a:lnSpc>
            </a:pPr>
            <a:r>
              <a:rPr lang="nb-NO" sz="2000" smtClean="0"/>
              <a:t>the evidence and judgements used to characterise the barriers</a:t>
            </a:r>
          </a:p>
          <a:p>
            <a:pPr eaLnBrk="1" hangingPunct="1">
              <a:lnSpc>
                <a:spcPct val="90000"/>
              </a:lnSpc>
            </a:pPr>
            <a:r>
              <a:rPr lang="nb-NO" sz="2400" smtClean="0"/>
              <a:t>Strategies for addressing the barriers, including</a:t>
            </a:r>
          </a:p>
          <a:p>
            <a:pPr lvl="1" eaLnBrk="1" hangingPunct="1">
              <a:lnSpc>
                <a:spcPct val="90000"/>
              </a:lnSpc>
            </a:pPr>
            <a:r>
              <a:rPr lang="nb-NO" sz="2000" smtClean="0"/>
              <a:t>A concise summary of the advantages and disadvantages (including costs) of the implementation strategies</a:t>
            </a:r>
          </a:p>
          <a:p>
            <a:pPr lvl="1" eaLnBrk="1" hangingPunct="1">
              <a:lnSpc>
                <a:spcPct val="90000"/>
              </a:lnSpc>
            </a:pPr>
            <a:r>
              <a:rPr lang="nb-NO" sz="2000" smtClean="0"/>
              <a:t>The quality of the evidence </a:t>
            </a:r>
          </a:p>
          <a:p>
            <a:pPr lvl="1" eaLnBrk="1" hangingPunct="1">
              <a:lnSpc>
                <a:spcPct val="90000"/>
              </a:lnSpc>
            </a:pPr>
            <a:r>
              <a:rPr lang="nb-NO" sz="2000" smtClean="0"/>
              <a:t>Any important limitations of systematic reviews or processes used to summarise the evidence of the likely effects of implementation strategies</a:t>
            </a:r>
          </a:p>
          <a:p>
            <a:pPr eaLnBrk="1" hangingPunct="1">
              <a:lnSpc>
                <a:spcPct val="90000"/>
              </a:lnSpc>
            </a:pPr>
            <a:r>
              <a:rPr lang="nb-NO" sz="2400" smtClean="0"/>
              <a:t>Important gaps in the evidence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1251">
                                            <p:txEl>
                                              <p:pRg st="1" end="1"/>
                                            </p:txEl>
                                          </p:spTgt>
                                        </p:tgtEl>
                                        <p:attrNameLst>
                                          <p:attrName>style.visibility</p:attrName>
                                        </p:attrNameLst>
                                      </p:cBhvr>
                                      <p:to>
                                        <p:strVal val="visible"/>
                                      </p:to>
                                    </p:set>
                                    <p:anim calcmode="lin" valueType="num">
                                      <p:cBhvr additive="base">
                                        <p:cTn id="7" dur="500" fill="hold"/>
                                        <p:tgtEl>
                                          <p:spTgt spid="18125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125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1251">
                                            <p:txEl>
                                              <p:pRg st="2" end="2"/>
                                            </p:txEl>
                                          </p:spTgt>
                                        </p:tgtEl>
                                        <p:attrNameLst>
                                          <p:attrName>style.visibility</p:attrName>
                                        </p:attrNameLst>
                                      </p:cBhvr>
                                      <p:to>
                                        <p:strVal val="visible"/>
                                      </p:to>
                                    </p:set>
                                    <p:anim calcmode="lin" valueType="num">
                                      <p:cBhvr additive="base">
                                        <p:cTn id="11" dur="500" fill="hold"/>
                                        <p:tgtEl>
                                          <p:spTgt spid="18125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81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81251">
                                            <p:txEl>
                                              <p:pRg st="3" end="3"/>
                                            </p:txEl>
                                          </p:spTgt>
                                        </p:tgtEl>
                                        <p:attrNameLst>
                                          <p:attrName>style.visibility</p:attrName>
                                        </p:attrNameLst>
                                      </p:cBhvr>
                                      <p:to>
                                        <p:strVal val="visible"/>
                                      </p:to>
                                    </p:set>
                                    <p:anim calcmode="lin" valueType="num">
                                      <p:cBhvr additive="base">
                                        <p:cTn id="17" dur="500" fill="hold"/>
                                        <p:tgtEl>
                                          <p:spTgt spid="18125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8125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81251">
                                            <p:txEl>
                                              <p:pRg st="4" end="4"/>
                                            </p:txEl>
                                          </p:spTgt>
                                        </p:tgtEl>
                                        <p:attrNameLst>
                                          <p:attrName>style.visibility</p:attrName>
                                        </p:attrNameLst>
                                      </p:cBhvr>
                                      <p:to>
                                        <p:strVal val="visible"/>
                                      </p:to>
                                    </p:set>
                                    <p:anim calcmode="lin" valueType="num">
                                      <p:cBhvr additive="base">
                                        <p:cTn id="21" dur="500" fill="hold"/>
                                        <p:tgtEl>
                                          <p:spTgt spid="18125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81251">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81251">
                                            <p:txEl>
                                              <p:pRg st="5" end="5"/>
                                            </p:txEl>
                                          </p:spTgt>
                                        </p:tgtEl>
                                        <p:attrNameLst>
                                          <p:attrName>style.visibility</p:attrName>
                                        </p:attrNameLst>
                                      </p:cBhvr>
                                      <p:to>
                                        <p:strVal val="visible"/>
                                      </p:to>
                                    </p:set>
                                    <p:anim calcmode="lin" valueType="num">
                                      <p:cBhvr additive="base">
                                        <p:cTn id="25" dur="500" fill="hold"/>
                                        <p:tgtEl>
                                          <p:spTgt spid="18125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1251">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81251">
                                            <p:txEl>
                                              <p:pRg st="6" end="6"/>
                                            </p:txEl>
                                          </p:spTgt>
                                        </p:tgtEl>
                                        <p:attrNameLst>
                                          <p:attrName>style.visibility</p:attrName>
                                        </p:attrNameLst>
                                      </p:cBhvr>
                                      <p:to>
                                        <p:strVal val="visible"/>
                                      </p:to>
                                    </p:set>
                                    <p:anim calcmode="lin" valueType="num">
                                      <p:cBhvr additive="base">
                                        <p:cTn id="29" dur="500" fill="hold"/>
                                        <p:tgtEl>
                                          <p:spTgt spid="181251">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12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1251">
                                            <p:txEl>
                                              <p:pRg st="7" end="7"/>
                                            </p:txEl>
                                          </p:spTgt>
                                        </p:tgtEl>
                                        <p:attrNameLst>
                                          <p:attrName>style.visibility</p:attrName>
                                        </p:attrNameLst>
                                      </p:cBhvr>
                                      <p:to>
                                        <p:strVal val="visible"/>
                                      </p:to>
                                    </p:set>
                                    <p:anim calcmode="lin" valueType="num">
                                      <p:cBhvr additive="base">
                                        <p:cTn id="35" dur="500" fill="hold"/>
                                        <p:tgtEl>
                                          <p:spTgt spid="181251">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8125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GB" smtClean="0"/>
              <a:t>Additional considerations</a:t>
            </a:r>
            <a:endParaRPr lang="nb-NO" smtClean="0"/>
          </a:p>
        </p:txBody>
      </p:sp>
      <p:sp>
        <p:nvSpPr>
          <p:cNvPr id="37891" name="Rectangle 3"/>
          <p:cNvSpPr>
            <a:spLocks noGrp="1" noChangeArrowheads="1"/>
          </p:cNvSpPr>
          <p:nvPr>
            <p:ph type="body" idx="1"/>
          </p:nvPr>
        </p:nvSpPr>
        <p:spPr/>
        <p:txBody>
          <a:bodyPr/>
          <a:lstStyle/>
          <a:p>
            <a:pPr eaLnBrk="1" hangingPunct="1"/>
            <a:r>
              <a:rPr lang="en-GB" smtClean="0"/>
              <a:t>The same as </a:t>
            </a:r>
            <a:r>
              <a:rPr lang="nb-NO" smtClean="0"/>
              <a:t>described in the SURE guide for deciding on and describing options </a:t>
            </a:r>
          </a:p>
          <a:p>
            <a:pPr eaLnBrk="1" hangingPunct="1"/>
            <a:r>
              <a:rPr lang="nb-NO" smtClean="0"/>
              <a:t>These include judgements about </a:t>
            </a:r>
          </a:p>
          <a:p>
            <a:pPr lvl="1" eaLnBrk="1" hangingPunct="1"/>
            <a:r>
              <a:rPr lang="nb-NO" smtClean="0"/>
              <a:t>Impacts on equity</a:t>
            </a:r>
          </a:p>
          <a:p>
            <a:pPr lvl="1" eaLnBrk="1" hangingPunct="1"/>
            <a:r>
              <a:rPr lang="nb-NO" smtClean="0"/>
              <a:t>Resource use and costs</a:t>
            </a:r>
          </a:p>
          <a:p>
            <a:pPr lvl="1" eaLnBrk="1" hangingPunct="1"/>
            <a:r>
              <a:rPr lang="nb-NO" smtClean="0"/>
              <a:t>Need for monitoring and evaluation</a:t>
            </a:r>
          </a:p>
          <a:p>
            <a:pPr eaLnBrk="1" hangingPunct="1"/>
            <a:r>
              <a:rPr lang="nb-NO" smtClean="0"/>
              <a:t>See SUPPORT Summaries for examples</a:t>
            </a:r>
          </a:p>
          <a:p>
            <a:pPr lvl="1" eaLnBrk="1" hangingPunct="1"/>
            <a:r>
              <a:rPr lang="nb-NO" smtClean="0">
                <a:hlinkClick r:id="rId2"/>
              </a:rPr>
              <a:t>www.support-collaboration.org</a:t>
            </a:r>
            <a:endParaRPr lang="nb-NO"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pPr eaLnBrk="1" hangingPunct="1"/>
            <a:r>
              <a:rPr lang="nb-NO" sz="4000" smtClean="0"/>
              <a:t>Questions or comments about how to summarise and present information about barriers and implementation strategies in policy briefs?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229600" cy="706437"/>
          </a:xfrm>
        </p:spPr>
        <p:txBody>
          <a:bodyPr/>
          <a:lstStyle/>
          <a:p>
            <a:pPr eaLnBrk="1" hangingPunct="1"/>
            <a:r>
              <a:rPr lang="nb-NO" sz="4000" smtClean="0"/>
              <a:t>Conclusion</a:t>
            </a:r>
          </a:p>
        </p:txBody>
      </p:sp>
      <p:sp>
        <p:nvSpPr>
          <p:cNvPr id="229379" name="Rectangle 3"/>
          <p:cNvSpPr>
            <a:spLocks noGrp="1" noChangeArrowheads="1"/>
          </p:cNvSpPr>
          <p:nvPr>
            <p:ph type="body" idx="1"/>
          </p:nvPr>
        </p:nvSpPr>
        <p:spPr>
          <a:xfrm>
            <a:off x="457200" y="1235075"/>
            <a:ext cx="8229600" cy="4930775"/>
          </a:xfrm>
        </p:spPr>
        <p:txBody>
          <a:bodyPr/>
          <a:lstStyle/>
          <a:p>
            <a:pPr eaLnBrk="1" hangingPunct="1">
              <a:lnSpc>
                <a:spcPct val="90000"/>
              </a:lnSpc>
            </a:pPr>
            <a:r>
              <a:rPr lang="en-GB" sz="2400" smtClean="0"/>
              <a:t>Evidence of the effects of implementation strategies is often limited</a:t>
            </a:r>
          </a:p>
          <a:p>
            <a:pPr eaLnBrk="1" hangingPunct="1">
              <a:lnSpc>
                <a:spcPct val="90000"/>
              </a:lnSpc>
            </a:pPr>
            <a:r>
              <a:rPr lang="en-GB" sz="2400" smtClean="0"/>
              <a:t>But a cursory review of the evidence entails risks</a:t>
            </a:r>
          </a:p>
          <a:p>
            <a:pPr lvl="1" eaLnBrk="1" hangingPunct="1">
              <a:lnSpc>
                <a:spcPct val="90000"/>
              </a:lnSpc>
            </a:pPr>
            <a:r>
              <a:rPr lang="en-GB" sz="2000" smtClean="0"/>
              <a:t>Unreliable descriptions of implementation strategies</a:t>
            </a:r>
          </a:p>
          <a:p>
            <a:pPr lvl="1" eaLnBrk="1" hangingPunct="1">
              <a:lnSpc>
                <a:spcPct val="90000"/>
              </a:lnSpc>
            </a:pPr>
            <a:r>
              <a:rPr lang="en-GB" sz="2000" smtClean="0"/>
              <a:t>Loss of credibility</a:t>
            </a:r>
          </a:p>
          <a:p>
            <a:pPr lvl="1" eaLnBrk="1" hangingPunct="1">
              <a:lnSpc>
                <a:spcPct val="90000"/>
              </a:lnSpc>
            </a:pPr>
            <a:r>
              <a:rPr lang="en-GB" sz="2000" smtClean="0"/>
              <a:t>Introducing biased assessments</a:t>
            </a:r>
          </a:p>
          <a:p>
            <a:pPr lvl="1" eaLnBrk="1" hangingPunct="1">
              <a:lnSpc>
                <a:spcPct val="90000"/>
              </a:lnSpc>
            </a:pPr>
            <a:r>
              <a:rPr lang="en-GB" sz="2000" smtClean="0"/>
              <a:t>Overstating or understating the degree of confidence </a:t>
            </a:r>
          </a:p>
          <a:p>
            <a:pPr eaLnBrk="1" hangingPunct="1">
              <a:lnSpc>
                <a:spcPct val="90000"/>
              </a:lnSpc>
            </a:pPr>
            <a:r>
              <a:rPr lang="en-GB" sz="2400" smtClean="0"/>
              <a:t>A more systematic and transparent process is likely to take more time than a cursory one</a:t>
            </a:r>
          </a:p>
          <a:p>
            <a:pPr eaLnBrk="1" hangingPunct="1">
              <a:lnSpc>
                <a:spcPct val="90000"/>
              </a:lnSpc>
            </a:pPr>
            <a:r>
              <a:rPr lang="en-GB" sz="2400" smtClean="0"/>
              <a:t>The additional investment is likely to be warranted </a:t>
            </a:r>
          </a:p>
          <a:p>
            <a:pPr lvl="1" eaLnBrk="1" hangingPunct="1">
              <a:lnSpc>
                <a:spcPct val="90000"/>
              </a:lnSpc>
            </a:pPr>
            <a:r>
              <a:rPr lang="en-GB" sz="2000" smtClean="0"/>
              <a:t>For the specific policy brief and</a:t>
            </a:r>
          </a:p>
          <a:p>
            <a:pPr lvl="1" eaLnBrk="1" hangingPunct="1">
              <a:lnSpc>
                <a:spcPct val="90000"/>
              </a:lnSpc>
            </a:pPr>
            <a:r>
              <a:rPr lang="en-GB" sz="2000" smtClean="0"/>
              <a:t>To improve over time the extent to which decisions about how to implement policy options are well-informed by the best available research evidence</a:t>
            </a:r>
            <a:r>
              <a:rPr lang="nb-NO" sz="20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anim calcmode="lin" valueType="num">
                                      <p:cBhvr additive="base">
                                        <p:cTn id="7" dur="500" fill="hold"/>
                                        <p:tgtEl>
                                          <p:spTgt spid="2293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93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9379">
                                            <p:txEl>
                                              <p:pRg st="1" end="1"/>
                                            </p:txEl>
                                          </p:spTgt>
                                        </p:tgtEl>
                                        <p:attrNameLst>
                                          <p:attrName>style.visibility</p:attrName>
                                        </p:attrNameLst>
                                      </p:cBhvr>
                                      <p:to>
                                        <p:strVal val="visible"/>
                                      </p:to>
                                    </p:set>
                                    <p:anim calcmode="lin" valueType="num">
                                      <p:cBhvr additive="base">
                                        <p:cTn id="13" dur="500" fill="hold"/>
                                        <p:tgtEl>
                                          <p:spTgt spid="2293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937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29379">
                                            <p:txEl>
                                              <p:pRg st="2" end="2"/>
                                            </p:txEl>
                                          </p:spTgt>
                                        </p:tgtEl>
                                        <p:attrNameLst>
                                          <p:attrName>style.visibility</p:attrName>
                                        </p:attrNameLst>
                                      </p:cBhvr>
                                      <p:to>
                                        <p:strVal val="visible"/>
                                      </p:to>
                                    </p:set>
                                    <p:anim calcmode="lin" valueType="num">
                                      <p:cBhvr additive="base">
                                        <p:cTn id="17" dur="500" fill="hold"/>
                                        <p:tgtEl>
                                          <p:spTgt spid="22937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937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29379">
                                            <p:txEl>
                                              <p:pRg st="3" end="3"/>
                                            </p:txEl>
                                          </p:spTgt>
                                        </p:tgtEl>
                                        <p:attrNameLst>
                                          <p:attrName>style.visibility</p:attrName>
                                        </p:attrNameLst>
                                      </p:cBhvr>
                                      <p:to>
                                        <p:strVal val="visible"/>
                                      </p:to>
                                    </p:set>
                                    <p:anim calcmode="lin" valueType="num">
                                      <p:cBhvr additive="base">
                                        <p:cTn id="21" dur="500" fill="hold"/>
                                        <p:tgtEl>
                                          <p:spTgt spid="22937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937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29379">
                                            <p:txEl>
                                              <p:pRg st="4" end="4"/>
                                            </p:txEl>
                                          </p:spTgt>
                                        </p:tgtEl>
                                        <p:attrNameLst>
                                          <p:attrName>style.visibility</p:attrName>
                                        </p:attrNameLst>
                                      </p:cBhvr>
                                      <p:to>
                                        <p:strVal val="visible"/>
                                      </p:to>
                                    </p:set>
                                    <p:anim calcmode="lin" valueType="num">
                                      <p:cBhvr additive="base">
                                        <p:cTn id="25" dur="500" fill="hold"/>
                                        <p:tgtEl>
                                          <p:spTgt spid="2293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937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29379">
                                            <p:txEl>
                                              <p:pRg st="5" end="5"/>
                                            </p:txEl>
                                          </p:spTgt>
                                        </p:tgtEl>
                                        <p:attrNameLst>
                                          <p:attrName>style.visibility</p:attrName>
                                        </p:attrNameLst>
                                      </p:cBhvr>
                                      <p:to>
                                        <p:strVal val="visible"/>
                                      </p:to>
                                    </p:set>
                                    <p:anim calcmode="lin" valueType="num">
                                      <p:cBhvr additive="base">
                                        <p:cTn id="29" dur="500" fill="hold"/>
                                        <p:tgtEl>
                                          <p:spTgt spid="22937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293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29379">
                                            <p:txEl>
                                              <p:pRg st="6" end="6"/>
                                            </p:txEl>
                                          </p:spTgt>
                                        </p:tgtEl>
                                        <p:attrNameLst>
                                          <p:attrName>style.visibility</p:attrName>
                                        </p:attrNameLst>
                                      </p:cBhvr>
                                      <p:to>
                                        <p:strVal val="visible"/>
                                      </p:to>
                                    </p:set>
                                    <p:anim calcmode="lin" valueType="num">
                                      <p:cBhvr additive="base">
                                        <p:cTn id="35" dur="500" fill="hold"/>
                                        <p:tgtEl>
                                          <p:spTgt spid="229379">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293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29379">
                                            <p:txEl>
                                              <p:pRg st="7" end="7"/>
                                            </p:txEl>
                                          </p:spTgt>
                                        </p:tgtEl>
                                        <p:attrNameLst>
                                          <p:attrName>style.visibility</p:attrName>
                                        </p:attrNameLst>
                                      </p:cBhvr>
                                      <p:to>
                                        <p:strVal val="visible"/>
                                      </p:to>
                                    </p:set>
                                    <p:anim calcmode="lin" valueType="num">
                                      <p:cBhvr additive="base">
                                        <p:cTn id="41" dur="500" fill="hold"/>
                                        <p:tgtEl>
                                          <p:spTgt spid="229379">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29379">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29379">
                                            <p:txEl>
                                              <p:pRg st="8" end="8"/>
                                            </p:txEl>
                                          </p:spTgt>
                                        </p:tgtEl>
                                        <p:attrNameLst>
                                          <p:attrName>style.visibility</p:attrName>
                                        </p:attrNameLst>
                                      </p:cBhvr>
                                      <p:to>
                                        <p:strVal val="visible"/>
                                      </p:to>
                                    </p:set>
                                    <p:anim calcmode="lin" valueType="num">
                                      <p:cBhvr additive="base">
                                        <p:cTn id="45" dur="500" fill="hold"/>
                                        <p:tgtEl>
                                          <p:spTgt spid="229379">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29379">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29379">
                                            <p:txEl>
                                              <p:pRg st="9" end="9"/>
                                            </p:txEl>
                                          </p:spTgt>
                                        </p:tgtEl>
                                        <p:attrNameLst>
                                          <p:attrName>style.visibility</p:attrName>
                                        </p:attrNameLst>
                                      </p:cBhvr>
                                      <p:to>
                                        <p:strVal val="visible"/>
                                      </p:to>
                                    </p:set>
                                    <p:anim calcmode="lin" valueType="num">
                                      <p:cBhvr additive="base">
                                        <p:cTn id="49" dur="500" fill="hold"/>
                                        <p:tgtEl>
                                          <p:spTgt spid="229379">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2937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pPr eaLnBrk="1" hangingPunct="1"/>
            <a:r>
              <a:rPr lang="nb-NO" sz="4000" smtClean="0"/>
              <a:t>Questions or comments?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79512" y="341784"/>
            <a:ext cx="8784976" cy="1143000"/>
          </a:xfrm>
        </p:spPr>
        <p:txBody>
          <a:bodyPr>
            <a:normAutofit fontScale="90000"/>
          </a:bodyPr>
          <a:lstStyle/>
          <a:p>
            <a:pPr eaLnBrk="1" hangingPunct="1"/>
            <a:r>
              <a:rPr lang="en-GB" sz="4000" dirty="0" smtClean="0"/>
              <a:t>A checklist </a:t>
            </a:r>
            <a:r>
              <a:rPr lang="en-GB" sz="4000" dirty="0" smtClean="0"/>
              <a:t>for identifying factors affecting the implementation of a policy option </a:t>
            </a:r>
            <a:endParaRPr lang="nb-NO" sz="4000" dirty="0" smtClean="0"/>
          </a:p>
        </p:txBody>
      </p:sp>
      <p:sp>
        <p:nvSpPr>
          <p:cNvPr id="6147" name="Rectangle 3"/>
          <p:cNvSpPr>
            <a:spLocks noGrp="1" noChangeArrowheads="1"/>
          </p:cNvSpPr>
          <p:nvPr>
            <p:ph type="body" idx="1"/>
          </p:nvPr>
        </p:nvSpPr>
        <p:spPr>
          <a:xfrm>
            <a:off x="457200" y="2060575"/>
            <a:ext cx="8229600" cy="4065588"/>
          </a:xfrm>
        </p:spPr>
        <p:txBody>
          <a:bodyPr/>
          <a:lstStyle/>
          <a:p>
            <a:pPr eaLnBrk="1" hangingPunct="1">
              <a:buFontTx/>
              <a:buNone/>
            </a:pPr>
            <a:r>
              <a:rPr lang="en-GB" dirty="0" smtClean="0"/>
              <a:t>Levels at which barriers may occur include</a:t>
            </a:r>
          </a:p>
          <a:p>
            <a:pPr eaLnBrk="1" hangingPunct="1"/>
            <a:r>
              <a:rPr lang="en-GB" dirty="0" smtClean="0"/>
              <a:t>Recipients of care</a:t>
            </a:r>
          </a:p>
          <a:p>
            <a:pPr eaLnBrk="1" hangingPunct="1"/>
            <a:r>
              <a:rPr lang="en-GB" dirty="0" smtClean="0"/>
              <a:t>Providers of </a:t>
            </a:r>
            <a:r>
              <a:rPr lang="en-GB" dirty="0" smtClean="0"/>
              <a:t>care</a:t>
            </a:r>
          </a:p>
          <a:p>
            <a:pPr eaLnBrk="1" hangingPunct="1"/>
            <a:r>
              <a:rPr lang="en-GB" dirty="0" smtClean="0"/>
              <a:t>Other stakeholders</a:t>
            </a:r>
            <a:endParaRPr lang="en-GB" dirty="0" smtClean="0"/>
          </a:p>
          <a:p>
            <a:pPr eaLnBrk="1" hangingPunct="1"/>
            <a:r>
              <a:rPr lang="en-GB" dirty="0" smtClean="0"/>
              <a:t>Health system constraints</a:t>
            </a:r>
          </a:p>
          <a:p>
            <a:pPr eaLnBrk="1" hangingPunct="1"/>
            <a:r>
              <a:rPr lang="en-GB" dirty="0" smtClean="0"/>
              <a:t>Social and political constraints</a:t>
            </a:r>
          </a:p>
          <a:p>
            <a:pPr eaLnBrk="1" hangingPunct="1">
              <a:buFontTx/>
              <a:buNone/>
            </a:pPr>
            <a:endParaRPr lang="nb-NO"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16632"/>
            <a:ext cx="8229600" cy="576064"/>
          </a:xfrm>
        </p:spPr>
        <p:txBody>
          <a:bodyPr/>
          <a:lstStyle/>
          <a:p>
            <a:pPr eaLnBrk="1" hangingPunct="1"/>
            <a:r>
              <a:rPr lang="en-GB" sz="3600" dirty="0" smtClean="0"/>
              <a:t>Recipients </a:t>
            </a:r>
            <a:r>
              <a:rPr lang="en-GB" sz="3600" dirty="0" smtClean="0"/>
              <a:t>of </a:t>
            </a:r>
            <a:r>
              <a:rPr lang="en-GB" sz="3600" dirty="0" smtClean="0"/>
              <a:t>care</a:t>
            </a:r>
            <a:endParaRPr lang="nb-NO" sz="3600" dirty="0" smtClean="0"/>
          </a:p>
        </p:txBody>
      </p:sp>
      <p:pic>
        <p:nvPicPr>
          <p:cNvPr id="7185" name="Picture 17"/>
          <p:cNvPicPr>
            <a:picLocks noChangeAspect="1" noChangeArrowheads="1"/>
          </p:cNvPicPr>
          <p:nvPr/>
        </p:nvPicPr>
        <p:blipFill>
          <a:blip r:embed="rId2" cstate="print"/>
          <a:srcRect/>
          <a:stretch>
            <a:fillRect/>
          </a:stretch>
        </p:blipFill>
        <p:spPr bwMode="auto">
          <a:xfrm>
            <a:off x="1443174" y="692696"/>
            <a:ext cx="6297178" cy="6165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16632"/>
            <a:ext cx="8229600" cy="576064"/>
          </a:xfrm>
        </p:spPr>
        <p:txBody>
          <a:bodyPr/>
          <a:lstStyle/>
          <a:p>
            <a:pPr eaLnBrk="1" hangingPunct="1"/>
            <a:r>
              <a:rPr lang="en-GB" sz="3600" dirty="0" smtClean="0"/>
              <a:t>Providers of </a:t>
            </a:r>
            <a:r>
              <a:rPr lang="en-GB" sz="3600" dirty="0" smtClean="0"/>
              <a:t>care</a:t>
            </a:r>
            <a:endParaRPr lang="nb-NO" sz="3600" dirty="0" smtClean="0"/>
          </a:p>
        </p:txBody>
      </p:sp>
      <p:pic>
        <p:nvPicPr>
          <p:cNvPr id="55298" name="Picture 2"/>
          <p:cNvPicPr>
            <a:picLocks noChangeAspect="1" noChangeArrowheads="1"/>
          </p:cNvPicPr>
          <p:nvPr/>
        </p:nvPicPr>
        <p:blipFill>
          <a:blip r:embed="rId2" cstate="print"/>
          <a:srcRect/>
          <a:stretch>
            <a:fillRect/>
          </a:stretch>
        </p:blipFill>
        <p:spPr bwMode="auto">
          <a:xfrm>
            <a:off x="735216" y="764704"/>
            <a:ext cx="7797224" cy="60588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4624"/>
            <a:ext cx="8229600" cy="576064"/>
          </a:xfrm>
        </p:spPr>
        <p:txBody>
          <a:bodyPr/>
          <a:lstStyle/>
          <a:p>
            <a:pPr eaLnBrk="1" hangingPunct="1"/>
            <a:r>
              <a:rPr lang="en-GB" sz="3600" dirty="0" smtClean="0"/>
              <a:t>Other stakeholders</a:t>
            </a:r>
            <a:endParaRPr lang="nb-NO" sz="3600" dirty="0" smtClean="0"/>
          </a:p>
        </p:txBody>
      </p:sp>
      <p:pic>
        <p:nvPicPr>
          <p:cNvPr id="56322" name="Picture 2"/>
          <p:cNvPicPr>
            <a:picLocks noChangeAspect="1" noChangeArrowheads="1"/>
          </p:cNvPicPr>
          <p:nvPr/>
        </p:nvPicPr>
        <p:blipFill>
          <a:blip r:embed="rId2" cstate="print"/>
          <a:srcRect/>
          <a:stretch>
            <a:fillRect/>
          </a:stretch>
        </p:blipFill>
        <p:spPr bwMode="auto">
          <a:xfrm>
            <a:off x="1211728" y="641481"/>
            <a:ext cx="6744648" cy="621651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6632"/>
            <a:ext cx="8229600" cy="504056"/>
          </a:xfrm>
        </p:spPr>
        <p:txBody>
          <a:bodyPr/>
          <a:lstStyle/>
          <a:p>
            <a:pPr eaLnBrk="1" hangingPunct="1"/>
            <a:r>
              <a:rPr lang="en-GB" sz="4000" dirty="0" smtClean="0"/>
              <a:t>Health system constraints </a:t>
            </a:r>
            <a:endParaRPr lang="en-GB" sz="4000" dirty="0" smtClean="0"/>
          </a:p>
        </p:txBody>
      </p:sp>
      <p:pic>
        <p:nvPicPr>
          <p:cNvPr id="8224" name="Picture 32"/>
          <p:cNvPicPr>
            <a:picLocks noChangeAspect="1" noChangeArrowheads="1"/>
          </p:cNvPicPr>
          <p:nvPr/>
        </p:nvPicPr>
        <p:blipFill>
          <a:blip r:embed="rId2" cstate="print"/>
          <a:srcRect/>
          <a:stretch>
            <a:fillRect/>
          </a:stretch>
        </p:blipFill>
        <p:spPr bwMode="auto">
          <a:xfrm>
            <a:off x="2288875" y="692697"/>
            <a:ext cx="4659389" cy="6165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URE">
  <a:themeElements>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S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R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R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R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R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R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R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R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R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R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R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SURE</Template>
  <TotalTime>4306</TotalTime>
  <Words>1998</Words>
  <Application>Microsoft Office PowerPoint</Application>
  <PresentationFormat>On-screen Show (4:3)</PresentationFormat>
  <Paragraphs>197</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Arial Narrow</vt:lpstr>
      <vt:lpstr>Times New Roman</vt:lpstr>
      <vt:lpstr>SURE</vt:lpstr>
      <vt:lpstr>Identifying and addressing barriers to implementing policy options </vt:lpstr>
      <vt:lpstr>Implementing options often is not straightforward</vt:lpstr>
      <vt:lpstr>What barriers are there to implementing each policy option?</vt:lpstr>
      <vt:lpstr>Barriers and enablers are often the mirror image of each other</vt:lpstr>
      <vt:lpstr>A checklist for identifying factors affecting the implementation of a policy option </vt:lpstr>
      <vt:lpstr>Recipients of care</vt:lpstr>
      <vt:lpstr>Providers of care</vt:lpstr>
      <vt:lpstr>Other stakeholders</vt:lpstr>
      <vt:lpstr>Health system constraints </vt:lpstr>
      <vt:lpstr>Health system constraints </vt:lpstr>
      <vt:lpstr>Social and political constraints </vt:lpstr>
      <vt:lpstr>Methods for identifying and clarifying the importance of potential barriers</vt:lpstr>
      <vt:lpstr>Strategies for finding relevant studies</vt:lpstr>
      <vt:lpstr>Questions or comments about identifying barriers to implementing options?</vt:lpstr>
      <vt:lpstr>What strategies are available to address important barriers?</vt:lpstr>
      <vt:lpstr>Advantages of brainstorming</vt:lpstr>
      <vt:lpstr>Theories can be used to inform the selection of interventions</vt:lpstr>
      <vt:lpstr>Recipients of care</vt:lpstr>
      <vt:lpstr>Providers of care</vt:lpstr>
      <vt:lpstr>Other stakeholders</vt:lpstr>
      <vt:lpstr>Health system constraints </vt:lpstr>
      <vt:lpstr>Health system constraints </vt:lpstr>
      <vt:lpstr>Health system constraints </vt:lpstr>
      <vt:lpstr>Social and political constraints </vt:lpstr>
      <vt:lpstr>Questions or comments about identifying strategies to address important barriers?</vt:lpstr>
      <vt:lpstr>What is known about the effects of relevant implementation strategies?</vt:lpstr>
      <vt:lpstr>The ideal starting point for finding out what is known about the effects of implementation strategies is a systematic review</vt:lpstr>
      <vt:lpstr>Health Systems Evidence</vt:lpstr>
      <vt:lpstr>Support Summaries </vt:lpstr>
      <vt:lpstr>Rx for Change </vt:lpstr>
      <vt:lpstr>The Cochrane Library www.thecochranelibrary.com</vt:lpstr>
      <vt:lpstr>The Cochrane Library </vt:lpstr>
      <vt:lpstr>PubMed</vt:lpstr>
      <vt:lpstr>Google scholar </vt:lpstr>
      <vt:lpstr>Personal contact and other databases</vt:lpstr>
      <vt:lpstr>Retrieving full-text copies</vt:lpstr>
      <vt:lpstr>It is prudent to search for broadly focused reviews</vt:lpstr>
      <vt:lpstr>Once a relevant systematic review is found, it is necessary to decide how much confidence to place in the review</vt:lpstr>
      <vt:lpstr>If a systematic review without important limitations cannot be found, it may be necessary to search for individual studies</vt:lpstr>
      <vt:lpstr>Judgements about the likely effects of implementation strategies are similar to the judgements about the likely impacts of the policy options that are being implemented</vt:lpstr>
      <vt:lpstr>Questions or comments about finding and assessing evidence about implementation strategies?</vt:lpstr>
      <vt:lpstr>How should information about barriers and the likely effects of strategies for addressing them be summarised? </vt:lpstr>
      <vt:lpstr>Additional considerations</vt:lpstr>
      <vt:lpstr>Questions or comments about how to summarise and present information about barriers and implementation strategies in policy briefs?</vt:lpstr>
      <vt:lpstr>Conclusion</vt:lpstr>
      <vt:lpstr>Questions or comments?</vt:lpstr>
    </vt:vector>
  </TitlesOfParts>
  <Company>Kunnskapssenteret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Summarising findings about the likely impacts of options</dc:title>
  <dc:creator>K</dc:creator>
  <cp:lastModifiedBy>Andy Oxman</cp:lastModifiedBy>
  <cp:revision>58</cp:revision>
  <dcterms:created xsi:type="dcterms:W3CDTF">2010-04-29T14:40:34Z</dcterms:created>
  <dcterms:modified xsi:type="dcterms:W3CDTF">2011-11-05T08:31:45Z</dcterms:modified>
</cp:coreProperties>
</file>