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371" r:id="rId3"/>
    <p:sldId id="372" r:id="rId4"/>
    <p:sldId id="366" r:id="rId5"/>
    <p:sldId id="373" r:id="rId6"/>
    <p:sldId id="377" r:id="rId7"/>
    <p:sldId id="374" r:id="rId8"/>
    <p:sldId id="369" r:id="rId9"/>
    <p:sldId id="367" r:id="rId10"/>
    <p:sldId id="378" r:id="rId11"/>
    <p:sldId id="379" r:id="rId12"/>
    <p:sldId id="380" r:id="rId13"/>
    <p:sldId id="381" r:id="rId14"/>
    <p:sldId id="370" r:id="rId15"/>
    <p:sldId id="368"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5" r:id="rId29"/>
    <p:sldId id="394" r:id="rId30"/>
    <p:sldId id="375" r:id="rId31"/>
    <p:sldId id="376" r:id="rId32"/>
    <p:sldId id="365" r:id="rId33"/>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66CC"/>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6" y="-5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b-NO"/>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90E5D6-DD1C-466A-8B94-6F08AB01FBDE}" type="slidenum">
              <a:rPr lang="nb-NO"/>
              <a:pPr/>
              <a:t>‹#›</a:t>
            </a:fld>
            <a:endParaRPr 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66F88-254F-4A92-8D61-8C334E49463A}" type="slidenum">
              <a:rPr lang="nb-NO"/>
              <a:pPr/>
              <a:t>3</a:t>
            </a:fld>
            <a:endParaRPr lang="nb-NO"/>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1668FBE1-9713-4781-89C6-E6A4DF9F7B14}" type="slidenum">
              <a:rPr lang="nb-NO"/>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74CB6102-6C5E-4C1C-B2B6-F35A2246FECE}" type="slidenum">
              <a:rPr lang="nb-NO"/>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84429038-7C75-495C-B523-AF8CE73B63AD}" type="slidenum">
              <a:rPr lang="nb-NO"/>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nb-NO"/>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nb-NO"/>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27784BE-70F7-4F68-A4E1-2B0CA53F1579}" type="slidenum">
              <a:rPr lang="nb-NO"/>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873750D5-F455-41A7-B367-A6743F10EC7A}" type="slidenum">
              <a:rPr lang="nb-NO"/>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nb-NO"/>
          </a:p>
        </p:txBody>
      </p:sp>
      <p:sp>
        <p:nvSpPr>
          <p:cNvPr id="5" name="Footer Placeholder 4"/>
          <p:cNvSpPr>
            <a:spLocks noGrp="1"/>
          </p:cNvSpPr>
          <p:nvPr>
            <p:ph type="ftr" sz="quarter" idx="11"/>
          </p:nvPr>
        </p:nvSpPr>
        <p:spPr/>
        <p:txBody>
          <a:bodyPr/>
          <a:lstStyle>
            <a:lvl1pPr>
              <a:defRPr/>
            </a:lvl1pPr>
          </a:lstStyle>
          <a:p>
            <a:endParaRPr lang="nb-NO"/>
          </a:p>
        </p:txBody>
      </p:sp>
      <p:sp>
        <p:nvSpPr>
          <p:cNvPr id="6" name="Slide Number Placeholder 5"/>
          <p:cNvSpPr>
            <a:spLocks noGrp="1"/>
          </p:cNvSpPr>
          <p:nvPr>
            <p:ph type="sldNum" sz="quarter" idx="12"/>
          </p:nvPr>
        </p:nvSpPr>
        <p:spPr/>
        <p:txBody>
          <a:bodyPr/>
          <a:lstStyle>
            <a:lvl1pPr>
              <a:defRPr/>
            </a:lvl1pPr>
          </a:lstStyle>
          <a:p>
            <a:fld id="{FE52EB9A-6AC6-4AA5-8A00-20E334378562}" type="slidenum">
              <a:rPr lang="nb-NO"/>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397AF85F-E5AD-4E95-BFF6-6C7BAC1F978D}" type="slidenum">
              <a:rPr lang="nb-NO"/>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nb-NO"/>
          </a:p>
        </p:txBody>
      </p:sp>
      <p:sp>
        <p:nvSpPr>
          <p:cNvPr id="8" name="Footer Placeholder 7"/>
          <p:cNvSpPr>
            <a:spLocks noGrp="1"/>
          </p:cNvSpPr>
          <p:nvPr>
            <p:ph type="ftr" sz="quarter" idx="11"/>
          </p:nvPr>
        </p:nvSpPr>
        <p:spPr/>
        <p:txBody>
          <a:bodyPr/>
          <a:lstStyle>
            <a:lvl1pPr>
              <a:defRPr/>
            </a:lvl1pPr>
          </a:lstStyle>
          <a:p>
            <a:endParaRPr lang="nb-NO"/>
          </a:p>
        </p:txBody>
      </p:sp>
      <p:sp>
        <p:nvSpPr>
          <p:cNvPr id="9" name="Slide Number Placeholder 8"/>
          <p:cNvSpPr>
            <a:spLocks noGrp="1"/>
          </p:cNvSpPr>
          <p:nvPr>
            <p:ph type="sldNum" sz="quarter" idx="12"/>
          </p:nvPr>
        </p:nvSpPr>
        <p:spPr/>
        <p:txBody>
          <a:bodyPr/>
          <a:lstStyle>
            <a:lvl1pPr>
              <a:defRPr/>
            </a:lvl1pPr>
          </a:lstStyle>
          <a:p>
            <a:fld id="{0148DC45-99A8-4405-90EC-25439A8C8DFD}" type="slidenum">
              <a:rPr lang="nb-NO"/>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nb-NO"/>
          </a:p>
        </p:txBody>
      </p:sp>
      <p:sp>
        <p:nvSpPr>
          <p:cNvPr id="4" name="Footer Placeholder 3"/>
          <p:cNvSpPr>
            <a:spLocks noGrp="1"/>
          </p:cNvSpPr>
          <p:nvPr>
            <p:ph type="ftr" sz="quarter" idx="11"/>
          </p:nvPr>
        </p:nvSpPr>
        <p:spPr/>
        <p:txBody>
          <a:bodyPr/>
          <a:lstStyle>
            <a:lvl1pPr>
              <a:defRPr/>
            </a:lvl1pPr>
          </a:lstStyle>
          <a:p>
            <a:endParaRPr lang="nb-NO"/>
          </a:p>
        </p:txBody>
      </p:sp>
      <p:sp>
        <p:nvSpPr>
          <p:cNvPr id="5" name="Slide Number Placeholder 4"/>
          <p:cNvSpPr>
            <a:spLocks noGrp="1"/>
          </p:cNvSpPr>
          <p:nvPr>
            <p:ph type="sldNum" sz="quarter" idx="12"/>
          </p:nvPr>
        </p:nvSpPr>
        <p:spPr/>
        <p:txBody>
          <a:bodyPr/>
          <a:lstStyle>
            <a:lvl1pPr>
              <a:defRPr/>
            </a:lvl1pPr>
          </a:lstStyle>
          <a:p>
            <a:fld id="{4178754D-ECDF-4F0A-A114-1F276DD0FD0D}" type="slidenum">
              <a:rPr lang="nb-NO"/>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b-NO"/>
          </a:p>
        </p:txBody>
      </p:sp>
      <p:sp>
        <p:nvSpPr>
          <p:cNvPr id="3" name="Footer Placeholder 2"/>
          <p:cNvSpPr>
            <a:spLocks noGrp="1"/>
          </p:cNvSpPr>
          <p:nvPr>
            <p:ph type="ftr" sz="quarter" idx="11"/>
          </p:nvPr>
        </p:nvSpPr>
        <p:spPr/>
        <p:txBody>
          <a:bodyPr/>
          <a:lstStyle>
            <a:lvl1pPr>
              <a:defRPr/>
            </a:lvl1pPr>
          </a:lstStyle>
          <a:p>
            <a:endParaRPr lang="nb-NO"/>
          </a:p>
        </p:txBody>
      </p:sp>
      <p:sp>
        <p:nvSpPr>
          <p:cNvPr id="4" name="Slide Number Placeholder 3"/>
          <p:cNvSpPr>
            <a:spLocks noGrp="1"/>
          </p:cNvSpPr>
          <p:nvPr>
            <p:ph type="sldNum" sz="quarter" idx="12"/>
          </p:nvPr>
        </p:nvSpPr>
        <p:spPr/>
        <p:txBody>
          <a:bodyPr/>
          <a:lstStyle>
            <a:lvl1pPr>
              <a:defRPr/>
            </a:lvl1pPr>
          </a:lstStyle>
          <a:p>
            <a:fld id="{36586332-9D9E-4A63-A6F9-03BFF3BBECD8}" type="slidenum">
              <a:rPr lang="nb-NO"/>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5AC6C7D2-0BB8-402C-B541-1C5FC7EFB69B}" type="slidenum">
              <a:rPr lang="nb-NO"/>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b-NO"/>
          </a:p>
        </p:txBody>
      </p:sp>
      <p:sp>
        <p:nvSpPr>
          <p:cNvPr id="6" name="Footer Placeholder 5"/>
          <p:cNvSpPr>
            <a:spLocks noGrp="1"/>
          </p:cNvSpPr>
          <p:nvPr>
            <p:ph type="ftr" sz="quarter" idx="11"/>
          </p:nvPr>
        </p:nvSpPr>
        <p:spPr/>
        <p:txBody>
          <a:bodyPr/>
          <a:lstStyle>
            <a:lvl1pPr>
              <a:defRPr/>
            </a:lvl1pPr>
          </a:lstStyle>
          <a:p>
            <a:endParaRPr lang="nb-NO"/>
          </a:p>
        </p:txBody>
      </p:sp>
      <p:sp>
        <p:nvSpPr>
          <p:cNvPr id="7" name="Slide Number Placeholder 6"/>
          <p:cNvSpPr>
            <a:spLocks noGrp="1"/>
          </p:cNvSpPr>
          <p:nvPr>
            <p:ph type="sldNum" sz="quarter" idx="12"/>
          </p:nvPr>
        </p:nvSpPr>
        <p:spPr/>
        <p:txBody>
          <a:bodyPr/>
          <a:lstStyle>
            <a:lvl1pPr>
              <a:defRPr/>
            </a:lvl1pPr>
          </a:lstStyle>
          <a:p>
            <a:fld id="{575669FB-A99D-4A32-9618-1AD4FE5A77D0}" type="slidenum">
              <a:rPr lang="nb-NO"/>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b-NO"/>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b-NO"/>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7BD5F6-E6E4-4C20-859C-E3CC2FCAB996}" type="slidenum">
              <a:rPr lang="nb-NO"/>
              <a:pPr/>
              <a:t>‹#›</a:t>
            </a:fld>
            <a:endParaRPr lang="nb-NO"/>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7950" y="115888"/>
            <a:ext cx="8893175" cy="1143000"/>
          </a:xfrm>
        </p:spPr>
        <p:txBody>
          <a:bodyPr/>
          <a:lstStyle/>
          <a:p>
            <a:r>
              <a:rPr lang="en-US" sz="4000"/>
              <a:t>Clarifying uncertainties and needs for monitoring and evaluation</a:t>
            </a:r>
            <a:endParaRPr lang="nb-NO" sz="4000"/>
          </a:p>
        </p:txBody>
      </p:sp>
      <p:sp>
        <p:nvSpPr>
          <p:cNvPr id="2053" name="Rectangle 5"/>
          <p:cNvSpPr>
            <a:spLocks noGrp="1" noChangeArrowheads="1"/>
          </p:cNvSpPr>
          <p:nvPr>
            <p:ph type="body" idx="1"/>
          </p:nvPr>
        </p:nvSpPr>
        <p:spPr/>
        <p:txBody>
          <a:bodyPr/>
          <a:lstStyle/>
          <a:p>
            <a:pPr marL="609600" indent="-609600"/>
            <a:r>
              <a:rPr lang="en-GB" sz="3600"/>
              <a:t>Are there important uncertainties that should be addressed prior to making a decision?</a:t>
            </a:r>
          </a:p>
          <a:p>
            <a:pPr marL="609600" indent="-609600"/>
            <a:r>
              <a:rPr lang="en-GB" sz="3600"/>
              <a:t>What should potentially be monitored and how?</a:t>
            </a:r>
          </a:p>
          <a:p>
            <a:pPr marL="609600" indent="-609600"/>
            <a:r>
              <a:rPr lang="en-GB" sz="3600"/>
              <a:t>What should potentially be evaluated and how?</a:t>
            </a:r>
            <a:endParaRPr lang="nb-NO"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3">
                                            <p:txEl>
                                              <p:pRg st="1" end="1"/>
                                            </p:txEl>
                                          </p:spTgt>
                                        </p:tgtEl>
                                        <p:attrNameLst>
                                          <p:attrName>style.visibility</p:attrName>
                                        </p:attrNameLst>
                                      </p:cBhvr>
                                      <p:to>
                                        <p:strVal val="visible"/>
                                      </p:to>
                                    </p:set>
                                    <p:anim calcmode="lin" valueType="num">
                                      <p:cBhvr additive="base">
                                        <p:cTn id="13"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3">
                                            <p:txEl>
                                              <p:pRg st="2" end="2"/>
                                            </p:txEl>
                                          </p:spTgt>
                                        </p:tgtEl>
                                        <p:attrNameLst>
                                          <p:attrName>style.visibility</p:attrName>
                                        </p:attrNameLst>
                                      </p:cBhvr>
                                      <p:to>
                                        <p:strVal val="visible"/>
                                      </p:to>
                                    </p:set>
                                    <p:anim calcmode="lin" valueType="num">
                                      <p:cBhvr additive="base">
                                        <p:cTn id="19"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325" name="Rectangle 133"/>
          <p:cNvSpPr>
            <a:spLocks noGrp="1" noChangeArrowheads="1"/>
          </p:cNvSpPr>
          <p:nvPr>
            <p:ph type="title"/>
          </p:nvPr>
        </p:nvSpPr>
        <p:spPr>
          <a:xfrm>
            <a:off x="107950" y="115888"/>
            <a:ext cx="9036050" cy="865187"/>
          </a:xfrm>
        </p:spPr>
        <p:txBody>
          <a:bodyPr/>
          <a:lstStyle/>
          <a:p>
            <a:r>
              <a:rPr lang="en-US" sz="2200"/>
              <a:t>Types of indicators, reasons for monitoring them, and potential actions</a:t>
            </a:r>
            <a:endParaRPr lang="nb-NO" sz="2200"/>
          </a:p>
        </p:txBody>
      </p:sp>
      <p:graphicFrame>
        <p:nvGraphicFramePr>
          <p:cNvPr id="264349" name="Group 157"/>
          <p:cNvGraphicFramePr>
            <a:graphicFrameLocks noGrp="1"/>
          </p:cNvGraphicFramePr>
          <p:nvPr>
            <p:ph idx="1"/>
          </p:nvPr>
        </p:nvGraphicFramePr>
        <p:xfrm>
          <a:off x="0" y="1052513"/>
          <a:ext cx="9144000" cy="5143818"/>
        </p:xfrm>
        <a:graphic>
          <a:graphicData uri="http://schemas.openxmlformats.org/drawingml/2006/table">
            <a:tbl>
              <a:tblPr/>
              <a:tblGrid>
                <a:gridCol w="1116013"/>
                <a:gridCol w="2176462"/>
                <a:gridCol w="2640013"/>
                <a:gridCol w="3211512"/>
              </a:tblGrid>
              <a:tr h="388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Narrow" pitchFamily="34" charset="0"/>
                          <a:cs typeface="Times New Roman" pitchFamily="18" charset="0"/>
                        </a:rPr>
                        <a:t>Indicators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Narrow" pitchFamily="34" charset="0"/>
                          <a:cs typeface="Times New Roman" pitchFamily="18" charset="0"/>
                        </a:rPr>
                        <a:t>Definitions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Narrow" pitchFamily="34" charset="0"/>
                          <a:cs typeface="Times New Roman" pitchFamily="18" charset="0"/>
                        </a:rPr>
                        <a:t>Reasons for monitoring</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Narrow" pitchFamily="34" charset="0"/>
                          <a:cs typeface="Times New Roman" pitchFamily="18" charset="0"/>
                        </a:rPr>
                        <a:t>Potential actions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Inputs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Financial, human and material resources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Uncertainty about the magnitude of the resources that are required </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Adjustments to the budget </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Activities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Ways in which inputs are used </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Uncertainty about how resources will be used or to ensure that they are used as intended</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Changes in how resources are allocated or used</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Outputs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Services provided,  changes or short-term effects of activities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Uncertainty about  the immediate effects of activities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Changes in the budget, how resources are used, the activities that are undertaken, or a decision to continue or discontinue implementing the option</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Impacts</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Desirable and undesirable effects that are important to those affected</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Uncertainty about the extent to which outputs accurately and completely reflect the likely impacts of the option</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Narrow" pitchFamily="34" charset="0"/>
                          <a:cs typeface="Times New Roman" pitchFamily="18" charset="0"/>
                        </a:rPr>
                        <a:t>Changes in the services that are provided or how they are provided, or a decision to continue or discontinue implementing the  option or to undertake an impact evaluation</a:t>
                      </a:r>
                      <a:endParaRPr kumimoji="0" lang="en-GB" sz="16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4350" name="Rectangle 158"/>
          <p:cNvSpPr>
            <a:spLocks noChangeArrowheads="1"/>
          </p:cNvSpPr>
          <p:nvPr/>
        </p:nvSpPr>
        <p:spPr bwMode="auto">
          <a:xfrm>
            <a:off x="34925" y="1412875"/>
            <a:ext cx="9001125" cy="863600"/>
          </a:xfrm>
          <a:prstGeom prst="rect">
            <a:avLst/>
          </a:prstGeom>
          <a:noFill/>
          <a:ln w="38100">
            <a:solidFill>
              <a:srgbClr val="FF0000"/>
            </a:solidFill>
            <a:miter lim="800000"/>
            <a:headEnd/>
            <a:tailEnd/>
          </a:ln>
          <a:effectLst/>
        </p:spPr>
        <p:txBody>
          <a:bodyPr wrap="none" anchor="ctr"/>
          <a:lstStyle/>
          <a:p>
            <a:endParaRPr lang="en-GB"/>
          </a:p>
        </p:txBody>
      </p:sp>
      <p:sp>
        <p:nvSpPr>
          <p:cNvPr id="264351" name="Rectangle 159"/>
          <p:cNvSpPr>
            <a:spLocks noChangeArrowheads="1"/>
          </p:cNvSpPr>
          <p:nvPr/>
        </p:nvSpPr>
        <p:spPr bwMode="auto">
          <a:xfrm>
            <a:off x="34925" y="2278063"/>
            <a:ext cx="9001125" cy="1079500"/>
          </a:xfrm>
          <a:prstGeom prst="rect">
            <a:avLst/>
          </a:prstGeom>
          <a:noFill/>
          <a:ln w="38100">
            <a:solidFill>
              <a:srgbClr val="FF0000"/>
            </a:solidFill>
            <a:miter lim="800000"/>
            <a:headEnd/>
            <a:tailEnd/>
          </a:ln>
          <a:effectLst/>
        </p:spPr>
        <p:txBody>
          <a:bodyPr wrap="none" anchor="ctr"/>
          <a:lstStyle/>
          <a:p>
            <a:endParaRPr lang="en-GB"/>
          </a:p>
        </p:txBody>
      </p:sp>
      <p:sp>
        <p:nvSpPr>
          <p:cNvPr id="264352" name="Rectangle 160"/>
          <p:cNvSpPr>
            <a:spLocks noChangeArrowheads="1"/>
          </p:cNvSpPr>
          <p:nvPr/>
        </p:nvSpPr>
        <p:spPr bwMode="auto">
          <a:xfrm>
            <a:off x="34925" y="3357563"/>
            <a:ext cx="9001125" cy="1295400"/>
          </a:xfrm>
          <a:prstGeom prst="rect">
            <a:avLst/>
          </a:prstGeom>
          <a:noFill/>
          <a:ln w="38100">
            <a:solidFill>
              <a:srgbClr val="FF0000"/>
            </a:solidFill>
            <a:miter lim="800000"/>
            <a:headEnd/>
            <a:tailEnd/>
          </a:ln>
          <a:effectLst/>
        </p:spPr>
        <p:txBody>
          <a:bodyPr wrap="none" anchor="ctr"/>
          <a:lstStyle/>
          <a:p>
            <a:endParaRPr lang="en-GB"/>
          </a:p>
        </p:txBody>
      </p:sp>
      <p:sp>
        <p:nvSpPr>
          <p:cNvPr id="264353" name="Rectangle 161"/>
          <p:cNvSpPr>
            <a:spLocks noChangeArrowheads="1"/>
          </p:cNvSpPr>
          <p:nvPr/>
        </p:nvSpPr>
        <p:spPr bwMode="auto">
          <a:xfrm>
            <a:off x="34925" y="4654550"/>
            <a:ext cx="9001125" cy="1582738"/>
          </a:xfrm>
          <a:prstGeom prst="rect">
            <a:avLst/>
          </a:prstGeom>
          <a:noFill/>
          <a:ln w="38100">
            <a:solidFill>
              <a:srgbClr val="FF0000"/>
            </a:solid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435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43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435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643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6435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64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350" grpId="0" animBg="1"/>
      <p:bldP spid="264350" grpId="1" animBg="1"/>
      <p:bldP spid="264351" grpId="0" animBg="1"/>
      <p:bldP spid="264351" grpId="1" animBg="1"/>
      <p:bldP spid="264352" grpId="0" animBg="1"/>
      <p:bldP spid="264352" grpId="1" animBg="1"/>
      <p:bldP spid="2643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60350"/>
            <a:ext cx="8229600" cy="863600"/>
          </a:xfrm>
        </p:spPr>
        <p:txBody>
          <a:bodyPr/>
          <a:lstStyle/>
          <a:p>
            <a:r>
              <a:rPr lang="en-GB" sz="3600"/>
              <a:t>For uncertainties for which there are compelling reasons for monitoring</a:t>
            </a:r>
            <a:endParaRPr lang="nb-NO" sz="3600"/>
          </a:p>
        </p:txBody>
      </p:sp>
      <p:sp>
        <p:nvSpPr>
          <p:cNvPr id="267267" name="Rectangle 3"/>
          <p:cNvSpPr>
            <a:spLocks noGrp="1" noChangeArrowheads="1"/>
          </p:cNvSpPr>
          <p:nvPr>
            <p:ph type="body" idx="1"/>
          </p:nvPr>
        </p:nvSpPr>
        <p:spPr>
          <a:xfrm>
            <a:off x="457200" y="1628775"/>
            <a:ext cx="8229600" cy="4537075"/>
          </a:xfrm>
        </p:spPr>
        <p:txBody>
          <a:bodyPr/>
          <a:lstStyle/>
          <a:p>
            <a:pPr>
              <a:lnSpc>
                <a:spcPct val="80000"/>
              </a:lnSpc>
              <a:buFontTx/>
              <a:buNone/>
            </a:pPr>
            <a:r>
              <a:rPr lang="en-GB" sz="2000"/>
              <a:t>Consideration should be given to which specific indicators to use</a:t>
            </a:r>
          </a:p>
          <a:p>
            <a:pPr>
              <a:lnSpc>
                <a:spcPct val="80000"/>
              </a:lnSpc>
            </a:pPr>
            <a:r>
              <a:rPr lang="en-GB" sz="2000"/>
              <a:t>I.e. specific types of data that could potentially be collected to provide a reliable means to measure inputs, activities, outputs or impacts</a:t>
            </a:r>
          </a:p>
          <a:p>
            <a:pPr>
              <a:lnSpc>
                <a:spcPct val="80000"/>
              </a:lnSpc>
              <a:buFontTx/>
              <a:buNone/>
            </a:pPr>
            <a:r>
              <a:rPr lang="en-GB" sz="2000"/>
              <a:t>This may be </a:t>
            </a:r>
          </a:p>
          <a:p>
            <a:pPr>
              <a:lnSpc>
                <a:spcPct val="80000"/>
              </a:lnSpc>
            </a:pPr>
            <a:r>
              <a:rPr lang="en-GB" sz="2000"/>
              <a:t>Simple counts of events</a:t>
            </a:r>
          </a:p>
          <a:p>
            <a:pPr lvl="1">
              <a:lnSpc>
                <a:spcPct val="80000"/>
              </a:lnSpc>
            </a:pPr>
            <a:r>
              <a:rPr lang="en-GB" sz="1800"/>
              <a:t>E.g. the number of vaccinations conducted within a set period of time</a:t>
            </a:r>
          </a:p>
          <a:p>
            <a:pPr>
              <a:lnSpc>
                <a:spcPct val="80000"/>
              </a:lnSpc>
            </a:pPr>
            <a:r>
              <a:rPr lang="en-GB" sz="2000"/>
              <a:t>Constructs based on various data sources</a:t>
            </a:r>
          </a:p>
          <a:p>
            <a:pPr lvl="1">
              <a:lnSpc>
                <a:spcPct val="80000"/>
              </a:lnSpc>
            </a:pPr>
            <a:r>
              <a:rPr lang="en-GB" sz="1800"/>
              <a:t>E.g. the proportion of all children being fully immunised before their first birthday</a:t>
            </a:r>
          </a:p>
          <a:p>
            <a:pPr>
              <a:lnSpc>
                <a:spcPct val="80000"/>
              </a:lnSpc>
              <a:buFontTx/>
              <a:buNone/>
            </a:pPr>
            <a:r>
              <a:rPr lang="en-GB" sz="2000"/>
              <a:t>The choice of indicators for monitoring should be based on their characteristics, including the extent to which </a:t>
            </a:r>
          </a:p>
          <a:p>
            <a:pPr>
              <a:lnSpc>
                <a:spcPct val="80000"/>
              </a:lnSpc>
            </a:pPr>
            <a:r>
              <a:rPr lang="en-GB" sz="2000"/>
              <a:t>They are acceptable</a:t>
            </a:r>
          </a:p>
          <a:p>
            <a:pPr>
              <a:lnSpc>
                <a:spcPct val="80000"/>
              </a:lnSpc>
            </a:pPr>
            <a:r>
              <a:rPr lang="en-GB" sz="2000"/>
              <a:t>Valid, reliable and consistent data are available</a:t>
            </a:r>
          </a:p>
          <a:p>
            <a:pPr>
              <a:lnSpc>
                <a:spcPct val="80000"/>
              </a:lnSpc>
            </a:pPr>
            <a:r>
              <a:rPr lang="en-GB" sz="2000"/>
              <a:t>They are affordable</a:t>
            </a:r>
            <a:endParaRPr lang="nb-NO"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 calcmode="lin" valueType="num">
                                      <p:cBhvr additive="base">
                                        <p:cTn id="7" dur="500" fill="hold"/>
                                        <p:tgtEl>
                                          <p:spTgt spid="267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7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7267">
                                            <p:txEl>
                                              <p:pRg st="1" end="1"/>
                                            </p:txEl>
                                          </p:spTgt>
                                        </p:tgtEl>
                                        <p:attrNameLst>
                                          <p:attrName>style.visibility</p:attrName>
                                        </p:attrNameLst>
                                      </p:cBhvr>
                                      <p:to>
                                        <p:strVal val="visible"/>
                                      </p:to>
                                    </p:set>
                                    <p:anim calcmode="lin" valueType="num">
                                      <p:cBhvr additive="base">
                                        <p:cTn id="11" dur="500" fill="hold"/>
                                        <p:tgtEl>
                                          <p:spTgt spid="267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7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grpId="1" nodeType="clickEffect">
                                  <p:stCondLst>
                                    <p:cond delay="0"/>
                                  </p:stCondLst>
                                  <p:childTnLst>
                                    <p:animClr clrSpc="hsl" dir="cw">
                                      <p:cBhvr override="childStyle">
                                        <p:cTn id="16" dur="500" fill="hold"/>
                                        <p:tgtEl>
                                          <p:spTgt spid="267267">
                                            <p:txEl>
                                              <p:pRg st="0" end="0"/>
                                            </p:txEl>
                                          </p:spTgt>
                                        </p:tgtEl>
                                        <p:attrNameLst>
                                          <p:attrName>style.color</p:attrName>
                                        </p:attrNameLst>
                                      </p:cBhvr>
                                      <p:by>
                                        <p:hsl h="0" s="-12549" l="-25098"/>
                                      </p:by>
                                    </p:animClr>
                                    <p:animClr clrSpc="hsl" dir="cw">
                                      <p:cBhvr>
                                        <p:cTn id="17" dur="500" fill="hold"/>
                                        <p:tgtEl>
                                          <p:spTgt spid="267267">
                                            <p:txEl>
                                              <p:pRg st="0" end="0"/>
                                            </p:txEl>
                                          </p:spTgt>
                                        </p:tgtEl>
                                        <p:attrNameLst>
                                          <p:attrName>fillcolor</p:attrName>
                                        </p:attrNameLst>
                                      </p:cBhvr>
                                      <p:by>
                                        <p:hsl h="0" s="-12549" l="-25098"/>
                                      </p:by>
                                    </p:animClr>
                                    <p:animClr clrSpc="hsl" dir="cw">
                                      <p:cBhvr>
                                        <p:cTn id="18" dur="500" fill="hold"/>
                                        <p:tgtEl>
                                          <p:spTgt spid="267267">
                                            <p:txEl>
                                              <p:pRg st="0" end="0"/>
                                            </p:txEl>
                                          </p:spTgt>
                                        </p:tgtEl>
                                        <p:attrNameLst>
                                          <p:attrName>stroke.color</p:attrName>
                                        </p:attrNameLst>
                                      </p:cBhvr>
                                      <p:by>
                                        <p:hsl h="0" s="-12549" l="-25098"/>
                                      </p:by>
                                    </p:animClr>
                                    <p:set>
                                      <p:cBhvr>
                                        <p:cTn id="19" dur="500" fill="hold"/>
                                        <p:tgtEl>
                                          <p:spTgt spid="267267">
                                            <p:txEl>
                                              <p:pRg st="0" end="0"/>
                                            </p:txEl>
                                          </p:spTgt>
                                        </p:tgtEl>
                                        <p:attrNameLst>
                                          <p:attrName>fill.type</p:attrName>
                                        </p:attrNameLst>
                                      </p:cBhvr>
                                      <p:to>
                                        <p:strVal val="solid"/>
                                      </p:to>
                                    </p:set>
                                  </p:childTnLst>
                                </p:cTn>
                              </p:par>
                              <p:par>
                                <p:cTn id="20" presetID="24" presetClass="emph" presetSubtype="0" fill="hold" grpId="1" nodeType="withEffect">
                                  <p:stCondLst>
                                    <p:cond delay="0"/>
                                  </p:stCondLst>
                                  <p:childTnLst>
                                    <p:animClr clrSpc="hsl" dir="cw">
                                      <p:cBhvr override="childStyle">
                                        <p:cTn id="21" dur="500" fill="hold"/>
                                        <p:tgtEl>
                                          <p:spTgt spid="267267">
                                            <p:txEl>
                                              <p:pRg st="1" end="1"/>
                                            </p:txEl>
                                          </p:spTgt>
                                        </p:tgtEl>
                                        <p:attrNameLst>
                                          <p:attrName>style.color</p:attrName>
                                        </p:attrNameLst>
                                      </p:cBhvr>
                                      <p:by>
                                        <p:hsl h="0" s="-12549" l="-25098"/>
                                      </p:by>
                                    </p:animClr>
                                    <p:animClr clrSpc="hsl" dir="cw">
                                      <p:cBhvr>
                                        <p:cTn id="22" dur="500" fill="hold"/>
                                        <p:tgtEl>
                                          <p:spTgt spid="267267">
                                            <p:txEl>
                                              <p:pRg st="1" end="1"/>
                                            </p:txEl>
                                          </p:spTgt>
                                        </p:tgtEl>
                                        <p:attrNameLst>
                                          <p:attrName>fillcolor</p:attrName>
                                        </p:attrNameLst>
                                      </p:cBhvr>
                                      <p:by>
                                        <p:hsl h="0" s="-12549" l="-25098"/>
                                      </p:by>
                                    </p:animClr>
                                    <p:animClr clrSpc="hsl" dir="cw">
                                      <p:cBhvr>
                                        <p:cTn id="23" dur="500" fill="hold"/>
                                        <p:tgtEl>
                                          <p:spTgt spid="267267">
                                            <p:txEl>
                                              <p:pRg st="1" end="1"/>
                                            </p:txEl>
                                          </p:spTgt>
                                        </p:tgtEl>
                                        <p:attrNameLst>
                                          <p:attrName>stroke.color</p:attrName>
                                        </p:attrNameLst>
                                      </p:cBhvr>
                                      <p:by>
                                        <p:hsl h="0" s="-12549" l="-25098"/>
                                      </p:by>
                                    </p:animClr>
                                    <p:set>
                                      <p:cBhvr>
                                        <p:cTn id="24" dur="500" fill="hold"/>
                                        <p:tgtEl>
                                          <p:spTgt spid="267267">
                                            <p:txEl>
                                              <p:pRg st="1" end="1"/>
                                            </p:txEl>
                                          </p:spTgt>
                                        </p:tgtEl>
                                        <p:attrNameLst>
                                          <p:attrName>fill.type</p:attrName>
                                        </p:attrNameLst>
                                      </p:cBhvr>
                                      <p:to>
                                        <p:strVal val="solid"/>
                                      </p:to>
                                    </p:set>
                                  </p:childTnLst>
                                </p:cTn>
                              </p:par>
                              <p:par>
                                <p:cTn id="25" presetID="2" presetClass="entr" presetSubtype="4" fill="hold" grpId="0" nodeType="withEffect">
                                  <p:stCondLst>
                                    <p:cond delay="0"/>
                                  </p:stCondLst>
                                  <p:childTnLst>
                                    <p:set>
                                      <p:cBhvr>
                                        <p:cTn id="26" dur="1" fill="hold">
                                          <p:stCondLst>
                                            <p:cond delay="0"/>
                                          </p:stCondLst>
                                        </p:cTn>
                                        <p:tgtEl>
                                          <p:spTgt spid="267267">
                                            <p:txEl>
                                              <p:pRg st="2" end="2"/>
                                            </p:txEl>
                                          </p:spTgt>
                                        </p:tgtEl>
                                        <p:attrNameLst>
                                          <p:attrName>style.visibility</p:attrName>
                                        </p:attrNameLst>
                                      </p:cBhvr>
                                      <p:to>
                                        <p:strVal val="visible"/>
                                      </p:to>
                                    </p:set>
                                    <p:anim calcmode="lin" valueType="num">
                                      <p:cBhvr additive="base">
                                        <p:cTn id="27" dur="500" fill="hold"/>
                                        <p:tgtEl>
                                          <p:spTgt spid="26726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726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7267">
                                            <p:txEl>
                                              <p:pRg st="3" end="3"/>
                                            </p:txEl>
                                          </p:spTgt>
                                        </p:tgtEl>
                                        <p:attrNameLst>
                                          <p:attrName>style.visibility</p:attrName>
                                        </p:attrNameLst>
                                      </p:cBhvr>
                                      <p:to>
                                        <p:strVal val="visible"/>
                                      </p:to>
                                    </p:set>
                                    <p:anim calcmode="lin" valueType="num">
                                      <p:cBhvr additive="base">
                                        <p:cTn id="31" dur="500" fill="hold"/>
                                        <p:tgtEl>
                                          <p:spTgt spid="2672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726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7267">
                                            <p:txEl>
                                              <p:pRg st="4" end="4"/>
                                            </p:txEl>
                                          </p:spTgt>
                                        </p:tgtEl>
                                        <p:attrNameLst>
                                          <p:attrName>style.visibility</p:attrName>
                                        </p:attrNameLst>
                                      </p:cBhvr>
                                      <p:to>
                                        <p:strVal val="visible"/>
                                      </p:to>
                                    </p:set>
                                    <p:anim calcmode="lin" valueType="num">
                                      <p:cBhvr additive="base">
                                        <p:cTn id="35" dur="500" fill="hold"/>
                                        <p:tgtEl>
                                          <p:spTgt spid="26726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726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7267">
                                            <p:txEl>
                                              <p:pRg st="5" end="5"/>
                                            </p:txEl>
                                          </p:spTgt>
                                        </p:tgtEl>
                                        <p:attrNameLst>
                                          <p:attrName>style.visibility</p:attrName>
                                        </p:attrNameLst>
                                      </p:cBhvr>
                                      <p:to>
                                        <p:strVal val="visible"/>
                                      </p:to>
                                    </p:set>
                                    <p:anim calcmode="lin" valueType="num">
                                      <p:cBhvr additive="base">
                                        <p:cTn id="39" dur="500" fill="hold"/>
                                        <p:tgtEl>
                                          <p:spTgt spid="26726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7267">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7267">
                                            <p:txEl>
                                              <p:pRg st="6" end="6"/>
                                            </p:txEl>
                                          </p:spTgt>
                                        </p:tgtEl>
                                        <p:attrNameLst>
                                          <p:attrName>style.visibility</p:attrName>
                                        </p:attrNameLst>
                                      </p:cBhvr>
                                      <p:to>
                                        <p:strVal val="visible"/>
                                      </p:to>
                                    </p:set>
                                    <p:anim calcmode="lin" valueType="num">
                                      <p:cBhvr additive="base">
                                        <p:cTn id="43" dur="500" fill="hold"/>
                                        <p:tgtEl>
                                          <p:spTgt spid="267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7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7267">
                                            <p:txEl>
                                              <p:pRg st="7" end="7"/>
                                            </p:txEl>
                                          </p:spTgt>
                                        </p:tgtEl>
                                        <p:attrNameLst>
                                          <p:attrName>style.visibility</p:attrName>
                                        </p:attrNameLst>
                                      </p:cBhvr>
                                      <p:to>
                                        <p:strVal val="visible"/>
                                      </p:to>
                                    </p:set>
                                    <p:anim calcmode="lin" valueType="num">
                                      <p:cBhvr additive="base">
                                        <p:cTn id="49" dur="500" fill="hold"/>
                                        <p:tgtEl>
                                          <p:spTgt spid="267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7267">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7267">
                                            <p:txEl>
                                              <p:pRg st="8" end="8"/>
                                            </p:txEl>
                                          </p:spTgt>
                                        </p:tgtEl>
                                        <p:attrNameLst>
                                          <p:attrName>style.visibility</p:attrName>
                                        </p:attrNameLst>
                                      </p:cBhvr>
                                      <p:to>
                                        <p:strVal val="visible"/>
                                      </p:to>
                                    </p:set>
                                    <p:anim calcmode="lin" valueType="num">
                                      <p:cBhvr additive="base">
                                        <p:cTn id="53" dur="500" fill="hold"/>
                                        <p:tgtEl>
                                          <p:spTgt spid="267267">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7267">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7267">
                                            <p:txEl>
                                              <p:pRg st="9" end="9"/>
                                            </p:txEl>
                                          </p:spTgt>
                                        </p:tgtEl>
                                        <p:attrNameLst>
                                          <p:attrName>style.visibility</p:attrName>
                                        </p:attrNameLst>
                                      </p:cBhvr>
                                      <p:to>
                                        <p:strVal val="visible"/>
                                      </p:to>
                                    </p:set>
                                    <p:anim calcmode="lin" valueType="num">
                                      <p:cBhvr additive="base">
                                        <p:cTn id="57" dur="500" fill="hold"/>
                                        <p:tgtEl>
                                          <p:spTgt spid="267267">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67267">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7267">
                                            <p:txEl>
                                              <p:pRg st="10" end="10"/>
                                            </p:txEl>
                                          </p:spTgt>
                                        </p:tgtEl>
                                        <p:attrNameLst>
                                          <p:attrName>style.visibility</p:attrName>
                                        </p:attrNameLst>
                                      </p:cBhvr>
                                      <p:to>
                                        <p:strVal val="visible"/>
                                      </p:to>
                                    </p:set>
                                    <p:anim calcmode="lin" valueType="num">
                                      <p:cBhvr additive="base">
                                        <p:cTn id="61" dur="500" fill="hold"/>
                                        <p:tgtEl>
                                          <p:spTgt spid="26726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7267">
                                            <p:txEl>
                                              <p:pRg st="10" end="10"/>
                                            </p:txEl>
                                          </p:spTgt>
                                        </p:tgtEl>
                                        <p:attrNameLst>
                                          <p:attrName>ppt_y</p:attrName>
                                        </p:attrNameLst>
                                      </p:cBhvr>
                                      <p:tavLst>
                                        <p:tav tm="0">
                                          <p:val>
                                            <p:strVal val="1+#ppt_h/2"/>
                                          </p:val>
                                        </p:tav>
                                        <p:tav tm="100000">
                                          <p:val>
                                            <p:strVal val="#ppt_y"/>
                                          </p:val>
                                        </p:tav>
                                      </p:tavLst>
                                    </p:anim>
                                  </p:childTnLst>
                                </p:cTn>
                              </p:par>
                              <p:par>
                                <p:cTn id="63" presetID="24" presetClass="emph" presetSubtype="0" fill="hold" grpId="1" nodeType="withEffect">
                                  <p:stCondLst>
                                    <p:cond delay="0"/>
                                  </p:stCondLst>
                                  <p:childTnLst>
                                    <p:animClr clrSpc="hsl" dir="cw">
                                      <p:cBhvr override="childStyle">
                                        <p:cTn id="64" dur="500" fill="hold"/>
                                        <p:tgtEl>
                                          <p:spTgt spid="267267">
                                            <p:txEl>
                                              <p:pRg st="2" end="2"/>
                                            </p:txEl>
                                          </p:spTgt>
                                        </p:tgtEl>
                                        <p:attrNameLst>
                                          <p:attrName>style.color</p:attrName>
                                        </p:attrNameLst>
                                      </p:cBhvr>
                                      <p:by>
                                        <p:hsl h="0" s="-12549" l="-25098"/>
                                      </p:by>
                                    </p:animClr>
                                    <p:animClr clrSpc="hsl" dir="cw">
                                      <p:cBhvr>
                                        <p:cTn id="65" dur="500" fill="hold"/>
                                        <p:tgtEl>
                                          <p:spTgt spid="267267">
                                            <p:txEl>
                                              <p:pRg st="2" end="2"/>
                                            </p:txEl>
                                          </p:spTgt>
                                        </p:tgtEl>
                                        <p:attrNameLst>
                                          <p:attrName>fillcolor</p:attrName>
                                        </p:attrNameLst>
                                      </p:cBhvr>
                                      <p:by>
                                        <p:hsl h="0" s="-12549" l="-25098"/>
                                      </p:by>
                                    </p:animClr>
                                    <p:animClr clrSpc="hsl" dir="cw">
                                      <p:cBhvr>
                                        <p:cTn id="66" dur="500" fill="hold"/>
                                        <p:tgtEl>
                                          <p:spTgt spid="267267">
                                            <p:txEl>
                                              <p:pRg st="2" end="2"/>
                                            </p:txEl>
                                          </p:spTgt>
                                        </p:tgtEl>
                                        <p:attrNameLst>
                                          <p:attrName>stroke.color</p:attrName>
                                        </p:attrNameLst>
                                      </p:cBhvr>
                                      <p:by>
                                        <p:hsl h="0" s="-12549" l="-25098"/>
                                      </p:by>
                                    </p:animClr>
                                    <p:set>
                                      <p:cBhvr>
                                        <p:cTn id="67" dur="500" fill="hold"/>
                                        <p:tgtEl>
                                          <p:spTgt spid="267267">
                                            <p:txEl>
                                              <p:pRg st="2" end="2"/>
                                            </p:txEl>
                                          </p:spTgt>
                                        </p:tgtEl>
                                        <p:attrNameLst>
                                          <p:attrName>fill.type</p:attrName>
                                        </p:attrNameLst>
                                      </p:cBhvr>
                                      <p:to>
                                        <p:strVal val="solid"/>
                                      </p:to>
                                    </p:set>
                                  </p:childTnLst>
                                </p:cTn>
                              </p:par>
                              <p:par>
                                <p:cTn id="68" presetID="24" presetClass="emph" presetSubtype="0" fill="hold" grpId="1" nodeType="withEffect">
                                  <p:stCondLst>
                                    <p:cond delay="0"/>
                                  </p:stCondLst>
                                  <p:childTnLst>
                                    <p:animClr clrSpc="hsl" dir="cw">
                                      <p:cBhvr override="childStyle">
                                        <p:cTn id="69" dur="500" fill="hold"/>
                                        <p:tgtEl>
                                          <p:spTgt spid="267267">
                                            <p:txEl>
                                              <p:pRg st="3" end="3"/>
                                            </p:txEl>
                                          </p:spTgt>
                                        </p:tgtEl>
                                        <p:attrNameLst>
                                          <p:attrName>style.color</p:attrName>
                                        </p:attrNameLst>
                                      </p:cBhvr>
                                      <p:by>
                                        <p:hsl h="0" s="-12549" l="-25098"/>
                                      </p:by>
                                    </p:animClr>
                                    <p:animClr clrSpc="hsl" dir="cw">
                                      <p:cBhvr>
                                        <p:cTn id="70" dur="500" fill="hold"/>
                                        <p:tgtEl>
                                          <p:spTgt spid="267267">
                                            <p:txEl>
                                              <p:pRg st="3" end="3"/>
                                            </p:txEl>
                                          </p:spTgt>
                                        </p:tgtEl>
                                        <p:attrNameLst>
                                          <p:attrName>fillcolor</p:attrName>
                                        </p:attrNameLst>
                                      </p:cBhvr>
                                      <p:by>
                                        <p:hsl h="0" s="-12549" l="-25098"/>
                                      </p:by>
                                    </p:animClr>
                                    <p:animClr clrSpc="hsl" dir="cw">
                                      <p:cBhvr>
                                        <p:cTn id="71" dur="500" fill="hold"/>
                                        <p:tgtEl>
                                          <p:spTgt spid="267267">
                                            <p:txEl>
                                              <p:pRg st="3" end="3"/>
                                            </p:txEl>
                                          </p:spTgt>
                                        </p:tgtEl>
                                        <p:attrNameLst>
                                          <p:attrName>stroke.color</p:attrName>
                                        </p:attrNameLst>
                                      </p:cBhvr>
                                      <p:by>
                                        <p:hsl h="0" s="-12549" l="-25098"/>
                                      </p:by>
                                    </p:animClr>
                                    <p:set>
                                      <p:cBhvr>
                                        <p:cTn id="72" dur="500" fill="hold"/>
                                        <p:tgtEl>
                                          <p:spTgt spid="267267">
                                            <p:txEl>
                                              <p:pRg st="3" end="3"/>
                                            </p:txEl>
                                          </p:spTgt>
                                        </p:tgtEl>
                                        <p:attrNameLst>
                                          <p:attrName>fill.type</p:attrName>
                                        </p:attrNameLst>
                                      </p:cBhvr>
                                      <p:to>
                                        <p:strVal val="solid"/>
                                      </p:to>
                                    </p:set>
                                  </p:childTnLst>
                                </p:cTn>
                              </p:par>
                              <p:par>
                                <p:cTn id="73" presetID="24" presetClass="emph" presetSubtype="0" fill="hold" grpId="1" nodeType="withEffect">
                                  <p:stCondLst>
                                    <p:cond delay="0"/>
                                  </p:stCondLst>
                                  <p:childTnLst>
                                    <p:animClr clrSpc="hsl" dir="cw">
                                      <p:cBhvr override="childStyle">
                                        <p:cTn id="74" dur="500" fill="hold"/>
                                        <p:tgtEl>
                                          <p:spTgt spid="267267">
                                            <p:txEl>
                                              <p:pRg st="4" end="4"/>
                                            </p:txEl>
                                          </p:spTgt>
                                        </p:tgtEl>
                                        <p:attrNameLst>
                                          <p:attrName>style.color</p:attrName>
                                        </p:attrNameLst>
                                      </p:cBhvr>
                                      <p:by>
                                        <p:hsl h="0" s="-12549" l="-25098"/>
                                      </p:by>
                                    </p:animClr>
                                    <p:animClr clrSpc="hsl" dir="cw">
                                      <p:cBhvr>
                                        <p:cTn id="75" dur="500" fill="hold"/>
                                        <p:tgtEl>
                                          <p:spTgt spid="267267">
                                            <p:txEl>
                                              <p:pRg st="4" end="4"/>
                                            </p:txEl>
                                          </p:spTgt>
                                        </p:tgtEl>
                                        <p:attrNameLst>
                                          <p:attrName>fillcolor</p:attrName>
                                        </p:attrNameLst>
                                      </p:cBhvr>
                                      <p:by>
                                        <p:hsl h="0" s="-12549" l="-25098"/>
                                      </p:by>
                                    </p:animClr>
                                    <p:animClr clrSpc="hsl" dir="cw">
                                      <p:cBhvr>
                                        <p:cTn id="76" dur="500" fill="hold"/>
                                        <p:tgtEl>
                                          <p:spTgt spid="267267">
                                            <p:txEl>
                                              <p:pRg st="4" end="4"/>
                                            </p:txEl>
                                          </p:spTgt>
                                        </p:tgtEl>
                                        <p:attrNameLst>
                                          <p:attrName>stroke.color</p:attrName>
                                        </p:attrNameLst>
                                      </p:cBhvr>
                                      <p:by>
                                        <p:hsl h="0" s="-12549" l="-25098"/>
                                      </p:by>
                                    </p:animClr>
                                    <p:set>
                                      <p:cBhvr>
                                        <p:cTn id="77" dur="500" fill="hold"/>
                                        <p:tgtEl>
                                          <p:spTgt spid="267267">
                                            <p:txEl>
                                              <p:pRg st="4" end="4"/>
                                            </p:txEl>
                                          </p:spTgt>
                                        </p:tgtEl>
                                        <p:attrNameLst>
                                          <p:attrName>fill.type</p:attrName>
                                        </p:attrNameLst>
                                      </p:cBhvr>
                                      <p:to>
                                        <p:strVal val="solid"/>
                                      </p:to>
                                    </p:set>
                                  </p:childTnLst>
                                </p:cTn>
                              </p:par>
                              <p:par>
                                <p:cTn id="78" presetID="24" presetClass="emph" presetSubtype="0" fill="hold" grpId="1" nodeType="withEffect">
                                  <p:stCondLst>
                                    <p:cond delay="0"/>
                                  </p:stCondLst>
                                  <p:childTnLst>
                                    <p:animClr clrSpc="hsl" dir="cw">
                                      <p:cBhvr override="childStyle">
                                        <p:cTn id="79" dur="500" fill="hold"/>
                                        <p:tgtEl>
                                          <p:spTgt spid="267267">
                                            <p:txEl>
                                              <p:pRg st="5" end="5"/>
                                            </p:txEl>
                                          </p:spTgt>
                                        </p:tgtEl>
                                        <p:attrNameLst>
                                          <p:attrName>style.color</p:attrName>
                                        </p:attrNameLst>
                                      </p:cBhvr>
                                      <p:by>
                                        <p:hsl h="0" s="-12549" l="-25098"/>
                                      </p:by>
                                    </p:animClr>
                                    <p:animClr clrSpc="hsl" dir="cw">
                                      <p:cBhvr>
                                        <p:cTn id="80" dur="500" fill="hold"/>
                                        <p:tgtEl>
                                          <p:spTgt spid="267267">
                                            <p:txEl>
                                              <p:pRg st="5" end="5"/>
                                            </p:txEl>
                                          </p:spTgt>
                                        </p:tgtEl>
                                        <p:attrNameLst>
                                          <p:attrName>fillcolor</p:attrName>
                                        </p:attrNameLst>
                                      </p:cBhvr>
                                      <p:by>
                                        <p:hsl h="0" s="-12549" l="-25098"/>
                                      </p:by>
                                    </p:animClr>
                                    <p:animClr clrSpc="hsl" dir="cw">
                                      <p:cBhvr>
                                        <p:cTn id="81" dur="500" fill="hold"/>
                                        <p:tgtEl>
                                          <p:spTgt spid="267267">
                                            <p:txEl>
                                              <p:pRg st="5" end="5"/>
                                            </p:txEl>
                                          </p:spTgt>
                                        </p:tgtEl>
                                        <p:attrNameLst>
                                          <p:attrName>stroke.color</p:attrName>
                                        </p:attrNameLst>
                                      </p:cBhvr>
                                      <p:by>
                                        <p:hsl h="0" s="-12549" l="-25098"/>
                                      </p:by>
                                    </p:animClr>
                                    <p:set>
                                      <p:cBhvr>
                                        <p:cTn id="82" dur="500" fill="hold"/>
                                        <p:tgtEl>
                                          <p:spTgt spid="267267">
                                            <p:txEl>
                                              <p:pRg st="5" end="5"/>
                                            </p:txEl>
                                          </p:spTgt>
                                        </p:tgtEl>
                                        <p:attrNameLst>
                                          <p:attrName>fill.type</p:attrName>
                                        </p:attrNameLst>
                                      </p:cBhvr>
                                      <p:to>
                                        <p:strVal val="solid"/>
                                      </p:to>
                                    </p:set>
                                  </p:childTnLst>
                                </p:cTn>
                              </p:par>
                              <p:par>
                                <p:cTn id="83" presetID="24" presetClass="emph" presetSubtype="0" fill="hold" grpId="1" nodeType="withEffect">
                                  <p:stCondLst>
                                    <p:cond delay="0"/>
                                  </p:stCondLst>
                                  <p:childTnLst>
                                    <p:animClr clrSpc="hsl" dir="cw">
                                      <p:cBhvr override="childStyle">
                                        <p:cTn id="84" dur="500" fill="hold"/>
                                        <p:tgtEl>
                                          <p:spTgt spid="267267">
                                            <p:txEl>
                                              <p:pRg st="6" end="6"/>
                                            </p:txEl>
                                          </p:spTgt>
                                        </p:tgtEl>
                                        <p:attrNameLst>
                                          <p:attrName>style.color</p:attrName>
                                        </p:attrNameLst>
                                      </p:cBhvr>
                                      <p:by>
                                        <p:hsl h="0" s="-12549" l="-25098"/>
                                      </p:by>
                                    </p:animClr>
                                    <p:animClr clrSpc="hsl" dir="cw">
                                      <p:cBhvr>
                                        <p:cTn id="85" dur="500" fill="hold"/>
                                        <p:tgtEl>
                                          <p:spTgt spid="267267">
                                            <p:txEl>
                                              <p:pRg st="6" end="6"/>
                                            </p:txEl>
                                          </p:spTgt>
                                        </p:tgtEl>
                                        <p:attrNameLst>
                                          <p:attrName>fillcolor</p:attrName>
                                        </p:attrNameLst>
                                      </p:cBhvr>
                                      <p:by>
                                        <p:hsl h="0" s="-12549" l="-25098"/>
                                      </p:by>
                                    </p:animClr>
                                    <p:animClr clrSpc="hsl" dir="cw">
                                      <p:cBhvr>
                                        <p:cTn id="86" dur="500" fill="hold"/>
                                        <p:tgtEl>
                                          <p:spTgt spid="267267">
                                            <p:txEl>
                                              <p:pRg st="6" end="6"/>
                                            </p:txEl>
                                          </p:spTgt>
                                        </p:tgtEl>
                                        <p:attrNameLst>
                                          <p:attrName>stroke.color</p:attrName>
                                        </p:attrNameLst>
                                      </p:cBhvr>
                                      <p:by>
                                        <p:hsl h="0" s="-12549" l="-25098"/>
                                      </p:by>
                                    </p:animClr>
                                    <p:set>
                                      <p:cBhvr>
                                        <p:cTn id="87" dur="500" fill="hold"/>
                                        <p:tgtEl>
                                          <p:spTgt spid="26726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uiExpand="1" build="p"/>
      <p:bldP spid="267267"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nb-NO" sz="4000"/>
              <a:t>Why consider the choice of indicators in a policy brief?</a:t>
            </a:r>
          </a:p>
        </p:txBody>
      </p:sp>
      <p:sp>
        <p:nvSpPr>
          <p:cNvPr id="268291" name="Rectangle 3"/>
          <p:cNvSpPr>
            <a:spLocks noGrp="1" noChangeArrowheads="1"/>
          </p:cNvSpPr>
          <p:nvPr>
            <p:ph type="body" idx="1"/>
          </p:nvPr>
        </p:nvSpPr>
        <p:spPr/>
        <p:txBody>
          <a:bodyPr/>
          <a:lstStyle/>
          <a:p>
            <a:pPr>
              <a:lnSpc>
                <a:spcPct val="80000"/>
              </a:lnSpc>
            </a:pPr>
            <a:r>
              <a:rPr lang="en-GB" sz="2400"/>
              <a:t>To ensure that due consideration is given to important uncertainties and how to address these</a:t>
            </a:r>
          </a:p>
          <a:p>
            <a:pPr>
              <a:lnSpc>
                <a:spcPct val="80000"/>
              </a:lnSpc>
            </a:pPr>
            <a:r>
              <a:rPr lang="en-GB" sz="2400"/>
              <a:t>To inform discussions about the need for monitoring an option during the policy development process</a:t>
            </a:r>
          </a:p>
          <a:p>
            <a:pPr>
              <a:lnSpc>
                <a:spcPct val="80000"/>
              </a:lnSpc>
              <a:buFontTx/>
              <a:buNone/>
            </a:pPr>
            <a:endParaRPr lang="en-GB" sz="2400"/>
          </a:p>
          <a:p>
            <a:pPr>
              <a:lnSpc>
                <a:spcPct val="80000"/>
              </a:lnSpc>
            </a:pPr>
            <a:r>
              <a:rPr lang="en-GB" sz="2400"/>
              <a:t>The amount of detail that can be included in a policy brief regarding monitoring is limited</a:t>
            </a:r>
          </a:p>
          <a:p>
            <a:pPr lvl="1">
              <a:lnSpc>
                <a:spcPct val="80000"/>
              </a:lnSpc>
            </a:pPr>
            <a:r>
              <a:rPr lang="en-GB" sz="2000"/>
              <a:t>It may be desirable to include key considerations in the text and more detailed considerations, when relevant, as an appendix</a:t>
            </a:r>
          </a:p>
          <a:p>
            <a:pPr>
              <a:lnSpc>
                <a:spcPct val="80000"/>
              </a:lnSpc>
              <a:buFontTx/>
              <a:buNone/>
            </a:pPr>
            <a:endParaRPr lang="en-GB" sz="2400"/>
          </a:p>
          <a:p>
            <a:pPr>
              <a:lnSpc>
                <a:spcPct val="80000"/>
              </a:lnSpc>
            </a:pPr>
            <a:r>
              <a:rPr lang="en-GB" sz="2400"/>
              <a:t>The risk of not incorporating these considerations is that monitoring will be considered as an afterthought, rather than as an integral component of the 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additive="base">
                                        <p:cTn id="7" dur="5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anim calcmode="lin" valueType="num">
                                      <p:cBhvr additive="base">
                                        <p:cTn id="11" dur="500" fill="hold"/>
                                        <p:tgtEl>
                                          <p:spTgt spid="268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8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8291">
                                            <p:txEl>
                                              <p:pRg st="3" end="3"/>
                                            </p:txEl>
                                          </p:spTgt>
                                        </p:tgtEl>
                                        <p:attrNameLst>
                                          <p:attrName>style.visibility</p:attrName>
                                        </p:attrNameLst>
                                      </p:cBhvr>
                                      <p:to>
                                        <p:strVal val="visible"/>
                                      </p:to>
                                    </p:set>
                                    <p:anim calcmode="lin" valueType="num">
                                      <p:cBhvr additive="base">
                                        <p:cTn id="17" dur="500" fill="hold"/>
                                        <p:tgtEl>
                                          <p:spTgt spid="26829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829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8291">
                                            <p:txEl>
                                              <p:pRg st="4" end="4"/>
                                            </p:txEl>
                                          </p:spTgt>
                                        </p:tgtEl>
                                        <p:attrNameLst>
                                          <p:attrName>style.visibility</p:attrName>
                                        </p:attrNameLst>
                                      </p:cBhvr>
                                      <p:to>
                                        <p:strVal val="visible"/>
                                      </p:to>
                                    </p:set>
                                    <p:anim calcmode="lin" valueType="num">
                                      <p:cBhvr additive="base">
                                        <p:cTn id="21" dur="500" fill="hold"/>
                                        <p:tgtEl>
                                          <p:spTgt spid="26829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8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8291">
                                            <p:txEl>
                                              <p:pRg st="6" end="6"/>
                                            </p:txEl>
                                          </p:spTgt>
                                        </p:tgtEl>
                                        <p:attrNameLst>
                                          <p:attrName>style.visibility</p:attrName>
                                        </p:attrNameLst>
                                      </p:cBhvr>
                                      <p:to>
                                        <p:strVal val="visible"/>
                                      </p:to>
                                    </p:set>
                                    <p:anim calcmode="lin" valueType="num">
                                      <p:cBhvr additive="base">
                                        <p:cTn id="27" dur="500" fill="hold"/>
                                        <p:tgtEl>
                                          <p:spTgt spid="26829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8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0" y="53975"/>
            <a:ext cx="9144000" cy="1143000"/>
          </a:xfrm>
        </p:spPr>
        <p:txBody>
          <a:bodyPr/>
          <a:lstStyle/>
          <a:p>
            <a:r>
              <a:rPr lang="en-US" sz="3200"/>
              <a:t>Worksheet for considering needs and alternatives for monitoring implementation of an option</a:t>
            </a:r>
            <a:endParaRPr lang="nb-NO" sz="3200"/>
          </a:p>
        </p:txBody>
      </p:sp>
      <p:pic>
        <p:nvPicPr>
          <p:cNvPr id="269316" name="Picture 4"/>
          <p:cNvPicPr>
            <a:picLocks noChangeAspect="1" noChangeArrowheads="1"/>
          </p:cNvPicPr>
          <p:nvPr/>
        </p:nvPicPr>
        <p:blipFill>
          <a:blip r:embed="rId2" cstate="print"/>
          <a:srcRect/>
          <a:stretch>
            <a:fillRect/>
          </a:stretch>
        </p:blipFill>
        <p:spPr bwMode="auto">
          <a:xfrm>
            <a:off x="0" y="1343025"/>
            <a:ext cx="9144000" cy="474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p:txBody>
          <a:bodyPr/>
          <a:lstStyle/>
          <a:p>
            <a:r>
              <a:rPr lang="nb-NO" sz="4000"/>
              <a:t>Questions or comments about monitoring?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GB"/>
              <a:t>What should potentially be evaluated and how?</a:t>
            </a:r>
            <a:endParaRPr lang="nb-NO"/>
          </a:p>
        </p:txBody>
      </p:sp>
      <p:sp>
        <p:nvSpPr>
          <p:cNvPr id="250883" name="Rectangle 3"/>
          <p:cNvSpPr>
            <a:spLocks noGrp="1" noChangeArrowheads="1"/>
          </p:cNvSpPr>
          <p:nvPr>
            <p:ph type="body" idx="1"/>
          </p:nvPr>
        </p:nvSpPr>
        <p:spPr>
          <a:xfrm>
            <a:off x="457200" y="1700213"/>
            <a:ext cx="8229600" cy="4425950"/>
          </a:xfrm>
        </p:spPr>
        <p:txBody>
          <a:bodyPr/>
          <a:lstStyle/>
          <a:p>
            <a:pPr>
              <a:lnSpc>
                <a:spcPct val="90000"/>
              </a:lnSpc>
            </a:pPr>
            <a:r>
              <a:rPr lang="en-GB" sz="2800"/>
              <a:t>Although monitoring can sometimes be used to reduce uncertainties about the impacts of an option, often this will not be adequate</a:t>
            </a:r>
          </a:p>
          <a:p>
            <a:pPr>
              <a:lnSpc>
                <a:spcPct val="90000"/>
              </a:lnSpc>
            </a:pPr>
            <a:r>
              <a:rPr lang="en-GB" sz="2800"/>
              <a:t>“Evaluation” is sometimes used interchangeably with “monitoring”</a:t>
            </a:r>
          </a:p>
          <a:p>
            <a:pPr>
              <a:lnSpc>
                <a:spcPct val="90000"/>
              </a:lnSpc>
            </a:pPr>
            <a:r>
              <a:rPr lang="en-GB" sz="2800"/>
              <a:t>But evaluation, or more specifically ‘impact evaluation’, usually suggests an assessment of whether observed changes in the impacts that are measured can be attributed to the implementation of the option</a:t>
            </a:r>
            <a:r>
              <a:rPr lang="nb-NO"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additive="base">
                                        <p:cTn id="7" dur="500" fill="hold"/>
                                        <p:tgtEl>
                                          <p:spTgt spid="250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0883">
                                            <p:txEl>
                                              <p:pRg st="1" end="1"/>
                                            </p:txEl>
                                          </p:spTgt>
                                        </p:tgtEl>
                                        <p:attrNameLst>
                                          <p:attrName>style.visibility</p:attrName>
                                        </p:attrNameLst>
                                      </p:cBhvr>
                                      <p:to>
                                        <p:strVal val="visible"/>
                                      </p:to>
                                    </p:set>
                                    <p:anim calcmode="lin" valueType="num">
                                      <p:cBhvr additive="base">
                                        <p:cTn id="13" dur="500" fill="hold"/>
                                        <p:tgtEl>
                                          <p:spTgt spid="250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08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0883">
                                            <p:txEl>
                                              <p:pRg st="2" end="2"/>
                                            </p:txEl>
                                          </p:spTgt>
                                        </p:tgtEl>
                                        <p:attrNameLst>
                                          <p:attrName>style.visibility</p:attrName>
                                        </p:attrNameLst>
                                      </p:cBhvr>
                                      <p:to>
                                        <p:strVal val="visible"/>
                                      </p:to>
                                    </p:set>
                                    <p:anim calcmode="lin" valueType="num">
                                      <p:cBhvr additive="base">
                                        <p:cTn id="19" dur="500" fill="hold"/>
                                        <p:tgtEl>
                                          <p:spTgt spid="2508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08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GB" sz="3200"/>
              <a:t>Monitoring does not necessarily indicate whether an option has had an impact on the indicators that have been measured</a:t>
            </a:r>
            <a:endParaRPr lang="nb-NO" sz="3200"/>
          </a:p>
        </p:txBody>
      </p:sp>
      <p:sp>
        <p:nvSpPr>
          <p:cNvPr id="271363" name="Rectangle 3"/>
          <p:cNvSpPr>
            <a:spLocks noGrp="1" noChangeArrowheads="1"/>
          </p:cNvSpPr>
          <p:nvPr>
            <p:ph type="body" idx="1"/>
          </p:nvPr>
        </p:nvSpPr>
        <p:spPr>
          <a:xfrm>
            <a:off x="457200" y="1916113"/>
            <a:ext cx="8229600" cy="4210050"/>
          </a:xfrm>
        </p:spPr>
        <p:txBody>
          <a:bodyPr/>
          <a:lstStyle/>
          <a:p>
            <a:r>
              <a:rPr lang="en-GB" sz="2800"/>
              <a:t>Indicators will almost always be influenced by factors other than the option being implemented</a:t>
            </a:r>
          </a:p>
          <a:p>
            <a:r>
              <a:rPr lang="en-GB" sz="2800"/>
              <a:t>This makes it extremely difficult to determine what caused any observed changes</a:t>
            </a:r>
          </a:p>
          <a:p>
            <a:r>
              <a:rPr lang="en-GB" sz="2800"/>
              <a:t>If monitoring reveals, for example, that performance improved over time, implementation of the option may not be the only causal factor and may, in fact, not have caused the change at all</a:t>
            </a:r>
            <a:r>
              <a:rPr lang="nb-NO"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 calcmode="lin" valueType="num">
                                      <p:cBhvr additive="base">
                                        <p:cTn id="7"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1363">
                                            <p:txEl>
                                              <p:pRg st="1" end="1"/>
                                            </p:txEl>
                                          </p:spTgt>
                                        </p:tgtEl>
                                        <p:attrNameLst>
                                          <p:attrName>style.visibility</p:attrName>
                                        </p:attrNameLst>
                                      </p:cBhvr>
                                      <p:to>
                                        <p:strVal val="visible"/>
                                      </p:to>
                                    </p:set>
                                    <p:anim calcmode="lin" valueType="num">
                                      <p:cBhvr additive="base">
                                        <p:cTn id="13"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1363">
                                            <p:txEl>
                                              <p:pRg st="2" end="2"/>
                                            </p:txEl>
                                          </p:spTgt>
                                        </p:tgtEl>
                                        <p:attrNameLst>
                                          <p:attrName>style.visibility</p:attrName>
                                        </p:attrNameLst>
                                      </p:cBhvr>
                                      <p:to>
                                        <p:strVal val="visible"/>
                                      </p:to>
                                    </p:set>
                                    <p:anim calcmode="lin" valueType="num">
                                      <p:cBhvr additive="base">
                                        <p:cTn id="19"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ctrTitle"/>
          </p:nvPr>
        </p:nvSpPr>
        <p:spPr>
          <a:xfrm>
            <a:off x="685800" y="1412875"/>
            <a:ext cx="7772400" cy="1470025"/>
          </a:xfrm>
        </p:spPr>
        <p:txBody>
          <a:bodyPr/>
          <a:lstStyle/>
          <a:p>
            <a:r>
              <a:rPr lang="en-GB" sz="4000"/>
              <a:t>Impact evaluations should, so far as possible, measure all desirable and undesirable outcomes that are important to those affected for which there is substantial uncertainty</a:t>
            </a:r>
            <a:endParaRPr lang="nb-NO" sz="4000"/>
          </a:p>
        </p:txBody>
      </p:sp>
      <p:sp>
        <p:nvSpPr>
          <p:cNvPr id="272387" name="Rectangle 3"/>
          <p:cNvSpPr>
            <a:spLocks noGrp="1" noChangeArrowheads="1"/>
          </p:cNvSpPr>
          <p:nvPr>
            <p:ph type="subTitle" idx="1"/>
          </p:nvPr>
        </p:nvSpPr>
        <p:spPr>
          <a:xfrm>
            <a:off x="1371600" y="4124325"/>
            <a:ext cx="6400800" cy="1752600"/>
          </a:xfrm>
        </p:spPr>
        <p:txBody>
          <a:bodyPr/>
          <a:lstStyle/>
          <a:p>
            <a:pPr>
              <a:lnSpc>
                <a:spcPct val="90000"/>
              </a:lnSpc>
            </a:pPr>
            <a:r>
              <a:rPr lang="en-GB" sz="2800"/>
              <a:t>I.e. where the results of the evaluation could conceivably affect a decision about whether implementation of the option is worthwhile</a:t>
            </a:r>
            <a:r>
              <a:rPr lang="nb-NO" sz="28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630238"/>
            <a:ext cx="8229600" cy="1143000"/>
          </a:xfrm>
        </p:spPr>
        <p:txBody>
          <a:bodyPr/>
          <a:lstStyle/>
          <a:p>
            <a:r>
              <a:rPr lang="en-GB" sz="3200"/>
              <a:t>An impact evaluation must estimate what would occur in the absence of implementing an option and compare this to an estimate of what happens with implementing the option</a:t>
            </a:r>
            <a:endParaRPr lang="nb-NO" sz="3200"/>
          </a:p>
        </p:txBody>
      </p:sp>
      <p:sp>
        <p:nvSpPr>
          <p:cNvPr id="274435" name="Rectangle 3"/>
          <p:cNvSpPr>
            <a:spLocks noGrp="1" noChangeArrowheads="1"/>
          </p:cNvSpPr>
          <p:nvPr>
            <p:ph type="body" idx="1"/>
          </p:nvPr>
        </p:nvSpPr>
        <p:spPr>
          <a:xfrm>
            <a:off x="457200" y="2420938"/>
            <a:ext cx="8229600" cy="3705225"/>
          </a:xfrm>
        </p:spPr>
        <p:txBody>
          <a:bodyPr/>
          <a:lstStyle/>
          <a:p>
            <a:pPr>
              <a:lnSpc>
                <a:spcPct val="90000"/>
              </a:lnSpc>
            </a:pPr>
            <a:r>
              <a:rPr lang="en-GB"/>
              <a:t>Ideally an evaluation should be built into an option as it is designed</a:t>
            </a:r>
          </a:p>
          <a:p>
            <a:pPr lvl="1">
              <a:lnSpc>
                <a:spcPct val="90000"/>
              </a:lnSpc>
            </a:pPr>
            <a:r>
              <a:rPr lang="en-GB"/>
              <a:t>Which means that the evaluation should be planned as early as possible</a:t>
            </a:r>
          </a:p>
          <a:p>
            <a:pPr>
              <a:lnSpc>
                <a:spcPct val="90000"/>
              </a:lnSpc>
            </a:pPr>
            <a:r>
              <a:rPr lang="en-GB"/>
              <a:t>Policy briefs can help to ensure that appropriate consideration is given to the need for impact evaluations</a:t>
            </a:r>
          </a:p>
          <a:p>
            <a:pPr lvl="1">
              <a:lnSpc>
                <a:spcPct val="90000"/>
              </a:lnSpc>
            </a:pPr>
            <a:r>
              <a:rPr lang="en-GB"/>
              <a:t>And when and how they should be conducted</a:t>
            </a:r>
            <a:r>
              <a:rPr lang="nb-NO"/>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4435">
                                            <p:txEl>
                                              <p:pRg st="1" end="1"/>
                                            </p:txEl>
                                          </p:spTgt>
                                        </p:tgtEl>
                                        <p:attrNameLst>
                                          <p:attrName>style.visibility</p:attrName>
                                        </p:attrNameLst>
                                      </p:cBhvr>
                                      <p:to>
                                        <p:strVal val="visible"/>
                                      </p:to>
                                    </p:set>
                                    <p:anim calcmode="lin" valueType="num">
                                      <p:cBhvr additive="base">
                                        <p:cTn id="11"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4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4435">
                                            <p:txEl>
                                              <p:pRg st="2" end="2"/>
                                            </p:txEl>
                                          </p:spTgt>
                                        </p:tgtEl>
                                        <p:attrNameLst>
                                          <p:attrName>style.visibility</p:attrName>
                                        </p:attrNameLst>
                                      </p:cBhvr>
                                      <p:to>
                                        <p:strVal val="visible"/>
                                      </p:to>
                                    </p:set>
                                    <p:anim calcmode="lin" valueType="num">
                                      <p:cBhvr additive="base">
                                        <p:cTn id="17" dur="500" fill="hold"/>
                                        <p:tgtEl>
                                          <p:spTgt spid="274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4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4435">
                                            <p:txEl>
                                              <p:pRg st="3" end="3"/>
                                            </p:txEl>
                                          </p:spTgt>
                                        </p:tgtEl>
                                        <p:attrNameLst>
                                          <p:attrName>style.visibility</p:attrName>
                                        </p:attrNameLst>
                                      </p:cBhvr>
                                      <p:to>
                                        <p:strVal val="visible"/>
                                      </p:to>
                                    </p:set>
                                    <p:anim calcmode="lin" valueType="num">
                                      <p:cBhvr additive="base">
                                        <p:cTn id="21" dur="500" fill="hold"/>
                                        <p:tgtEl>
                                          <p:spTgt spid="274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4435">
                                            <p:txEl>
                                              <p:pRg st="3" end="3"/>
                                            </p:txEl>
                                          </p:spTgt>
                                        </p:tgtEl>
                                        <p:attrNameLst>
                                          <p:attrName>ppt_y</p:attrName>
                                        </p:attrNameLst>
                                      </p:cBhvr>
                                      <p:tavLst>
                                        <p:tav tm="0">
                                          <p:val>
                                            <p:strVal val="1+#ppt_h/2"/>
                                          </p:val>
                                        </p:tav>
                                        <p:tav tm="100000">
                                          <p:val>
                                            <p:strVal val="#ppt_y"/>
                                          </p:val>
                                        </p:tav>
                                      </p:tavLst>
                                    </p:anim>
                                  </p:childTnLst>
                                </p:cTn>
                              </p:par>
                              <p:par>
                                <p:cTn id="23" presetID="24" presetClass="emph" presetSubtype="0" fill="hold" grpId="1" nodeType="withEffect">
                                  <p:stCondLst>
                                    <p:cond delay="0"/>
                                  </p:stCondLst>
                                  <p:childTnLst>
                                    <p:animClr clrSpc="hsl" dir="cw">
                                      <p:cBhvr override="childStyle">
                                        <p:cTn id="24" dur="500" fill="hold"/>
                                        <p:tgtEl>
                                          <p:spTgt spid="274435">
                                            <p:txEl>
                                              <p:pRg st="0" end="0"/>
                                            </p:txEl>
                                          </p:spTgt>
                                        </p:tgtEl>
                                        <p:attrNameLst>
                                          <p:attrName>style.color</p:attrName>
                                        </p:attrNameLst>
                                      </p:cBhvr>
                                      <p:by>
                                        <p:hsl h="0" s="-12549" l="-25098"/>
                                      </p:by>
                                    </p:animClr>
                                    <p:animClr clrSpc="hsl" dir="cw">
                                      <p:cBhvr>
                                        <p:cTn id="25" dur="500" fill="hold"/>
                                        <p:tgtEl>
                                          <p:spTgt spid="274435">
                                            <p:txEl>
                                              <p:pRg st="0" end="0"/>
                                            </p:txEl>
                                          </p:spTgt>
                                        </p:tgtEl>
                                        <p:attrNameLst>
                                          <p:attrName>fillcolor</p:attrName>
                                        </p:attrNameLst>
                                      </p:cBhvr>
                                      <p:by>
                                        <p:hsl h="0" s="-12549" l="-25098"/>
                                      </p:by>
                                    </p:animClr>
                                    <p:animClr clrSpc="hsl" dir="cw">
                                      <p:cBhvr>
                                        <p:cTn id="26" dur="500" fill="hold"/>
                                        <p:tgtEl>
                                          <p:spTgt spid="274435">
                                            <p:txEl>
                                              <p:pRg st="0" end="0"/>
                                            </p:txEl>
                                          </p:spTgt>
                                        </p:tgtEl>
                                        <p:attrNameLst>
                                          <p:attrName>stroke.color</p:attrName>
                                        </p:attrNameLst>
                                      </p:cBhvr>
                                      <p:by>
                                        <p:hsl h="0" s="-12549" l="-25098"/>
                                      </p:by>
                                    </p:animClr>
                                    <p:set>
                                      <p:cBhvr>
                                        <p:cTn id="27" dur="500" fill="hold"/>
                                        <p:tgtEl>
                                          <p:spTgt spid="274435">
                                            <p:txEl>
                                              <p:pRg st="0" end="0"/>
                                            </p:txEl>
                                          </p:spTgt>
                                        </p:tgtEl>
                                        <p:attrNameLst>
                                          <p:attrName>fill.type</p:attrName>
                                        </p:attrNameLst>
                                      </p:cBhvr>
                                      <p:to>
                                        <p:strVal val="solid"/>
                                      </p:to>
                                    </p:set>
                                  </p:childTnLst>
                                </p:cTn>
                              </p:par>
                              <p:par>
                                <p:cTn id="28" presetID="24" presetClass="emph" presetSubtype="0" fill="hold" grpId="1" nodeType="withEffect">
                                  <p:stCondLst>
                                    <p:cond delay="0"/>
                                  </p:stCondLst>
                                  <p:childTnLst>
                                    <p:animClr clrSpc="hsl" dir="cw">
                                      <p:cBhvr override="childStyle">
                                        <p:cTn id="29" dur="500" fill="hold"/>
                                        <p:tgtEl>
                                          <p:spTgt spid="274435">
                                            <p:txEl>
                                              <p:pRg st="1" end="1"/>
                                            </p:txEl>
                                          </p:spTgt>
                                        </p:tgtEl>
                                        <p:attrNameLst>
                                          <p:attrName>style.color</p:attrName>
                                        </p:attrNameLst>
                                      </p:cBhvr>
                                      <p:by>
                                        <p:hsl h="0" s="-12549" l="-25098"/>
                                      </p:by>
                                    </p:animClr>
                                    <p:animClr clrSpc="hsl" dir="cw">
                                      <p:cBhvr>
                                        <p:cTn id="30" dur="500" fill="hold"/>
                                        <p:tgtEl>
                                          <p:spTgt spid="274435">
                                            <p:txEl>
                                              <p:pRg st="1" end="1"/>
                                            </p:txEl>
                                          </p:spTgt>
                                        </p:tgtEl>
                                        <p:attrNameLst>
                                          <p:attrName>fillcolor</p:attrName>
                                        </p:attrNameLst>
                                      </p:cBhvr>
                                      <p:by>
                                        <p:hsl h="0" s="-12549" l="-25098"/>
                                      </p:by>
                                    </p:animClr>
                                    <p:animClr clrSpc="hsl" dir="cw">
                                      <p:cBhvr>
                                        <p:cTn id="31" dur="500" fill="hold"/>
                                        <p:tgtEl>
                                          <p:spTgt spid="274435">
                                            <p:txEl>
                                              <p:pRg st="1" end="1"/>
                                            </p:txEl>
                                          </p:spTgt>
                                        </p:tgtEl>
                                        <p:attrNameLst>
                                          <p:attrName>stroke.color</p:attrName>
                                        </p:attrNameLst>
                                      </p:cBhvr>
                                      <p:by>
                                        <p:hsl h="0" s="-12549" l="-25098"/>
                                      </p:by>
                                    </p:animClr>
                                    <p:set>
                                      <p:cBhvr>
                                        <p:cTn id="32" dur="500" fill="hold"/>
                                        <p:tgtEl>
                                          <p:spTgt spid="27443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uiExpand="1" build="p"/>
      <p:bldP spid="274435"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188913"/>
            <a:ext cx="8229600" cy="1143000"/>
          </a:xfrm>
        </p:spPr>
        <p:txBody>
          <a:bodyPr/>
          <a:lstStyle/>
          <a:p>
            <a:r>
              <a:rPr lang="en-GB" sz="4000"/>
              <a:t>Evaluation methods and findings should be as reliable as possible</a:t>
            </a:r>
            <a:endParaRPr lang="nb-NO" sz="4000"/>
          </a:p>
        </p:txBody>
      </p:sp>
      <p:sp>
        <p:nvSpPr>
          <p:cNvPr id="275459" name="Rectangle 3"/>
          <p:cNvSpPr>
            <a:spLocks noGrp="1" noChangeArrowheads="1"/>
          </p:cNvSpPr>
          <p:nvPr>
            <p:ph type="body" idx="1"/>
          </p:nvPr>
        </p:nvSpPr>
        <p:spPr>
          <a:xfrm>
            <a:off x="457200" y="1452563"/>
            <a:ext cx="8229600" cy="4784725"/>
          </a:xfrm>
        </p:spPr>
        <p:txBody>
          <a:bodyPr/>
          <a:lstStyle/>
          <a:p>
            <a:pPr>
              <a:lnSpc>
                <a:spcPct val="90000"/>
              </a:lnSpc>
            </a:pPr>
            <a:r>
              <a:rPr lang="nb-NO" sz="2400"/>
              <a:t>Attributing a change to the implementation of an option requires a comparison</a:t>
            </a:r>
          </a:p>
          <a:p>
            <a:pPr>
              <a:lnSpc>
                <a:spcPct val="90000"/>
              </a:lnSpc>
            </a:pPr>
            <a:r>
              <a:rPr lang="nb-NO" sz="2400"/>
              <a:t>The compared groups should be as similar as possible in order to rule out influences other than the option being evaluated</a:t>
            </a:r>
          </a:p>
          <a:p>
            <a:pPr>
              <a:lnSpc>
                <a:spcPct val="90000"/>
              </a:lnSpc>
            </a:pPr>
            <a:r>
              <a:rPr lang="nb-NO" sz="2400"/>
              <a:t>The most effective way of doing this is by random allocation </a:t>
            </a:r>
          </a:p>
          <a:p>
            <a:pPr>
              <a:lnSpc>
                <a:spcPct val="90000"/>
              </a:lnSpc>
            </a:pPr>
            <a:r>
              <a:rPr lang="nb-NO" sz="2400"/>
              <a:t>Randomised trials can be conducted </a:t>
            </a:r>
          </a:p>
          <a:p>
            <a:pPr lvl="1">
              <a:lnSpc>
                <a:spcPct val="90000"/>
              </a:lnSpc>
            </a:pPr>
            <a:r>
              <a:rPr lang="nb-NO" sz="2000"/>
              <a:t>As pilot projects before a programme is introduced at a national level or</a:t>
            </a:r>
          </a:p>
          <a:p>
            <a:pPr lvl="1">
              <a:lnSpc>
                <a:spcPct val="90000"/>
              </a:lnSpc>
            </a:pPr>
            <a:r>
              <a:rPr lang="nb-NO" sz="2000"/>
              <a:t>In parallel with full scale implementation</a:t>
            </a:r>
          </a:p>
          <a:p>
            <a:pPr lvl="2">
              <a:lnSpc>
                <a:spcPct val="90000"/>
              </a:lnSpc>
            </a:pPr>
            <a:r>
              <a:rPr lang="nb-NO" sz="1800"/>
              <a:t>For example by randomly allocating the districts in which the option will be implemented first and using districts where implementation is delayed as the comparison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75459">
                                            <p:txEl>
                                              <p:pRg st="0" end="0"/>
                                            </p:txEl>
                                          </p:spTgt>
                                        </p:tgtEl>
                                        <p:attrNameLst>
                                          <p:attrName>style.color</p:attrName>
                                        </p:attrNameLst>
                                      </p:cBhvr>
                                      <p:by>
                                        <p:hsl h="0" s="-12549" l="-25098"/>
                                      </p:by>
                                    </p:animClr>
                                    <p:animClr clrSpc="hsl" dir="cw">
                                      <p:cBhvr>
                                        <p:cTn id="13" dur="500" fill="hold"/>
                                        <p:tgtEl>
                                          <p:spTgt spid="275459">
                                            <p:txEl>
                                              <p:pRg st="0" end="0"/>
                                            </p:txEl>
                                          </p:spTgt>
                                        </p:tgtEl>
                                        <p:attrNameLst>
                                          <p:attrName>fillcolor</p:attrName>
                                        </p:attrNameLst>
                                      </p:cBhvr>
                                      <p:by>
                                        <p:hsl h="0" s="-12549" l="-25098"/>
                                      </p:by>
                                    </p:animClr>
                                    <p:animClr clrSpc="hsl" dir="cw">
                                      <p:cBhvr>
                                        <p:cTn id="14" dur="500" fill="hold"/>
                                        <p:tgtEl>
                                          <p:spTgt spid="275459">
                                            <p:txEl>
                                              <p:pRg st="0" end="0"/>
                                            </p:txEl>
                                          </p:spTgt>
                                        </p:tgtEl>
                                        <p:attrNameLst>
                                          <p:attrName>stroke.color</p:attrName>
                                        </p:attrNameLst>
                                      </p:cBhvr>
                                      <p:by>
                                        <p:hsl h="0" s="-12549" l="-25098"/>
                                      </p:by>
                                    </p:animClr>
                                    <p:set>
                                      <p:cBhvr>
                                        <p:cTn id="15" dur="500" fill="hold"/>
                                        <p:tgtEl>
                                          <p:spTgt spid="275459">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275459">
                                            <p:txEl>
                                              <p:pRg st="1" end="1"/>
                                            </p:txEl>
                                          </p:spTgt>
                                        </p:tgtEl>
                                        <p:attrNameLst>
                                          <p:attrName>style.visibility</p:attrName>
                                        </p:attrNameLst>
                                      </p:cBhvr>
                                      <p:to>
                                        <p:strVal val="visible"/>
                                      </p:to>
                                    </p:set>
                                    <p:anim calcmode="lin" valueType="num">
                                      <p:cBhvr additive="base">
                                        <p:cTn id="18" dur="500" fill="hold"/>
                                        <p:tgtEl>
                                          <p:spTgt spid="2754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5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1" nodeType="clickEffect">
                                  <p:stCondLst>
                                    <p:cond delay="0"/>
                                  </p:stCondLst>
                                  <p:childTnLst>
                                    <p:animClr clrSpc="hsl" dir="cw">
                                      <p:cBhvr override="childStyle">
                                        <p:cTn id="23" dur="500" fill="hold"/>
                                        <p:tgtEl>
                                          <p:spTgt spid="275459">
                                            <p:txEl>
                                              <p:pRg st="1" end="1"/>
                                            </p:txEl>
                                          </p:spTgt>
                                        </p:tgtEl>
                                        <p:attrNameLst>
                                          <p:attrName>style.color</p:attrName>
                                        </p:attrNameLst>
                                      </p:cBhvr>
                                      <p:by>
                                        <p:hsl h="0" s="-12549" l="-25098"/>
                                      </p:by>
                                    </p:animClr>
                                    <p:animClr clrSpc="hsl" dir="cw">
                                      <p:cBhvr>
                                        <p:cTn id="24" dur="500" fill="hold"/>
                                        <p:tgtEl>
                                          <p:spTgt spid="275459">
                                            <p:txEl>
                                              <p:pRg st="1" end="1"/>
                                            </p:txEl>
                                          </p:spTgt>
                                        </p:tgtEl>
                                        <p:attrNameLst>
                                          <p:attrName>fillcolor</p:attrName>
                                        </p:attrNameLst>
                                      </p:cBhvr>
                                      <p:by>
                                        <p:hsl h="0" s="-12549" l="-25098"/>
                                      </p:by>
                                    </p:animClr>
                                    <p:animClr clrSpc="hsl" dir="cw">
                                      <p:cBhvr>
                                        <p:cTn id="25" dur="500" fill="hold"/>
                                        <p:tgtEl>
                                          <p:spTgt spid="275459">
                                            <p:txEl>
                                              <p:pRg st="1" end="1"/>
                                            </p:txEl>
                                          </p:spTgt>
                                        </p:tgtEl>
                                        <p:attrNameLst>
                                          <p:attrName>stroke.color</p:attrName>
                                        </p:attrNameLst>
                                      </p:cBhvr>
                                      <p:by>
                                        <p:hsl h="0" s="-12549" l="-25098"/>
                                      </p:by>
                                    </p:animClr>
                                    <p:set>
                                      <p:cBhvr>
                                        <p:cTn id="26" dur="500" fill="hold"/>
                                        <p:tgtEl>
                                          <p:spTgt spid="275459">
                                            <p:txEl>
                                              <p:pRg st="1" end="1"/>
                                            </p:txEl>
                                          </p:spTgt>
                                        </p:tgtEl>
                                        <p:attrNameLst>
                                          <p:attrName>fill.type</p:attrName>
                                        </p:attrNameLst>
                                      </p:cBhvr>
                                      <p:to>
                                        <p:strVal val="solid"/>
                                      </p:to>
                                    </p:set>
                                  </p:childTnLst>
                                </p:cTn>
                              </p:par>
                              <p:par>
                                <p:cTn id="27" presetID="2" presetClass="entr" presetSubtype="4" fill="hold" grpId="0" nodeType="withEffect">
                                  <p:stCondLst>
                                    <p:cond delay="0"/>
                                  </p:stCondLst>
                                  <p:childTnLst>
                                    <p:set>
                                      <p:cBhvr>
                                        <p:cTn id="28" dur="1" fill="hold">
                                          <p:stCondLst>
                                            <p:cond delay="0"/>
                                          </p:stCondLst>
                                        </p:cTn>
                                        <p:tgtEl>
                                          <p:spTgt spid="275459">
                                            <p:txEl>
                                              <p:pRg st="2" end="2"/>
                                            </p:txEl>
                                          </p:spTgt>
                                        </p:tgtEl>
                                        <p:attrNameLst>
                                          <p:attrName>style.visibility</p:attrName>
                                        </p:attrNameLst>
                                      </p:cBhvr>
                                      <p:to>
                                        <p:strVal val="visible"/>
                                      </p:to>
                                    </p:set>
                                    <p:anim calcmode="lin" valueType="num">
                                      <p:cBhvr additive="base">
                                        <p:cTn id="29" dur="500" fill="hold"/>
                                        <p:tgtEl>
                                          <p:spTgt spid="27545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5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5459">
                                            <p:txEl>
                                              <p:pRg st="3" end="3"/>
                                            </p:txEl>
                                          </p:spTgt>
                                        </p:tgtEl>
                                        <p:attrNameLst>
                                          <p:attrName>style.visibility</p:attrName>
                                        </p:attrNameLst>
                                      </p:cBhvr>
                                      <p:to>
                                        <p:strVal val="visible"/>
                                      </p:to>
                                    </p:set>
                                    <p:anim calcmode="lin" valueType="num">
                                      <p:cBhvr additive="base">
                                        <p:cTn id="35" dur="500" fill="hold"/>
                                        <p:tgtEl>
                                          <p:spTgt spid="27545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5459">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5459">
                                            <p:txEl>
                                              <p:pRg st="4" end="4"/>
                                            </p:txEl>
                                          </p:spTgt>
                                        </p:tgtEl>
                                        <p:attrNameLst>
                                          <p:attrName>style.visibility</p:attrName>
                                        </p:attrNameLst>
                                      </p:cBhvr>
                                      <p:to>
                                        <p:strVal val="visible"/>
                                      </p:to>
                                    </p:set>
                                    <p:anim calcmode="lin" valueType="num">
                                      <p:cBhvr additive="base">
                                        <p:cTn id="39" dur="500" fill="hold"/>
                                        <p:tgtEl>
                                          <p:spTgt spid="27545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5459">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459">
                                            <p:txEl>
                                              <p:pRg st="5" end="5"/>
                                            </p:txEl>
                                          </p:spTgt>
                                        </p:tgtEl>
                                        <p:attrNameLst>
                                          <p:attrName>style.visibility</p:attrName>
                                        </p:attrNameLst>
                                      </p:cBhvr>
                                      <p:to>
                                        <p:strVal val="visible"/>
                                      </p:to>
                                    </p:set>
                                    <p:anim calcmode="lin" valueType="num">
                                      <p:cBhvr additive="base">
                                        <p:cTn id="43" dur="500" fill="hold"/>
                                        <p:tgtEl>
                                          <p:spTgt spid="27545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5459">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5459">
                                            <p:txEl>
                                              <p:pRg st="6" end="6"/>
                                            </p:txEl>
                                          </p:spTgt>
                                        </p:tgtEl>
                                        <p:attrNameLst>
                                          <p:attrName>style.visibility</p:attrName>
                                        </p:attrNameLst>
                                      </p:cBhvr>
                                      <p:to>
                                        <p:strVal val="visible"/>
                                      </p:to>
                                    </p:set>
                                    <p:anim calcmode="lin" valueType="num">
                                      <p:cBhvr additive="base">
                                        <p:cTn id="47" dur="500" fill="hold"/>
                                        <p:tgtEl>
                                          <p:spTgt spid="27545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5459">
                                            <p:txEl>
                                              <p:pRg st="6" end="6"/>
                                            </p:txEl>
                                          </p:spTgt>
                                        </p:tgtEl>
                                        <p:attrNameLst>
                                          <p:attrName>ppt_y</p:attrName>
                                        </p:attrNameLst>
                                      </p:cBhvr>
                                      <p:tavLst>
                                        <p:tav tm="0">
                                          <p:val>
                                            <p:strVal val="1+#ppt_h/2"/>
                                          </p:val>
                                        </p:tav>
                                        <p:tav tm="100000">
                                          <p:val>
                                            <p:strVal val="#ppt_y"/>
                                          </p:val>
                                        </p:tav>
                                      </p:tavLst>
                                    </p:anim>
                                  </p:childTnLst>
                                </p:cTn>
                              </p:par>
                              <p:par>
                                <p:cTn id="49" presetID="24" presetClass="emph" presetSubtype="0" fill="hold" grpId="1" nodeType="withEffect">
                                  <p:stCondLst>
                                    <p:cond delay="0"/>
                                  </p:stCondLst>
                                  <p:childTnLst>
                                    <p:animClr clrSpc="hsl" dir="cw">
                                      <p:cBhvr override="childStyle">
                                        <p:cTn id="50" dur="500" fill="hold"/>
                                        <p:tgtEl>
                                          <p:spTgt spid="275459">
                                            <p:txEl>
                                              <p:pRg st="2" end="2"/>
                                            </p:txEl>
                                          </p:spTgt>
                                        </p:tgtEl>
                                        <p:attrNameLst>
                                          <p:attrName>style.color</p:attrName>
                                        </p:attrNameLst>
                                      </p:cBhvr>
                                      <p:by>
                                        <p:hsl h="0" s="-12549" l="-25098"/>
                                      </p:by>
                                    </p:animClr>
                                    <p:animClr clrSpc="hsl" dir="cw">
                                      <p:cBhvr>
                                        <p:cTn id="51" dur="500" fill="hold"/>
                                        <p:tgtEl>
                                          <p:spTgt spid="275459">
                                            <p:txEl>
                                              <p:pRg st="2" end="2"/>
                                            </p:txEl>
                                          </p:spTgt>
                                        </p:tgtEl>
                                        <p:attrNameLst>
                                          <p:attrName>fillcolor</p:attrName>
                                        </p:attrNameLst>
                                      </p:cBhvr>
                                      <p:by>
                                        <p:hsl h="0" s="-12549" l="-25098"/>
                                      </p:by>
                                    </p:animClr>
                                    <p:animClr clrSpc="hsl" dir="cw">
                                      <p:cBhvr>
                                        <p:cTn id="52" dur="500" fill="hold"/>
                                        <p:tgtEl>
                                          <p:spTgt spid="275459">
                                            <p:txEl>
                                              <p:pRg st="2" end="2"/>
                                            </p:txEl>
                                          </p:spTgt>
                                        </p:tgtEl>
                                        <p:attrNameLst>
                                          <p:attrName>stroke.color</p:attrName>
                                        </p:attrNameLst>
                                      </p:cBhvr>
                                      <p:by>
                                        <p:hsl h="0" s="-12549" l="-25098"/>
                                      </p:by>
                                    </p:animClr>
                                    <p:set>
                                      <p:cBhvr>
                                        <p:cTn id="53" dur="500" fill="hold"/>
                                        <p:tgtEl>
                                          <p:spTgt spid="2754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uiExpand="1" build="p"/>
      <p:bldP spid="275459"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323850" y="274638"/>
            <a:ext cx="8435975" cy="1143000"/>
          </a:xfrm>
        </p:spPr>
        <p:txBody>
          <a:bodyPr/>
          <a:lstStyle/>
          <a:p>
            <a:r>
              <a:rPr lang="en-GB" sz="3200"/>
              <a:t>It is unrealistic to assume that we can predict the impacts of a health policy with certainty</a:t>
            </a:r>
            <a:endParaRPr lang="nb-NO" sz="3200"/>
          </a:p>
        </p:txBody>
      </p:sp>
      <p:sp>
        <p:nvSpPr>
          <p:cNvPr id="253955" name="Rectangle 3"/>
          <p:cNvSpPr>
            <a:spLocks noGrp="1" noChangeArrowheads="1"/>
          </p:cNvSpPr>
          <p:nvPr>
            <p:ph type="body" idx="1"/>
          </p:nvPr>
        </p:nvSpPr>
        <p:spPr/>
        <p:txBody>
          <a:bodyPr/>
          <a:lstStyle/>
          <a:p>
            <a:pPr>
              <a:lnSpc>
                <a:spcPct val="90000"/>
              </a:lnSpc>
            </a:pPr>
            <a:r>
              <a:rPr lang="en-GB" sz="2800"/>
              <a:t>Rigorous evaluation is often lacking</a:t>
            </a:r>
          </a:p>
          <a:p>
            <a:pPr>
              <a:lnSpc>
                <a:spcPct val="90000"/>
              </a:lnSpc>
            </a:pPr>
            <a:r>
              <a:rPr lang="en-GB" sz="2800"/>
              <a:t>Policymakers must still make decisions</a:t>
            </a:r>
          </a:p>
          <a:p>
            <a:pPr>
              <a:lnSpc>
                <a:spcPct val="90000"/>
              </a:lnSpc>
            </a:pPr>
            <a:r>
              <a:rPr lang="en-GB" sz="2800"/>
              <a:t>Consequently, some degree of monitoring and evaluation is almost always warranted</a:t>
            </a:r>
          </a:p>
          <a:p>
            <a:pPr>
              <a:lnSpc>
                <a:spcPct val="90000"/>
              </a:lnSpc>
            </a:pPr>
            <a:r>
              <a:rPr lang="en-GB" sz="2800"/>
              <a:t>Providing data will be used to</a:t>
            </a:r>
          </a:p>
          <a:p>
            <a:pPr lvl="1">
              <a:lnSpc>
                <a:spcPct val="90000"/>
              </a:lnSpc>
            </a:pPr>
            <a:r>
              <a:rPr lang="nb-NO" sz="2400"/>
              <a:t>R</a:t>
            </a:r>
            <a:r>
              <a:rPr lang="en-GB" sz="2400"/>
              <a:t>educe important uncertainties about implementing an option </a:t>
            </a:r>
          </a:p>
          <a:p>
            <a:pPr lvl="1">
              <a:lnSpc>
                <a:spcPct val="90000"/>
              </a:lnSpc>
            </a:pPr>
            <a:r>
              <a:rPr lang="en-GB" sz="2400"/>
              <a:t>Identify the need for corrective actions, if things are not going as planned</a:t>
            </a:r>
          </a:p>
          <a:p>
            <a:pPr lvl="1">
              <a:lnSpc>
                <a:spcPct val="90000"/>
              </a:lnSpc>
            </a:pPr>
            <a:r>
              <a:rPr lang="en-GB" sz="2400"/>
              <a:t>Support continuation of the option, if things are going as planned</a:t>
            </a:r>
            <a:endParaRPr lang="nb-NO"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additive="base">
                                        <p:cTn id="7"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3955">
                                            <p:txEl>
                                              <p:pRg st="1" end="1"/>
                                            </p:txEl>
                                          </p:spTgt>
                                        </p:tgtEl>
                                        <p:attrNameLst>
                                          <p:attrName>style.visibility</p:attrName>
                                        </p:attrNameLst>
                                      </p:cBhvr>
                                      <p:to>
                                        <p:strVal val="visible"/>
                                      </p:to>
                                    </p:set>
                                    <p:anim calcmode="lin" valueType="num">
                                      <p:cBhvr additive="base">
                                        <p:cTn id="13" dur="500" fill="hold"/>
                                        <p:tgtEl>
                                          <p:spTgt spid="2539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3955">
                                            <p:txEl>
                                              <p:pRg st="2" end="2"/>
                                            </p:txEl>
                                          </p:spTgt>
                                        </p:tgtEl>
                                        <p:attrNameLst>
                                          <p:attrName>style.visibility</p:attrName>
                                        </p:attrNameLst>
                                      </p:cBhvr>
                                      <p:to>
                                        <p:strVal val="visible"/>
                                      </p:to>
                                    </p:set>
                                    <p:anim calcmode="lin" valueType="num">
                                      <p:cBhvr additive="base">
                                        <p:cTn id="19" dur="500" fill="hold"/>
                                        <p:tgtEl>
                                          <p:spTgt spid="2539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3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3955">
                                            <p:txEl>
                                              <p:pRg st="3" end="3"/>
                                            </p:txEl>
                                          </p:spTgt>
                                        </p:tgtEl>
                                        <p:attrNameLst>
                                          <p:attrName>style.visibility</p:attrName>
                                        </p:attrNameLst>
                                      </p:cBhvr>
                                      <p:to>
                                        <p:strVal val="visible"/>
                                      </p:to>
                                    </p:set>
                                    <p:anim calcmode="lin" valueType="num">
                                      <p:cBhvr additive="base">
                                        <p:cTn id="25" dur="5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395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3955">
                                            <p:txEl>
                                              <p:pRg st="4" end="4"/>
                                            </p:txEl>
                                          </p:spTgt>
                                        </p:tgtEl>
                                        <p:attrNameLst>
                                          <p:attrName>style.visibility</p:attrName>
                                        </p:attrNameLst>
                                      </p:cBhvr>
                                      <p:to>
                                        <p:strVal val="visible"/>
                                      </p:to>
                                    </p:set>
                                    <p:anim calcmode="lin" valueType="num">
                                      <p:cBhvr additive="base">
                                        <p:cTn id="29" dur="500" fill="hold"/>
                                        <p:tgtEl>
                                          <p:spTgt spid="25395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395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3955">
                                            <p:txEl>
                                              <p:pRg st="5" end="5"/>
                                            </p:txEl>
                                          </p:spTgt>
                                        </p:tgtEl>
                                        <p:attrNameLst>
                                          <p:attrName>style.visibility</p:attrName>
                                        </p:attrNameLst>
                                      </p:cBhvr>
                                      <p:to>
                                        <p:strVal val="visible"/>
                                      </p:to>
                                    </p:set>
                                    <p:anim calcmode="lin" valueType="num">
                                      <p:cBhvr additive="base">
                                        <p:cTn id="33" dur="500" fill="hold"/>
                                        <p:tgtEl>
                                          <p:spTgt spid="25395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395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3955">
                                            <p:txEl>
                                              <p:pRg st="6" end="6"/>
                                            </p:txEl>
                                          </p:spTgt>
                                        </p:tgtEl>
                                        <p:attrNameLst>
                                          <p:attrName>style.visibility</p:attrName>
                                        </p:attrNameLst>
                                      </p:cBhvr>
                                      <p:to>
                                        <p:strVal val="visible"/>
                                      </p:to>
                                    </p:set>
                                    <p:anim calcmode="lin" valueType="num">
                                      <p:cBhvr additive="base">
                                        <p:cTn id="37" dur="500" fill="hold"/>
                                        <p:tgtEl>
                                          <p:spTgt spid="25395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39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557213"/>
            <a:ext cx="8229600" cy="1143000"/>
          </a:xfrm>
        </p:spPr>
        <p:txBody>
          <a:bodyPr/>
          <a:lstStyle/>
          <a:p>
            <a:r>
              <a:rPr lang="nb-NO" sz="4000"/>
              <a:t>Randomised trials are not always feasible</a:t>
            </a:r>
          </a:p>
        </p:txBody>
      </p:sp>
      <p:sp>
        <p:nvSpPr>
          <p:cNvPr id="276483" name="Rectangle 3"/>
          <p:cNvSpPr>
            <a:spLocks noGrp="1" noChangeArrowheads="1"/>
          </p:cNvSpPr>
          <p:nvPr>
            <p:ph type="body" idx="1"/>
          </p:nvPr>
        </p:nvSpPr>
        <p:spPr>
          <a:xfrm>
            <a:off x="457200" y="1989138"/>
            <a:ext cx="8229600" cy="4137025"/>
          </a:xfrm>
        </p:spPr>
        <p:txBody>
          <a:bodyPr/>
          <a:lstStyle/>
          <a:p>
            <a:pPr>
              <a:buFontTx/>
              <a:buNone/>
            </a:pPr>
            <a:r>
              <a:rPr lang="nb-NO"/>
              <a:t>Alternative approaches include </a:t>
            </a:r>
          </a:p>
          <a:p>
            <a:r>
              <a:rPr lang="nb-NO"/>
              <a:t>Interupted time series analyses </a:t>
            </a:r>
          </a:p>
          <a:p>
            <a:r>
              <a:rPr lang="nb-NO"/>
              <a:t>Controlled before-after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nb-NO"/>
              <a:t>Interupted time series analyses</a:t>
            </a:r>
          </a:p>
        </p:txBody>
      </p:sp>
      <p:sp>
        <p:nvSpPr>
          <p:cNvPr id="277507" name="Rectangle 3"/>
          <p:cNvSpPr>
            <a:spLocks noGrp="1" noChangeArrowheads="1"/>
          </p:cNvSpPr>
          <p:nvPr>
            <p:ph type="body" idx="1"/>
          </p:nvPr>
        </p:nvSpPr>
        <p:spPr/>
        <p:txBody>
          <a:bodyPr/>
          <a:lstStyle/>
          <a:p>
            <a:pPr>
              <a:lnSpc>
                <a:spcPct val="80000"/>
              </a:lnSpc>
            </a:pPr>
            <a:r>
              <a:rPr lang="nb-NO" sz="2800"/>
              <a:t>Can be used when data are collected from multiple time points before and after implementation of the option</a:t>
            </a:r>
          </a:p>
          <a:p>
            <a:pPr>
              <a:lnSpc>
                <a:spcPct val="80000"/>
              </a:lnSpc>
            </a:pPr>
            <a:r>
              <a:rPr lang="nb-NO" sz="2800"/>
              <a:t>Advantages </a:t>
            </a:r>
          </a:p>
          <a:p>
            <a:pPr lvl="1">
              <a:lnSpc>
                <a:spcPct val="80000"/>
              </a:lnSpc>
            </a:pPr>
            <a:r>
              <a:rPr lang="nb-NO" sz="2400"/>
              <a:t>May be feasible and relatively easy to conduct if the necessary data are available</a:t>
            </a:r>
          </a:p>
          <a:p>
            <a:pPr lvl="1">
              <a:lnSpc>
                <a:spcPct val="80000"/>
              </a:lnSpc>
            </a:pPr>
            <a:r>
              <a:rPr lang="nb-NO" sz="2400"/>
              <a:t>A control group is not needed</a:t>
            </a:r>
          </a:p>
          <a:p>
            <a:pPr lvl="1">
              <a:lnSpc>
                <a:spcPct val="80000"/>
              </a:lnSpc>
            </a:pPr>
            <a:r>
              <a:rPr lang="nb-NO" sz="2400"/>
              <a:t>Controls for trends over time and variability in indicators over time</a:t>
            </a:r>
          </a:p>
          <a:p>
            <a:pPr>
              <a:lnSpc>
                <a:spcPct val="80000"/>
              </a:lnSpc>
            </a:pPr>
            <a:r>
              <a:rPr lang="nb-NO" sz="2800"/>
              <a:t>Disadvantages</a:t>
            </a:r>
          </a:p>
          <a:p>
            <a:pPr lvl="1">
              <a:lnSpc>
                <a:spcPct val="80000"/>
              </a:lnSpc>
            </a:pPr>
            <a:r>
              <a:rPr lang="nb-NO" sz="2400"/>
              <a:t>Influences other than the option being evaluated may affect the observed changes</a:t>
            </a:r>
          </a:p>
          <a:p>
            <a:pPr>
              <a:lnSpc>
                <a:spcPct val="80000"/>
              </a:lnSpc>
            </a:pPr>
            <a:endParaRPr lang="nb-NO"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additive="base">
                                        <p:cTn id="7" dur="500" fill="hold"/>
                                        <p:tgtEl>
                                          <p:spTgt spid="277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7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77507">
                                            <p:txEl>
                                              <p:pRg st="0" end="0"/>
                                            </p:txEl>
                                          </p:spTgt>
                                        </p:tgtEl>
                                        <p:attrNameLst>
                                          <p:attrName>style.color</p:attrName>
                                        </p:attrNameLst>
                                      </p:cBhvr>
                                      <p:by>
                                        <p:hsl h="0" s="-12549" l="-25098"/>
                                      </p:by>
                                    </p:animClr>
                                    <p:animClr clrSpc="hsl" dir="cw">
                                      <p:cBhvr>
                                        <p:cTn id="13" dur="500" fill="hold"/>
                                        <p:tgtEl>
                                          <p:spTgt spid="277507">
                                            <p:txEl>
                                              <p:pRg st="0" end="0"/>
                                            </p:txEl>
                                          </p:spTgt>
                                        </p:tgtEl>
                                        <p:attrNameLst>
                                          <p:attrName>fillcolor</p:attrName>
                                        </p:attrNameLst>
                                      </p:cBhvr>
                                      <p:by>
                                        <p:hsl h="0" s="-12549" l="-25098"/>
                                      </p:by>
                                    </p:animClr>
                                    <p:animClr clrSpc="hsl" dir="cw">
                                      <p:cBhvr>
                                        <p:cTn id="14" dur="500" fill="hold"/>
                                        <p:tgtEl>
                                          <p:spTgt spid="277507">
                                            <p:txEl>
                                              <p:pRg st="0" end="0"/>
                                            </p:txEl>
                                          </p:spTgt>
                                        </p:tgtEl>
                                        <p:attrNameLst>
                                          <p:attrName>stroke.color</p:attrName>
                                        </p:attrNameLst>
                                      </p:cBhvr>
                                      <p:by>
                                        <p:hsl h="0" s="-12549" l="-25098"/>
                                      </p:by>
                                    </p:animClr>
                                    <p:set>
                                      <p:cBhvr>
                                        <p:cTn id="15" dur="500" fill="hold"/>
                                        <p:tgtEl>
                                          <p:spTgt spid="277507">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277507">
                                            <p:txEl>
                                              <p:pRg st="1" end="1"/>
                                            </p:txEl>
                                          </p:spTgt>
                                        </p:tgtEl>
                                        <p:attrNameLst>
                                          <p:attrName>style.visibility</p:attrName>
                                        </p:attrNameLst>
                                      </p:cBhvr>
                                      <p:to>
                                        <p:strVal val="visible"/>
                                      </p:to>
                                    </p:set>
                                    <p:anim calcmode="lin" valueType="num">
                                      <p:cBhvr additive="base">
                                        <p:cTn id="18" dur="500" fill="hold"/>
                                        <p:tgtEl>
                                          <p:spTgt spid="2775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7507">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77507">
                                            <p:txEl>
                                              <p:pRg st="2" end="2"/>
                                            </p:txEl>
                                          </p:spTgt>
                                        </p:tgtEl>
                                        <p:attrNameLst>
                                          <p:attrName>style.visibility</p:attrName>
                                        </p:attrNameLst>
                                      </p:cBhvr>
                                      <p:to>
                                        <p:strVal val="visible"/>
                                      </p:to>
                                    </p:set>
                                    <p:anim calcmode="lin" valueType="num">
                                      <p:cBhvr additive="base">
                                        <p:cTn id="22" dur="500" fill="hold"/>
                                        <p:tgtEl>
                                          <p:spTgt spid="27750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7507">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7507">
                                            <p:txEl>
                                              <p:pRg st="3" end="3"/>
                                            </p:txEl>
                                          </p:spTgt>
                                        </p:tgtEl>
                                        <p:attrNameLst>
                                          <p:attrName>style.visibility</p:attrName>
                                        </p:attrNameLst>
                                      </p:cBhvr>
                                      <p:to>
                                        <p:strVal val="visible"/>
                                      </p:to>
                                    </p:set>
                                    <p:anim calcmode="lin" valueType="num">
                                      <p:cBhvr additive="base">
                                        <p:cTn id="26" dur="500" fill="hold"/>
                                        <p:tgtEl>
                                          <p:spTgt spid="27750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77507">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77507">
                                            <p:txEl>
                                              <p:pRg st="4" end="4"/>
                                            </p:txEl>
                                          </p:spTgt>
                                        </p:tgtEl>
                                        <p:attrNameLst>
                                          <p:attrName>style.visibility</p:attrName>
                                        </p:attrNameLst>
                                      </p:cBhvr>
                                      <p:to>
                                        <p:strVal val="visible"/>
                                      </p:to>
                                    </p:set>
                                    <p:anim calcmode="lin" valueType="num">
                                      <p:cBhvr additive="base">
                                        <p:cTn id="30" dur="500" fill="hold"/>
                                        <p:tgtEl>
                                          <p:spTgt spid="27750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7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7507">
                                            <p:txEl>
                                              <p:pRg st="5" end="5"/>
                                            </p:txEl>
                                          </p:spTgt>
                                        </p:tgtEl>
                                        <p:attrNameLst>
                                          <p:attrName>style.visibility</p:attrName>
                                        </p:attrNameLst>
                                      </p:cBhvr>
                                      <p:to>
                                        <p:strVal val="visible"/>
                                      </p:to>
                                    </p:set>
                                    <p:anim calcmode="lin" valueType="num">
                                      <p:cBhvr additive="base">
                                        <p:cTn id="36" dur="500" fill="hold"/>
                                        <p:tgtEl>
                                          <p:spTgt spid="27750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7507">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77507">
                                            <p:txEl>
                                              <p:pRg st="6" end="6"/>
                                            </p:txEl>
                                          </p:spTgt>
                                        </p:tgtEl>
                                        <p:attrNameLst>
                                          <p:attrName>style.visibility</p:attrName>
                                        </p:attrNameLst>
                                      </p:cBhvr>
                                      <p:to>
                                        <p:strVal val="visible"/>
                                      </p:to>
                                    </p:set>
                                    <p:anim calcmode="lin" valueType="num">
                                      <p:cBhvr additive="base">
                                        <p:cTn id="40" dur="500" fill="hold"/>
                                        <p:tgtEl>
                                          <p:spTgt spid="277507">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77507">
                                            <p:txEl>
                                              <p:pRg st="6" end="6"/>
                                            </p:txEl>
                                          </p:spTgt>
                                        </p:tgtEl>
                                        <p:attrNameLst>
                                          <p:attrName>ppt_y</p:attrName>
                                        </p:attrNameLst>
                                      </p:cBhvr>
                                      <p:tavLst>
                                        <p:tav tm="0">
                                          <p:val>
                                            <p:strVal val="1+#ppt_h/2"/>
                                          </p:val>
                                        </p:tav>
                                        <p:tav tm="100000">
                                          <p:val>
                                            <p:strVal val="#ppt_y"/>
                                          </p:val>
                                        </p:tav>
                                      </p:tavLst>
                                    </p:anim>
                                  </p:childTnLst>
                                </p:cTn>
                              </p:par>
                              <p:par>
                                <p:cTn id="42" presetID="24" presetClass="emph" presetSubtype="0" fill="hold" grpId="1" nodeType="withEffect">
                                  <p:stCondLst>
                                    <p:cond delay="0"/>
                                  </p:stCondLst>
                                  <p:childTnLst>
                                    <p:animClr clrSpc="hsl" dir="cw">
                                      <p:cBhvr override="childStyle">
                                        <p:cTn id="43" dur="500" fill="hold"/>
                                        <p:tgtEl>
                                          <p:spTgt spid="277507">
                                            <p:txEl>
                                              <p:pRg st="1" end="1"/>
                                            </p:txEl>
                                          </p:spTgt>
                                        </p:tgtEl>
                                        <p:attrNameLst>
                                          <p:attrName>style.color</p:attrName>
                                        </p:attrNameLst>
                                      </p:cBhvr>
                                      <p:by>
                                        <p:hsl h="0" s="-12549" l="-25098"/>
                                      </p:by>
                                    </p:animClr>
                                    <p:animClr clrSpc="hsl" dir="cw">
                                      <p:cBhvr>
                                        <p:cTn id="44" dur="500" fill="hold"/>
                                        <p:tgtEl>
                                          <p:spTgt spid="277507">
                                            <p:txEl>
                                              <p:pRg st="1" end="1"/>
                                            </p:txEl>
                                          </p:spTgt>
                                        </p:tgtEl>
                                        <p:attrNameLst>
                                          <p:attrName>fillcolor</p:attrName>
                                        </p:attrNameLst>
                                      </p:cBhvr>
                                      <p:by>
                                        <p:hsl h="0" s="-12549" l="-25098"/>
                                      </p:by>
                                    </p:animClr>
                                    <p:animClr clrSpc="hsl" dir="cw">
                                      <p:cBhvr>
                                        <p:cTn id="45" dur="500" fill="hold"/>
                                        <p:tgtEl>
                                          <p:spTgt spid="277507">
                                            <p:txEl>
                                              <p:pRg st="1" end="1"/>
                                            </p:txEl>
                                          </p:spTgt>
                                        </p:tgtEl>
                                        <p:attrNameLst>
                                          <p:attrName>stroke.color</p:attrName>
                                        </p:attrNameLst>
                                      </p:cBhvr>
                                      <p:by>
                                        <p:hsl h="0" s="-12549" l="-25098"/>
                                      </p:by>
                                    </p:animClr>
                                    <p:set>
                                      <p:cBhvr>
                                        <p:cTn id="46" dur="500" fill="hold"/>
                                        <p:tgtEl>
                                          <p:spTgt spid="277507">
                                            <p:txEl>
                                              <p:pRg st="1" end="1"/>
                                            </p:txEl>
                                          </p:spTgt>
                                        </p:tgtEl>
                                        <p:attrNameLst>
                                          <p:attrName>fill.type</p:attrName>
                                        </p:attrNameLst>
                                      </p:cBhvr>
                                      <p:to>
                                        <p:strVal val="solid"/>
                                      </p:to>
                                    </p:set>
                                  </p:childTnLst>
                                </p:cTn>
                              </p:par>
                              <p:par>
                                <p:cTn id="47" presetID="24" presetClass="emph" presetSubtype="0" fill="hold" grpId="1" nodeType="withEffect">
                                  <p:stCondLst>
                                    <p:cond delay="0"/>
                                  </p:stCondLst>
                                  <p:childTnLst>
                                    <p:animClr clrSpc="hsl" dir="cw">
                                      <p:cBhvr override="childStyle">
                                        <p:cTn id="48" dur="500" fill="hold"/>
                                        <p:tgtEl>
                                          <p:spTgt spid="277507">
                                            <p:txEl>
                                              <p:pRg st="2" end="2"/>
                                            </p:txEl>
                                          </p:spTgt>
                                        </p:tgtEl>
                                        <p:attrNameLst>
                                          <p:attrName>style.color</p:attrName>
                                        </p:attrNameLst>
                                      </p:cBhvr>
                                      <p:by>
                                        <p:hsl h="0" s="-12549" l="-25098"/>
                                      </p:by>
                                    </p:animClr>
                                    <p:animClr clrSpc="hsl" dir="cw">
                                      <p:cBhvr>
                                        <p:cTn id="49" dur="500" fill="hold"/>
                                        <p:tgtEl>
                                          <p:spTgt spid="277507">
                                            <p:txEl>
                                              <p:pRg st="2" end="2"/>
                                            </p:txEl>
                                          </p:spTgt>
                                        </p:tgtEl>
                                        <p:attrNameLst>
                                          <p:attrName>fillcolor</p:attrName>
                                        </p:attrNameLst>
                                      </p:cBhvr>
                                      <p:by>
                                        <p:hsl h="0" s="-12549" l="-25098"/>
                                      </p:by>
                                    </p:animClr>
                                    <p:animClr clrSpc="hsl" dir="cw">
                                      <p:cBhvr>
                                        <p:cTn id="50" dur="500" fill="hold"/>
                                        <p:tgtEl>
                                          <p:spTgt spid="277507">
                                            <p:txEl>
                                              <p:pRg st="2" end="2"/>
                                            </p:txEl>
                                          </p:spTgt>
                                        </p:tgtEl>
                                        <p:attrNameLst>
                                          <p:attrName>stroke.color</p:attrName>
                                        </p:attrNameLst>
                                      </p:cBhvr>
                                      <p:by>
                                        <p:hsl h="0" s="-12549" l="-25098"/>
                                      </p:by>
                                    </p:animClr>
                                    <p:set>
                                      <p:cBhvr>
                                        <p:cTn id="51" dur="500" fill="hold"/>
                                        <p:tgtEl>
                                          <p:spTgt spid="277507">
                                            <p:txEl>
                                              <p:pRg st="2" end="2"/>
                                            </p:txEl>
                                          </p:spTgt>
                                        </p:tgtEl>
                                        <p:attrNameLst>
                                          <p:attrName>fill.type</p:attrName>
                                        </p:attrNameLst>
                                      </p:cBhvr>
                                      <p:to>
                                        <p:strVal val="solid"/>
                                      </p:to>
                                    </p:set>
                                  </p:childTnLst>
                                </p:cTn>
                              </p:par>
                              <p:par>
                                <p:cTn id="52" presetID="24" presetClass="emph" presetSubtype="0" fill="hold" grpId="1" nodeType="withEffect">
                                  <p:stCondLst>
                                    <p:cond delay="0"/>
                                  </p:stCondLst>
                                  <p:childTnLst>
                                    <p:animClr clrSpc="hsl" dir="cw">
                                      <p:cBhvr override="childStyle">
                                        <p:cTn id="53" dur="500" fill="hold"/>
                                        <p:tgtEl>
                                          <p:spTgt spid="277507">
                                            <p:txEl>
                                              <p:pRg st="3" end="3"/>
                                            </p:txEl>
                                          </p:spTgt>
                                        </p:tgtEl>
                                        <p:attrNameLst>
                                          <p:attrName>style.color</p:attrName>
                                        </p:attrNameLst>
                                      </p:cBhvr>
                                      <p:by>
                                        <p:hsl h="0" s="-12549" l="-25098"/>
                                      </p:by>
                                    </p:animClr>
                                    <p:animClr clrSpc="hsl" dir="cw">
                                      <p:cBhvr>
                                        <p:cTn id="54" dur="500" fill="hold"/>
                                        <p:tgtEl>
                                          <p:spTgt spid="277507">
                                            <p:txEl>
                                              <p:pRg st="3" end="3"/>
                                            </p:txEl>
                                          </p:spTgt>
                                        </p:tgtEl>
                                        <p:attrNameLst>
                                          <p:attrName>fillcolor</p:attrName>
                                        </p:attrNameLst>
                                      </p:cBhvr>
                                      <p:by>
                                        <p:hsl h="0" s="-12549" l="-25098"/>
                                      </p:by>
                                    </p:animClr>
                                    <p:animClr clrSpc="hsl" dir="cw">
                                      <p:cBhvr>
                                        <p:cTn id="55" dur="500" fill="hold"/>
                                        <p:tgtEl>
                                          <p:spTgt spid="277507">
                                            <p:txEl>
                                              <p:pRg st="3" end="3"/>
                                            </p:txEl>
                                          </p:spTgt>
                                        </p:tgtEl>
                                        <p:attrNameLst>
                                          <p:attrName>stroke.color</p:attrName>
                                        </p:attrNameLst>
                                      </p:cBhvr>
                                      <p:by>
                                        <p:hsl h="0" s="-12549" l="-25098"/>
                                      </p:by>
                                    </p:animClr>
                                    <p:set>
                                      <p:cBhvr>
                                        <p:cTn id="56" dur="500" fill="hold"/>
                                        <p:tgtEl>
                                          <p:spTgt spid="277507">
                                            <p:txEl>
                                              <p:pRg st="3" end="3"/>
                                            </p:txEl>
                                          </p:spTgt>
                                        </p:tgtEl>
                                        <p:attrNameLst>
                                          <p:attrName>fill.type</p:attrName>
                                        </p:attrNameLst>
                                      </p:cBhvr>
                                      <p:to>
                                        <p:strVal val="solid"/>
                                      </p:to>
                                    </p:set>
                                  </p:childTnLst>
                                </p:cTn>
                              </p:par>
                              <p:par>
                                <p:cTn id="57" presetID="24" presetClass="emph" presetSubtype="0" fill="hold" grpId="1" nodeType="withEffect">
                                  <p:stCondLst>
                                    <p:cond delay="0"/>
                                  </p:stCondLst>
                                  <p:childTnLst>
                                    <p:animClr clrSpc="hsl" dir="cw">
                                      <p:cBhvr override="childStyle">
                                        <p:cTn id="58" dur="500" fill="hold"/>
                                        <p:tgtEl>
                                          <p:spTgt spid="277507">
                                            <p:txEl>
                                              <p:pRg st="4" end="4"/>
                                            </p:txEl>
                                          </p:spTgt>
                                        </p:tgtEl>
                                        <p:attrNameLst>
                                          <p:attrName>style.color</p:attrName>
                                        </p:attrNameLst>
                                      </p:cBhvr>
                                      <p:by>
                                        <p:hsl h="0" s="-12549" l="-25098"/>
                                      </p:by>
                                    </p:animClr>
                                    <p:animClr clrSpc="hsl" dir="cw">
                                      <p:cBhvr>
                                        <p:cTn id="59" dur="500" fill="hold"/>
                                        <p:tgtEl>
                                          <p:spTgt spid="277507">
                                            <p:txEl>
                                              <p:pRg st="4" end="4"/>
                                            </p:txEl>
                                          </p:spTgt>
                                        </p:tgtEl>
                                        <p:attrNameLst>
                                          <p:attrName>fillcolor</p:attrName>
                                        </p:attrNameLst>
                                      </p:cBhvr>
                                      <p:by>
                                        <p:hsl h="0" s="-12549" l="-25098"/>
                                      </p:by>
                                    </p:animClr>
                                    <p:animClr clrSpc="hsl" dir="cw">
                                      <p:cBhvr>
                                        <p:cTn id="60" dur="500" fill="hold"/>
                                        <p:tgtEl>
                                          <p:spTgt spid="277507">
                                            <p:txEl>
                                              <p:pRg st="4" end="4"/>
                                            </p:txEl>
                                          </p:spTgt>
                                        </p:tgtEl>
                                        <p:attrNameLst>
                                          <p:attrName>stroke.color</p:attrName>
                                        </p:attrNameLst>
                                      </p:cBhvr>
                                      <p:by>
                                        <p:hsl h="0" s="-12549" l="-25098"/>
                                      </p:by>
                                    </p:animClr>
                                    <p:set>
                                      <p:cBhvr>
                                        <p:cTn id="61" dur="500" fill="hold"/>
                                        <p:tgtEl>
                                          <p:spTgt spid="27750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uiExpand="1" build="p"/>
      <p:bldP spid="277507" grpId="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457200" y="115888"/>
            <a:ext cx="8229600" cy="1009650"/>
          </a:xfrm>
        </p:spPr>
        <p:txBody>
          <a:bodyPr/>
          <a:lstStyle/>
          <a:p>
            <a:r>
              <a:rPr lang="nb-NO"/>
              <a:t>Controlled before-after studies</a:t>
            </a:r>
          </a:p>
        </p:txBody>
      </p:sp>
      <p:sp>
        <p:nvSpPr>
          <p:cNvPr id="278531" name="Rectangle 3"/>
          <p:cNvSpPr>
            <a:spLocks noGrp="1" noChangeArrowheads="1"/>
          </p:cNvSpPr>
          <p:nvPr>
            <p:ph type="body" idx="1"/>
          </p:nvPr>
        </p:nvSpPr>
        <p:spPr>
          <a:xfrm>
            <a:off x="457200" y="1052513"/>
            <a:ext cx="8229600" cy="5073650"/>
          </a:xfrm>
        </p:spPr>
        <p:txBody>
          <a:bodyPr/>
          <a:lstStyle/>
          <a:p>
            <a:pPr>
              <a:lnSpc>
                <a:spcPct val="80000"/>
              </a:lnSpc>
            </a:pPr>
            <a:r>
              <a:rPr lang="nb-NO" sz="2400"/>
              <a:t>Changes before and after implementation of an option are compared with observed changes during the same time period in areas where the option was not implemented</a:t>
            </a:r>
          </a:p>
          <a:p>
            <a:pPr lvl="1">
              <a:lnSpc>
                <a:spcPct val="80000"/>
              </a:lnSpc>
            </a:pPr>
            <a:r>
              <a:rPr lang="nb-NO" sz="2000"/>
              <a:t>E.g. in neighbouring districts or countries</a:t>
            </a:r>
          </a:p>
          <a:p>
            <a:pPr>
              <a:lnSpc>
                <a:spcPct val="80000"/>
              </a:lnSpc>
            </a:pPr>
            <a:r>
              <a:rPr lang="nb-NO" sz="2400"/>
              <a:t>Advantages </a:t>
            </a:r>
          </a:p>
          <a:p>
            <a:pPr lvl="1">
              <a:lnSpc>
                <a:spcPct val="80000"/>
              </a:lnSpc>
            </a:pPr>
            <a:r>
              <a:rPr lang="nb-NO" sz="2000"/>
              <a:t>May sometimes be the only practical option</a:t>
            </a:r>
          </a:p>
          <a:p>
            <a:pPr lvl="2">
              <a:lnSpc>
                <a:spcPct val="80000"/>
              </a:lnSpc>
            </a:pPr>
            <a:r>
              <a:rPr lang="nb-NO" sz="1800"/>
              <a:t>E.g. for options where randomisation is not feasible for practical or political reasons and where it is not feasible to collect data at multiple time points</a:t>
            </a:r>
          </a:p>
          <a:p>
            <a:pPr>
              <a:lnSpc>
                <a:spcPct val="80000"/>
              </a:lnSpc>
            </a:pPr>
            <a:r>
              <a:rPr lang="nb-NO" sz="2400"/>
              <a:t>Disadvantages</a:t>
            </a:r>
          </a:p>
          <a:p>
            <a:pPr lvl="1">
              <a:lnSpc>
                <a:spcPct val="80000"/>
              </a:lnSpc>
            </a:pPr>
            <a:r>
              <a:rPr lang="nb-NO" sz="2000"/>
              <a:t>Rarely provide reliable estimates of impacts</a:t>
            </a:r>
          </a:p>
          <a:p>
            <a:pPr lvl="2">
              <a:lnSpc>
                <a:spcPct val="80000"/>
              </a:lnSpc>
            </a:pPr>
            <a:r>
              <a:rPr lang="nb-NO" sz="1800"/>
              <a:t>Known or unknown differences between the groups that are compared may exert more influence on the outcomes that are measured than the option that is being evaluated</a:t>
            </a:r>
          </a:p>
          <a:p>
            <a:pPr lvl="2">
              <a:lnSpc>
                <a:spcPct val="80000"/>
              </a:lnSpc>
            </a:pPr>
            <a:r>
              <a:rPr lang="nb-NO" sz="1800"/>
              <a:t>Consequently, it is generally difficult, if not impossible to confidently attribute observed changes (or a lack of change) to the implementation of an option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8531">
                                            <p:txEl>
                                              <p:pRg st="1" end="1"/>
                                            </p:txEl>
                                          </p:spTgt>
                                        </p:tgtEl>
                                        <p:attrNameLst>
                                          <p:attrName>style.visibility</p:attrName>
                                        </p:attrNameLst>
                                      </p:cBhvr>
                                      <p:to>
                                        <p:strVal val="visible"/>
                                      </p:to>
                                    </p:set>
                                    <p:anim calcmode="lin" valueType="num">
                                      <p:cBhvr additive="base">
                                        <p:cTn id="11" dur="500" fill="hold"/>
                                        <p:tgtEl>
                                          <p:spTgt spid="278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8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grpId="1" nodeType="clickEffect">
                                  <p:stCondLst>
                                    <p:cond delay="0"/>
                                  </p:stCondLst>
                                  <p:childTnLst>
                                    <p:animClr clrSpc="hsl" dir="cw">
                                      <p:cBhvr override="childStyle">
                                        <p:cTn id="16" dur="500" fill="hold"/>
                                        <p:tgtEl>
                                          <p:spTgt spid="278531">
                                            <p:txEl>
                                              <p:pRg st="0" end="0"/>
                                            </p:txEl>
                                          </p:spTgt>
                                        </p:tgtEl>
                                        <p:attrNameLst>
                                          <p:attrName>style.color</p:attrName>
                                        </p:attrNameLst>
                                      </p:cBhvr>
                                      <p:by>
                                        <p:hsl h="0" s="-12549" l="-25098"/>
                                      </p:by>
                                    </p:animClr>
                                    <p:animClr clrSpc="hsl" dir="cw">
                                      <p:cBhvr>
                                        <p:cTn id="17" dur="500" fill="hold"/>
                                        <p:tgtEl>
                                          <p:spTgt spid="278531">
                                            <p:txEl>
                                              <p:pRg st="0" end="0"/>
                                            </p:txEl>
                                          </p:spTgt>
                                        </p:tgtEl>
                                        <p:attrNameLst>
                                          <p:attrName>fillcolor</p:attrName>
                                        </p:attrNameLst>
                                      </p:cBhvr>
                                      <p:by>
                                        <p:hsl h="0" s="-12549" l="-25098"/>
                                      </p:by>
                                    </p:animClr>
                                    <p:animClr clrSpc="hsl" dir="cw">
                                      <p:cBhvr>
                                        <p:cTn id="18" dur="500" fill="hold"/>
                                        <p:tgtEl>
                                          <p:spTgt spid="278531">
                                            <p:txEl>
                                              <p:pRg st="0" end="0"/>
                                            </p:txEl>
                                          </p:spTgt>
                                        </p:tgtEl>
                                        <p:attrNameLst>
                                          <p:attrName>stroke.color</p:attrName>
                                        </p:attrNameLst>
                                      </p:cBhvr>
                                      <p:by>
                                        <p:hsl h="0" s="-12549" l="-25098"/>
                                      </p:by>
                                    </p:animClr>
                                    <p:set>
                                      <p:cBhvr>
                                        <p:cTn id="19" dur="500" fill="hold"/>
                                        <p:tgtEl>
                                          <p:spTgt spid="278531">
                                            <p:txEl>
                                              <p:pRg st="0" end="0"/>
                                            </p:txEl>
                                          </p:spTgt>
                                        </p:tgtEl>
                                        <p:attrNameLst>
                                          <p:attrName>fill.type</p:attrName>
                                        </p:attrNameLst>
                                      </p:cBhvr>
                                      <p:to>
                                        <p:strVal val="solid"/>
                                      </p:to>
                                    </p:set>
                                  </p:childTnLst>
                                </p:cTn>
                              </p:par>
                              <p:par>
                                <p:cTn id="20" presetID="24" presetClass="emph" presetSubtype="0" fill="hold" grpId="1" nodeType="withEffect">
                                  <p:stCondLst>
                                    <p:cond delay="0"/>
                                  </p:stCondLst>
                                  <p:childTnLst>
                                    <p:animClr clrSpc="hsl" dir="cw">
                                      <p:cBhvr override="childStyle">
                                        <p:cTn id="21" dur="500" fill="hold"/>
                                        <p:tgtEl>
                                          <p:spTgt spid="278531">
                                            <p:txEl>
                                              <p:pRg st="1" end="1"/>
                                            </p:txEl>
                                          </p:spTgt>
                                        </p:tgtEl>
                                        <p:attrNameLst>
                                          <p:attrName>style.color</p:attrName>
                                        </p:attrNameLst>
                                      </p:cBhvr>
                                      <p:by>
                                        <p:hsl h="0" s="-12549" l="-25098"/>
                                      </p:by>
                                    </p:animClr>
                                    <p:animClr clrSpc="hsl" dir="cw">
                                      <p:cBhvr>
                                        <p:cTn id="22" dur="500" fill="hold"/>
                                        <p:tgtEl>
                                          <p:spTgt spid="278531">
                                            <p:txEl>
                                              <p:pRg st="1" end="1"/>
                                            </p:txEl>
                                          </p:spTgt>
                                        </p:tgtEl>
                                        <p:attrNameLst>
                                          <p:attrName>fillcolor</p:attrName>
                                        </p:attrNameLst>
                                      </p:cBhvr>
                                      <p:by>
                                        <p:hsl h="0" s="-12549" l="-25098"/>
                                      </p:by>
                                    </p:animClr>
                                    <p:animClr clrSpc="hsl" dir="cw">
                                      <p:cBhvr>
                                        <p:cTn id="23" dur="500" fill="hold"/>
                                        <p:tgtEl>
                                          <p:spTgt spid="278531">
                                            <p:txEl>
                                              <p:pRg st="1" end="1"/>
                                            </p:txEl>
                                          </p:spTgt>
                                        </p:tgtEl>
                                        <p:attrNameLst>
                                          <p:attrName>stroke.color</p:attrName>
                                        </p:attrNameLst>
                                      </p:cBhvr>
                                      <p:by>
                                        <p:hsl h="0" s="-12549" l="-25098"/>
                                      </p:by>
                                    </p:animClr>
                                    <p:set>
                                      <p:cBhvr>
                                        <p:cTn id="24" dur="500" fill="hold"/>
                                        <p:tgtEl>
                                          <p:spTgt spid="278531">
                                            <p:txEl>
                                              <p:pRg st="1" end="1"/>
                                            </p:txEl>
                                          </p:spTgt>
                                        </p:tgtEl>
                                        <p:attrNameLst>
                                          <p:attrName>fill.type</p:attrName>
                                        </p:attrNameLst>
                                      </p:cBhvr>
                                      <p:to>
                                        <p:strVal val="solid"/>
                                      </p:to>
                                    </p:set>
                                  </p:childTnLst>
                                </p:cTn>
                              </p:par>
                              <p:par>
                                <p:cTn id="25" presetID="2" presetClass="entr" presetSubtype="4" fill="hold" grpId="0" nodeType="withEffect">
                                  <p:stCondLst>
                                    <p:cond delay="0"/>
                                  </p:stCondLst>
                                  <p:childTnLst>
                                    <p:set>
                                      <p:cBhvr>
                                        <p:cTn id="26" dur="1" fill="hold">
                                          <p:stCondLst>
                                            <p:cond delay="0"/>
                                          </p:stCondLst>
                                        </p:cTn>
                                        <p:tgtEl>
                                          <p:spTgt spid="278531">
                                            <p:txEl>
                                              <p:pRg st="2" end="2"/>
                                            </p:txEl>
                                          </p:spTgt>
                                        </p:tgtEl>
                                        <p:attrNameLst>
                                          <p:attrName>style.visibility</p:attrName>
                                        </p:attrNameLst>
                                      </p:cBhvr>
                                      <p:to>
                                        <p:strVal val="visible"/>
                                      </p:to>
                                    </p:set>
                                    <p:anim calcmode="lin" valueType="num">
                                      <p:cBhvr additive="base">
                                        <p:cTn id="27" dur="500" fill="hold"/>
                                        <p:tgtEl>
                                          <p:spTgt spid="27853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853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8531">
                                            <p:txEl>
                                              <p:pRg st="3" end="3"/>
                                            </p:txEl>
                                          </p:spTgt>
                                        </p:tgtEl>
                                        <p:attrNameLst>
                                          <p:attrName>style.visibility</p:attrName>
                                        </p:attrNameLst>
                                      </p:cBhvr>
                                      <p:to>
                                        <p:strVal val="visible"/>
                                      </p:to>
                                    </p:set>
                                    <p:anim calcmode="lin" valueType="num">
                                      <p:cBhvr additive="base">
                                        <p:cTn id="31" dur="500" fill="hold"/>
                                        <p:tgtEl>
                                          <p:spTgt spid="27853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853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531">
                                            <p:txEl>
                                              <p:pRg st="4" end="4"/>
                                            </p:txEl>
                                          </p:spTgt>
                                        </p:tgtEl>
                                        <p:attrNameLst>
                                          <p:attrName>style.visibility</p:attrName>
                                        </p:attrNameLst>
                                      </p:cBhvr>
                                      <p:to>
                                        <p:strVal val="visible"/>
                                      </p:to>
                                    </p:set>
                                    <p:anim calcmode="lin" valueType="num">
                                      <p:cBhvr additive="base">
                                        <p:cTn id="35" dur="500" fill="hold"/>
                                        <p:tgtEl>
                                          <p:spTgt spid="27853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8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8531">
                                            <p:txEl>
                                              <p:pRg st="5" end="5"/>
                                            </p:txEl>
                                          </p:spTgt>
                                        </p:tgtEl>
                                        <p:attrNameLst>
                                          <p:attrName>style.visibility</p:attrName>
                                        </p:attrNameLst>
                                      </p:cBhvr>
                                      <p:to>
                                        <p:strVal val="visible"/>
                                      </p:to>
                                    </p:set>
                                    <p:anim calcmode="lin" valueType="num">
                                      <p:cBhvr additive="base">
                                        <p:cTn id="41" dur="500" fill="hold"/>
                                        <p:tgtEl>
                                          <p:spTgt spid="27853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8531">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8531">
                                            <p:txEl>
                                              <p:pRg st="6" end="6"/>
                                            </p:txEl>
                                          </p:spTgt>
                                        </p:tgtEl>
                                        <p:attrNameLst>
                                          <p:attrName>style.visibility</p:attrName>
                                        </p:attrNameLst>
                                      </p:cBhvr>
                                      <p:to>
                                        <p:strVal val="visible"/>
                                      </p:to>
                                    </p:set>
                                    <p:anim calcmode="lin" valueType="num">
                                      <p:cBhvr additive="base">
                                        <p:cTn id="45" dur="500" fill="hold"/>
                                        <p:tgtEl>
                                          <p:spTgt spid="278531">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8531">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8531">
                                            <p:txEl>
                                              <p:pRg st="7" end="7"/>
                                            </p:txEl>
                                          </p:spTgt>
                                        </p:tgtEl>
                                        <p:attrNameLst>
                                          <p:attrName>style.visibility</p:attrName>
                                        </p:attrNameLst>
                                      </p:cBhvr>
                                      <p:to>
                                        <p:strVal val="visible"/>
                                      </p:to>
                                    </p:set>
                                    <p:anim calcmode="lin" valueType="num">
                                      <p:cBhvr additive="base">
                                        <p:cTn id="49" dur="500" fill="hold"/>
                                        <p:tgtEl>
                                          <p:spTgt spid="2785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8531">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8531">
                                            <p:txEl>
                                              <p:pRg st="8" end="8"/>
                                            </p:txEl>
                                          </p:spTgt>
                                        </p:tgtEl>
                                        <p:attrNameLst>
                                          <p:attrName>style.visibility</p:attrName>
                                        </p:attrNameLst>
                                      </p:cBhvr>
                                      <p:to>
                                        <p:strVal val="visible"/>
                                      </p:to>
                                    </p:set>
                                    <p:anim calcmode="lin" valueType="num">
                                      <p:cBhvr additive="base">
                                        <p:cTn id="53" dur="500" fill="hold"/>
                                        <p:tgtEl>
                                          <p:spTgt spid="278531">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78531">
                                            <p:txEl>
                                              <p:pRg st="8" end="8"/>
                                            </p:txEl>
                                          </p:spTgt>
                                        </p:tgtEl>
                                        <p:attrNameLst>
                                          <p:attrName>ppt_y</p:attrName>
                                        </p:attrNameLst>
                                      </p:cBhvr>
                                      <p:tavLst>
                                        <p:tav tm="0">
                                          <p:val>
                                            <p:strVal val="1+#ppt_h/2"/>
                                          </p:val>
                                        </p:tav>
                                        <p:tav tm="100000">
                                          <p:val>
                                            <p:strVal val="#ppt_y"/>
                                          </p:val>
                                        </p:tav>
                                      </p:tavLst>
                                    </p:anim>
                                  </p:childTnLst>
                                </p:cTn>
                              </p:par>
                              <p:par>
                                <p:cTn id="55" presetID="24" presetClass="emph" presetSubtype="0" fill="hold" grpId="1" nodeType="withEffect">
                                  <p:stCondLst>
                                    <p:cond delay="0"/>
                                  </p:stCondLst>
                                  <p:childTnLst>
                                    <p:animClr clrSpc="hsl" dir="cw">
                                      <p:cBhvr override="childStyle">
                                        <p:cTn id="56" dur="500" fill="hold"/>
                                        <p:tgtEl>
                                          <p:spTgt spid="278531">
                                            <p:txEl>
                                              <p:pRg st="2" end="2"/>
                                            </p:txEl>
                                          </p:spTgt>
                                        </p:tgtEl>
                                        <p:attrNameLst>
                                          <p:attrName>style.color</p:attrName>
                                        </p:attrNameLst>
                                      </p:cBhvr>
                                      <p:by>
                                        <p:hsl h="0" s="-12549" l="-25098"/>
                                      </p:by>
                                    </p:animClr>
                                    <p:animClr clrSpc="hsl" dir="cw">
                                      <p:cBhvr>
                                        <p:cTn id="57" dur="500" fill="hold"/>
                                        <p:tgtEl>
                                          <p:spTgt spid="278531">
                                            <p:txEl>
                                              <p:pRg st="2" end="2"/>
                                            </p:txEl>
                                          </p:spTgt>
                                        </p:tgtEl>
                                        <p:attrNameLst>
                                          <p:attrName>fillcolor</p:attrName>
                                        </p:attrNameLst>
                                      </p:cBhvr>
                                      <p:by>
                                        <p:hsl h="0" s="-12549" l="-25098"/>
                                      </p:by>
                                    </p:animClr>
                                    <p:animClr clrSpc="hsl" dir="cw">
                                      <p:cBhvr>
                                        <p:cTn id="58" dur="500" fill="hold"/>
                                        <p:tgtEl>
                                          <p:spTgt spid="278531">
                                            <p:txEl>
                                              <p:pRg st="2" end="2"/>
                                            </p:txEl>
                                          </p:spTgt>
                                        </p:tgtEl>
                                        <p:attrNameLst>
                                          <p:attrName>stroke.color</p:attrName>
                                        </p:attrNameLst>
                                      </p:cBhvr>
                                      <p:by>
                                        <p:hsl h="0" s="-12549" l="-25098"/>
                                      </p:by>
                                    </p:animClr>
                                    <p:set>
                                      <p:cBhvr>
                                        <p:cTn id="59" dur="500" fill="hold"/>
                                        <p:tgtEl>
                                          <p:spTgt spid="278531">
                                            <p:txEl>
                                              <p:pRg st="2" end="2"/>
                                            </p:txEl>
                                          </p:spTgt>
                                        </p:tgtEl>
                                        <p:attrNameLst>
                                          <p:attrName>fill.type</p:attrName>
                                        </p:attrNameLst>
                                      </p:cBhvr>
                                      <p:to>
                                        <p:strVal val="solid"/>
                                      </p:to>
                                    </p:set>
                                  </p:childTnLst>
                                </p:cTn>
                              </p:par>
                              <p:par>
                                <p:cTn id="60" presetID="24" presetClass="emph" presetSubtype="0" fill="hold" grpId="1" nodeType="withEffect">
                                  <p:stCondLst>
                                    <p:cond delay="0"/>
                                  </p:stCondLst>
                                  <p:childTnLst>
                                    <p:animClr clrSpc="hsl" dir="cw">
                                      <p:cBhvr override="childStyle">
                                        <p:cTn id="61" dur="500" fill="hold"/>
                                        <p:tgtEl>
                                          <p:spTgt spid="278531">
                                            <p:txEl>
                                              <p:pRg st="3" end="3"/>
                                            </p:txEl>
                                          </p:spTgt>
                                        </p:tgtEl>
                                        <p:attrNameLst>
                                          <p:attrName>style.color</p:attrName>
                                        </p:attrNameLst>
                                      </p:cBhvr>
                                      <p:by>
                                        <p:hsl h="0" s="-12549" l="-25098"/>
                                      </p:by>
                                    </p:animClr>
                                    <p:animClr clrSpc="hsl" dir="cw">
                                      <p:cBhvr>
                                        <p:cTn id="62" dur="500" fill="hold"/>
                                        <p:tgtEl>
                                          <p:spTgt spid="278531">
                                            <p:txEl>
                                              <p:pRg st="3" end="3"/>
                                            </p:txEl>
                                          </p:spTgt>
                                        </p:tgtEl>
                                        <p:attrNameLst>
                                          <p:attrName>fillcolor</p:attrName>
                                        </p:attrNameLst>
                                      </p:cBhvr>
                                      <p:by>
                                        <p:hsl h="0" s="-12549" l="-25098"/>
                                      </p:by>
                                    </p:animClr>
                                    <p:animClr clrSpc="hsl" dir="cw">
                                      <p:cBhvr>
                                        <p:cTn id="63" dur="500" fill="hold"/>
                                        <p:tgtEl>
                                          <p:spTgt spid="278531">
                                            <p:txEl>
                                              <p:pRg st="3" end="3"/>
                                            </p:txEl>
                                          </p:spTgt>
                                        </p:tgtEl>
                                        <p:attrNameLst>
                                          <p:attrName>stroke.color</p:attrName>
                                        </p:attrNameLst>
                                      </p:cBhvr>
                                      <p:by>
                                        <p:hsl h="0" s="-12549" l="-25098"/>
                                      </p:by>
                                    </p:animClr>
                                    <p:set>
                                      <p:cBhvr>
                                        <p:cTn id="64" dur="500" fill="hold"/>
                                        <p:tgtEl>
                                          <p:spTgt spid="278531">
                                            <p:txEl>
                                              <p:pRg st="3" end="3"/>
                                            </p:txEl>
                                          </p:spTgt>
                                        </p:tgtEl>
                                        <p:attrNameLst>
                                          <p:attrName>fill.type</p:attrName>
                                        </p:attrNameLst>
                                      </p:cBhvr>
                                      <p:to>
                                        <p:strVal val="solid"/>
                                      </p:to>
                                    </p:set>
                                  </p:childTnLst>
                                </p:cTn>
                              </p:par>
                              <p:par>
                                <p:cTn id="65" presetID="24" presetClass="emph" presetSubtype="0" fill="hold" grpId="1" nodeType="withEffect">
                                  <p:stCondLst>
                                    <p:cond delay="0"/>
                                  </p:stCondLst>
                                  <p:childTnLst>
                                    <p:animClr clrSpc="hsl" dir="cw">
                                      <p:cBhvr override="childStyle">
                                        <p:cTn id="66" dur="500" fill="hold"/>
                                        <p:tgtEl>
                                          <p:spTgt spid="278531">
                                            <p:txEl>
                                              <p:pRg st="4" end="4"/>
                                            </p:txEl>
                                          </p:spTgt>
                                        </p:tgtEl>
                                        <p:attrNameLst>
                                          <p:attrName>style.color</p:attrName>
                                        </p:attrNameLst>
                                      </p:cBhvr>
                                      <p:by>
                                        <p:hsl h="0" s="-12549" l="-25098"/>
                                      </p:by>
                                    </p:animClr>
                                    <p:animClr clrSpc="hsl" dir="cw">
                                      <p:cBhvr>
                                        <p:cTn id="67" dur="500" fill="hold"/>
                                        <p:tgtEl>
                                          <p:spTgt spid="278531">
                                            <p:txEl>
                                              <p:pRg st="4" end="4"/>
                                            </p:txEl>
                                          </p:spTgt>
                                        </p:tgtEl>
                                        <p:attrNameLst>
                                          <p:attrName>fillcolor</p:attrName>
                                        </p:attrNameLst>
                                      </p:cBhvr>
                                      <p:by>
                                        <p:hsl h="0" s="-12549" l="-25098"/>
                                      </p:by>
                                    </p:animClr>
                                    <p:animClr clrSpc="hsl" dir="cw">
                                      <p:cBhvr>
                                        <p:cTn id="68" dur="500" fill="hold"/>
                                        <p:tgtEl>
                                          <p:spTgt spid="278531">
                                            <p:txEl>
                                              <p:pRg st="4" end="4"/>
                                            </p:txEl>
                                          </p:spTgt>
                                        </p:tgtEl>
                                        <p:attrNameLst>
                                          <p:attrName>stroke.color</p:attrName>
                                        </p:attrNameLst>
                                      </p:cBhvr>
                                      <p:by>
                                        <p:hsl h="0" s="-12549" l="-25098"/>
                                      </p:by>
                                    </p:animClr>
                                    <p:set>
                                      <p:cBhvr>
                                        <p:cTn id="69" dur="500" fill="hold"/>
                                        <p:tgtEl>
                                          <p:spTgt spid="278531">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P spid="278531" grpId="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312738" y="274638"/>
            <a:ext cx="8507412" cy="922337"/>
          </a:xfrm>
        </p:spPr>
        <p:txBody>
          <a:bodyPr/>
          <a:lstStyle/>
          <a:p>
            <a:r>
              <a:rPr lang="nb-NO" sz="3200"/>
              <a:t>Other study designs may sometimes be used to assess the impacts of health policy options</a:t>
            </a:r>
          </a:p>
        </p:txBody>
      </p:sp>
      <p:sp>
        <p:nvSpPr>
          <p:cNvPr id="279555" name="Rectangle 3"/>
          <p:cNvSpPr>
            <a:spLocks noGrp="1" noChangeArrowheads="1"/>
          </p:cNvSpPr>
          <p:nvPr>
            <p:ph type="body" idx="1"/>
          </p:nvPr>
        </p:nvSpPr>
        <p:spPr/>
        <p:txBody>
          <a:bodyPr/>
          <a:lstStyle/>
          <a:p>
            <a:pPr>
              <a:lnSpc>
                <a:spcPct val="80000"/>
              </a:lnSpc>
            </a:pPr>
            <a:r>
              <a:rPr lang="nb-NO" sz="2400"/>
              <a:t>However, some designs are typically not feasible for assessing the impacts of health policies</a:t>
            </a:r>
          </a:p>
          <a:p>
            <a:pPr lvl="1">
              <a:lnSpc>
                <a:spcPct val="80000"/>
              </a:lnSpc>
            </a:pPr>
            <a:r>
              <a:rPr lang="nb-NO" sz="2000"/>
              <a:t>E.g. cohort studies and case-control studies</a:t>
            </a:r>
          </a:p>
          <a:p>
            <a:pPr>
              <a:lnSpc>
                <a:spcPct val="80000"/>
              </a:lnSpc>
            </a:pPr>
            <a:r>
              <a:rPr lang="nb-NO" sz="2400"/>
              <a:t>Other designs rarely provide compelling evidence </a:t>
            </a:r>
          </a:p>
          <a:p>
            <a:pPr lvl="1">
              <a:lnSpc>
                <a:spcPct val="80000"/>
              </a:lnSpc>
            </a:pPr>
            <a:r>
              <a:rPr lang="nb-NO" sz="2000"/>
              <a:t>Before-after studies</a:t>
            </a:r>
          </a:p>
          <a:p>
            <a:pPr lvl="1">
              <a:lnSpc>
                <a:spcPct val="80000"/>
              </a:lnSpc>
            </a:pPr>
            <a:r>
              <a:rPr lang="nb-NO" sz="2000"/>
              <a:t>Historically controlled studies</a:t>
            </a:r>
          </a:p>
          <a:p>
            <a:pPr lvl="1">
              <a:lnSpc>
                <a:spcPct val="80000"/>
              </a:lnSpc>
            </a:pPr>
            <a:r>
              <a:rPr lang="nb-NO" sz="2000"/>
              <a:t>Cross-sectional studies</a:t>
            </a:r>
          </a:p>
          <a:p>
            <a:pPr>
              <a:lnSpc>
                <a:spcPct val="80000"/>
              </a:lnSpc>
            </a:pPr>
            <a:r>
              <a:rPr lang="nb-NO" sz="2400"/>
              <a:t>Qualitative studies (as well as other quantitative designs such as surveys) can provide valuable evidence to explain how an option worked or why it did or did not work</a:t>
            </a:r>
          </a:p>
          <a:p>
            <a:pPr lvl="1">
              <a:lnSpc>
                <a:spcPct val="80000"/>
              </a:lnSpc>
            </a:pPr>
            <a:r>
              <a:rPr lang="nb-NO" sz="2000"/>
              <a:t>But they do not generate data that can be used to estimate the effect of an option beyond the perceptions of those who were interviewed or surveyed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additive="base">
                                        <p:cTn id="7" dur="5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9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anim calcmode="lin" valueType="num">
                                      <p:cBhvr additive="base">
                                        <p:cTn id="11" dur="5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9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grpId="1" nodeType="clickEffect">
                                  <p:stCondLst>
                                    <p:cond delay="0"/>
                                  </p:stCondLst>
                                  <p:childTnLst>
                                    <p:animClr clrSpc="hsl" dir="cw">
                                      <p:cBhvr override="childStyle">
                                        <p:cTn id="16" dur="500" fill="hold"/>
                                        <p:tgtEl>
                                          <p:spTgt spid="279555">
                                            <p:txEl>
                                              <p:pRg st="0" end="0"/>
                                            </p:txEl>
                                          </p:spTgt>
                                        </p:tgtEl>
                                        <p:attrNameLst>
                                          <p:attrName>style.color</p:attrName>
                                        </p:attrNameLst>
                                      </p:cBhvr>
                                      <p:by>
                                        <p:hsl h="0" s="-12549" l="-25098"/>
                                      </p:by>
                                    </p:animClr>
                                    <p:animClr clrSpc="hsl" dir="cw">
                                      <p:cBhvr>
                                        <p:cTn id="17" dur="500" fill="hold"/>
                                        <p:tgtEl>
                                          <p:spTgt spid="279555">
                                            <p:txEl>
                                              <p:pRg st="0" end="0"/>
                                            </p:txEl>
                                          </p:spTgt>
                                        </p:tgtEl>
                                        <p:attrNameLst>
                                          <p:attrName>fillcolor</p:attrName>
                                        </p:attrNameLst>
                                      </p:cBhvr>
                                      <p:by>
                                        <p:hsl h="0" s="-12549" l="-25098"/>
                                      </p:by>
                                    </p:animClr>
                                    <p:animClr clrSpc="hsl" dir="cw">
                                      <p:cBhvr>
                                        <p:cTn id="18" dur="500" fill="hold"/>
                                        <p:tgtEl>
                                          <p:spTgt spid="279555">
                                            <p:txEl>
                                              <p:pRg st="0" end="0"/>
                                            </p:txEl>
                                          </p:spTgt>
                                        </p:tgtEl>
                                        <p:attrNameLst>
                                          <p:attrName>stroke.color</p:attrName>
                                        </p:attrNameLst>
                                      </p:cBhvr>
                                      <p:by>
                                        <p:hsl h="0" s="-12549" l="-25098"/>
                                      </p:by>
                                    </p:animClr>
                                    <p:set>
                                      <p:cBhvr>
                                        <p:cTn id="19" dur="500" fill="hold"/>
                                        <p:tgtEl>
                                          <p:spTgt spid="279555">
                                            <p:txEl>
                                              <p:pRg st="0" end="0"/>
                                            </p:txEl>
                                          </p:spTgt>
                                        </p:tgtEl>
                                        <p:attrNameLst>
                                          <p:attrName>fill.type</p:attrName>
                                        </p:attrNameLst>
                                      </p:cBhvr>
                                      <p:to>
                                        <p:strVal val="solid"/>
                                      </p:to>
                                    </p:set>
                                  </p:childTnLst>
                                </p:cTn>
                              </p:par>
                              <p:par>
                                <p:cTn id="20" presetID="24" presetClass="emph" presetSubtype="0" fill="hold" grpId="1" nodeType="withEffect">
                                  <p:stCondLst>
                                    <p:cond delay="0"/>
                                  </p:stCondLst>
                                  <p:childTnLst>
                                    <p:animClr clrSpc="hsl" dir="cw">
                                      <p:cBhvr override="childStyle">
                                        <p:cTn id="21" dur="500" fill="hold"/>
                                        <p:tgtEl>
                                          <p:spTgt spid="279555">
                                            <p:txEl>
                                              <p:pRg st="1" end="1"/>
                                            </p:txEl>
                                          </p:spTgt>
                                        </p:tgtEl>
                                        <p:attrNameLst>
                                          <p:attrName>style.color</p:attrName>
                                        </p:attrNameLst>
                                      </p:cBhvr>
                                      <p:by>
                                        <p:hsl h="0" s="-12549" l="-25098"/>
                                      </p:by>
                                    </p:animClr>
                                    <p:animClr clrSpc="hsl" dir="cw">
                                      <p:cBhvr>
                                        <p:cTn id="22" dur="500" fill="hold"/>
                                        <p:tgtEl>
                                          <p:spTgt spid="279555">
                                            <p:txEl>
                                              <p:pRg st="1" end="1"/>
                                            </p:txEl>
                                          </p:spTgt>
                                        </p:tgtEl>
                                        <p:attrNameLst>
                                          <p:attrName>fillcolor</p:attrName>
                                        </p:attrNameLst>
                                      </p:cBhvr>
                                      <p:by>
                                        <p:hsl h="0" s="-12549" l="-25098"/>
                                      </p:by>
                                    </p:animClr>
                                    <p:animClr clrSpc="hsl" dir="cw">
                                      <p:cBhvr>
                                        <p:cTn id="23" dur="500" fill="hold"/>
                                        <p:tgtEl>
                                          <p:spTgt spid="279555">
                                            <p:txEl>
                                              <p:pRg st="1" end="1"/>
                                            </p:txEl>
                                          </p:spTgt>
                                        </p:tgtEl>
                                        <p:attrNameLst>
                                          <p:attrName>stroke.color</p:attrName>
                                        </p:attrNameLst>
                                      </p:cBhvr>
                                      <p:by>
                                        <p:hsl h="0" s="-12549" l="-25098"/>
                                      </p:by>
                                    </p:animClr>
                                    <p:set>
                                      <p:cBhvr>
                                        <p:cTn id="24" dur="500" fill="hold"/>
                                        <p:tgtEl>
                                          <p:spTgt spid="279555">
                                            <p:txEl>
                                              <p:pRg st="1" end="1"/>
                                            </p:txEl>
                                          </p:spTgt>
                                        </p:tgtEl>
                                        <p:attrNameLst>
                                          <p:attrName>fill.type</p:attrName>
                                        </p:attrNameLst>
                                      </p:cBhvr>
                                      <p:to>
                                        <p:strVal val="solid"/>
                                      </p:to>
                                    </p:set>
                                  </p:childTnLst>
                                </p:cTn>
                              </p:par>
                              <p:par>
                                <p:cTn id="25" presetID="2" presetClass="entr" presetSubtype="4" fill="hold" grpId="0" nodeType="withEffect">
                                  <p:stCondLst>
                                    <p:cond delay="0"/>
                                  </p:stCondLst>
                                  <p:childTnLst>
                                    <p:set>
                                      <p:cBhvr>
                                        <p:cTn id="26" dur="1" fill="hold">
                                          <p:stCondLst>
                                            <p:cond delay="0"/>
                                          </p:stCondLst>
                                        </p:cTn>
                                        <p:tgtEl>
                                          <p:spTgt spid="279555">
                                            <p:txEl>
                                              <p:pRg st="2" end="2"/>
                                            </p:txEl>
                                          </p:spTgt>
                                        </p:tgtEl>
                                        <p:attrNameLst>
                                          <p:attrName>style.visibility</p:attrName>
                                        </p:attrNameLst>
                                      </p:cBhvr>
                                      <p:to>
                                        <p:strVal val="visible"/>
                                      </p:to>
                                    </p:set>
                                    <p:anim calcmode="lin" valueType="num">
                                      <p:cBhvr additive="base">
                                        <p:cTn id="27" dur="5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955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9555">
                                            <p:txEl>
                                              <p:pRg st="3" end="3"/>
                                            </p:txEl>
                                          </p:spTgt>
                                        </p:tgtEl>
                                        <p:attrNameLst>
                                          <p:attrName>style.visibility</p:attrName>
                                        </p:attrNameLst>
                                      </p:cBhvr>
                                      <p:to>
                                        <p:strVal val="visible"/>
                                      </p:to>
                                    </p:set>
                                    <p:anim calcmode="lin" valueType="num">
                                      <p:cBhvr additive="base">
                                        <p:cTn id="31" dur="500" fill="hold"/>
                                        <p:tgtEl>
                                          <p:spTgt spid="2795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955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9555">
                                            <p:txEl>
                                              <p:pRg st="4" end="4"/>
                                            </p:txEl>
                                          </p:spTgt>
                                        </p:tgtEl>
                                        <p:attrNameLst>
                                          <p:attrName>style.visibility</p:attrName>
                                        </p:attrNameLst>
                                      </p:cBhvr>
                                      <p:to>
                                        <p:strVal val="visible"/>
                                      </p:to>
                                    </p:set>
                                    <p:anim calcmode="lin" valueType="num">
                                      <p:cBhvr additive="base">
                                        <p:cTn id="35" dur="500" fill="hold"/>
                                        <p:tgtEl>
                                          <p:spTgt spid="27955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955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9555">
                                            <p:txEl>
                                              <p:pRg st="5" end="5"/>
                                            </p:txEl>
                                          </p:spTgt>
                                        </p:tgtEl>
                                        <p:attrNameLst>
                                          <p:attrName>style.visibility</p:attrName>
                                        </p:attrNameLst>
                                      </p:cBhvr>
                                      <p:to>
                                        <p:strVal val="visible"/>
                                      </p:to>
                                    </p:set>
                                    <p:anim calcmode="lin" valueType="num">
                                      <p:cBhvr additive="base">
                                        <p:cTn id="39" dur="500" fill="hold"/>
                                        <p:tgtEl>
                                          <p:spTgt spid="27955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9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9555">
                                            <p:txEl>
                                              <p:pRg st="6" end="6"/>
                                            </p:txEl>
                                          </p:spTgt>
                                        </p:tgtEl>
                                        <p:attrNameLst>
                                          <p:attrName>style.visibility</p:attrName>
                                        </p:attrNameLst>
                                      </p:cBhvr>
                                      <p:to>
                                        <p:strVal val="visible"/>
                                      </p:to>
                                    </p:set>
                                    <p:anim calcmode="lin" valueType="num">
                                      <p:cBhvr additive="base">
                                        <p:cTn id="45" dur="500" fill="hold"/>
                                        <p:tgtEl>
                                          <p:spTgt spid="27955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9555">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9555">
                                            <p:txEl>
                                              <p:pRg st="7" end="7"/>
                                            </p:txEl>
                                          </p:spTgt>
                                        </p:tgtEl>
                                        <p:attrNameLst>
                                          <p:attrName>style.visibility</p:attrName>
                                        </p:attrNameLst>
                                      </p:cBhvr>
                                      <p:to>
                                        <p:strVal val="visible"/>
                                      </p:to>
                                    </p:set>
                                    <p:anim calcmode="lin" valueType="num">
                                      <p:cBhvr additive="base">
                                        <p:cTn id="49" dur="500" fill="hold"/>
                                        <p:tgtEl>
                                          <p:spTgt spid="279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9555">
                                            <p:txEl>
                                              <p:pRg st="7" end="7"/>
                                            </p:txEl>
                                          </p:spTgt>
                                        </p:tgtEl>
                                        <p:attrNameLst>
                                          <p:attrName>ppt_y</p:attrName>
                                        </p:attrNameLst>
                                      </p:cBhvr>
                                      <p:tavLst>
                                        <p:tav tm="0">
                                          <p:val>
                                            <p:strVal val="1+#ppt_h/2"/>
                                          </p:val>
                                        </p:tav>
                                        <p:tav tm="100000">
                                          <p:val>
                                            <p:strVal val="#ppt_y"/>
                                          </p:val>
                                        </p:tav>
                                      </p:tavLst>
                                    </p:anim>
                                  </p:childTnLst>
                                </p:cTn>
                              </p:par>
                              <p:par>
                                <p:cTn id="51" presetID="24" presetClass="emph" presetSubtype="0" fill="hold" grpId="1" nodeType="withEffect">
                                  <p:stCondLst>
                                    <p:cond delay="0"/>
                                  </p:stCondLst>
                                  <p:childTnLst>
                                    <p:animClr clrSpc="hsl" dir="cw">
                                      <p:cBhvr override="childStyle">
                                        <p:cTn id="52" dur="500" fill="hold"/>
                                        <p:tgtEl>
                                          <p:spTgt spid="279555">
                                            <p:txEl>
                                              <p:pRg st="2" end="2"/>
                                            </p:txEl>
                                          </p:spTgt>
                                        </p:tgtEl>
                                        <p:attrNameLst>
                                          <p:attrName>style.color</p:attrName>
                                        </p:attrNameLst>
                                      </p:cBhvr>
                                      <p:by>
                                        <p:hsl h="0" s="-12549" l="-25098"/>
                                      </p:by>
                                    </p:animClr>
                                    <p:animClr clrSpc="hsl" dir="cw">
                                      <p:cBhvr>
                                        <p:cTn id="53" dur="500" fill="hold"/>
                                        <p:tgtEl>
                                          <p:spTgt spid="279555">
                                            <p:txEl>
                                              <p:pRg st="2" end="2"/>
                                            </p:txEl>
                                          </p:spTgt>
                                        </p:tgtEl>
                                        <p:attrNameLst>
                                          <p:attrName>fillcolor</p:attrName>
                                        </p:attrNameLst>
                                      </p:cBhvr>
                                      <p:by>
                                        <p:hsl h="0" s="-12549" l="-25098"/>
                                      </p:by>
                                    </p:animClr>
                                    <p:animClr clrSpc="hsl" dir="cw">
                                      <p:cBhvr>
                                        <p:cTn id="54" dur="500" fill="hold"/>
                                        <p:tgtEl>
                                          <p:spTgt spid="279555">
                                            <p:txEl>
                                              <p:pRg st="2" end="2"/>
                                            </p:txEl>
                                          </p:spTgt>
                                        </p:tgtEl>
                                        <p:attrNameLst>
                                          <p:attrName>stroke.color</p:attrName>
                                        </p:attrNameLst>
                                      </p:cBhvr>
                                      <p:by>
                                        <p:hsl h="0" s="-12549" l="-25098"/>
                                      </p:by>
                                    </p:animClr>
                                    <p:set>
                                      <p:cBhvr>
                                        <p:cTn id="55" dur="500" fill="hold"/>
                                        <p:tgtEl>
                                          <p:spTgt spid="279555">
                                            <p:txEl>
                                              <p:pRg st="2" end="2"/>
                                            </p:txEl>
                                          </p:spTgt>
                                        </p:tgtEl>
                                        <p:attrNameLst>
                                          <p:attrName>fill.type</p:attrName>
                                        </p:attrNameLst>
                                      </p:cBhvr>
                                      <p:to>
                                        <p:strVal val="solid"/>
                                      </p:to>
                                    </p:set>
                                  </p:childTnLst>
                                </p:cTn>
                              </p:par>
                              <p:par>
                                <p:cTn id="56" presetID="24" presetClass="emph" presetSubtype="0" fill="hold" grpId="1" nodeType="withEffect">
                                  <p:stCondLst>
                                    <p:cond delay="0"/>
                                  </p:stCondLst>
                                  <p:childTnLst>
                                    <p:animClr clrSpc="hsl" dir="cw">
                                      <p:cBhvr override="childStyle">
                                        <p:cTn id="57" dur="500" fill="hold"/>
                                        <p:tgtEl>
                                          <p:spTgt spid="279555">
                                            <p:txEl>
                                              <p:pRg st="3" end="3"/>
                                            </p:txEl>
                                          </p:spTgt>
                                        </p:tgtEl>
                                        <p:attrNameLst>
                                          <p:attrName>style.color</p:attrName>
                                        </p:attrNameLst>
                                      </p:cBhvr>
                                      <p:by>
                                        <p:hsl h="0" s="-12549" l="-25098"/>
                                      </p:by>
                                    </p:animClr>
                                    <p:animClr clrSpc="hsl" dir="cw">
                                      <p:cBhvr>
                                        <p:cTn id="58" dur="500" fill="hold"/>
                                        <p:tgtEl>
                                          <p:spTgt spid="279555">
                                            <p:txEl>
                                              <p:pRg st="3" end="3"/>
                                            </p:txEl>
                                          </p:spTgt>
                                        </p:tgtEl>
                                        <p:attrNameLst>
                                          <p:attrName>fillcolor</p:attrName>
                                        </p:attrNameLst>
                                      </p:cBhvr>
                                      <p:by>
                                        <p:hsl h="0" s="-12549" l="-25098"/>
                                      </p:by>
                                    </p:animClr>
                                    <p:animClr clrSpc="hsl" dir="cw">
                                      <p:cBhvr>
                                        <p:cTn id="59" dur="500" fill="hold"/>
                                        <p:tgtEl>
                                          <p:spTgt spid="279555">
                                            <p:txEl>
                                              <p:pRg st="3" end="3"/>
                                            </p:txEl>
                                          </p:spTgt>
                                        </p:tgtEl>
                                        <p:attrNameLst>
                                          <p:attrName>stroke.color</p:attrName>
                                        </p:attrNameLst>
                                      </p:cBhvr>
                                      <p:by>
                                        <p:hsl h="0" s="-12549" l="-25098"/>
                                      </p:by>
                                    </p:animClr>
                                    <p:set>
                                      <p:cBhvr>
                                        <p:cTn id="60" dur="500" fill="hold"/>
                                        <p:tgtEl>
                                          <p:spTgt spid="279555">
                                            <p:txEl>
                                              <p:pRg st="3" end="3"/>
                                            </p:txEl>
                                          </p:spTgt>
                                        </p:tgtEl>
                                        <p:attrNameLst>
                                          <p:attrName>fill.type</p:attrName>
                                        </p:attrNameLst>
                                      </p:cBhvr>
                                      <p:to>
                                        <p:strVal val="solid"/>
                                      </p:to>
                                    </p:set>
                                  </p:childTnLst>
                                </p:cTn>
                              </p:par>
                              <p:par>
                                <p:cTn id="61" presetID="24" presetClass="emph" presetSubtype="0" fill="hold" grpId="1" nodeType="withEffect">
                                  <p:stCondLst>
                                    <p:cond delay="0"/>
                                  </p:stCondLst>
                                  <p:childTnLst>
                                    <p:animClr clrSpc="hsl" dir="cw">
                                      <p:cBhvr override="childStyle">
                                        <p:cTn id="62" dur="500" fill="hold"/>
                                        <p:tgtEl>
                                          <p:spTgt spid="279555">
                                            <p:txEl>
                                              <p:pRg st="4" end="4"/>
                                            </p:txEl>
                                          </p:spTgt>
                                        </p:tgtEl>
                                        <p:attrNameLst>
                                          <p:attrName>style.color</p:attrName>
                                        </p:attrNameLst>
                                      </p:cBhvr>
                                      <p:by>
                                        <p:hsl h="0" s="-12549" l="-25098"/>
                                      </p:by>
                                    </p:animClr>
                                    <p:animClr clrSpc="hsl" dir="cw">
                                      <p:cBhvr>
                                        <p:cTn id="63" dur="500" fill="hold"/>
                                        <p:tgtEl>
                                          <p:spTgt spid="279555">
                                            <p:txEl>
                                              <p:pRg st="4" end="4"/>
                                            </p:txEl>
                                          </p:spTgt>
                                        </p:tgtEl>
                                        <p:attrNameLst>
                                          <p:attrName>fillcolor</p:attrName>
                                        </p:attrNameLst>
                                      </p:cBhvr>
                                      <p:by>
                                        <p:hsl h="0" s="-12549" l="-25098"/>
                                      </p:by>
                                    </p:animClr>
                                    <p:animClr clrSpc="hsl" dir="cw">
                                      <p:cBhvr>
                                        <p:cTn id="64" dur="500" fill="hold"/>
                                        <p:tgtEl>
                                          <p:spTgt spid="279555">
                                            <p:txEl>
                                              <p:pRg st="4" end="4"/>
                                            </p:txEl>
                                          </p:spTgt>
                                        </p:tgtEl>
                                        <p:attrNameLst>
                                          <p:attrName>stroke.color</p:attrName>
                                        </p:attrNameLst>
                                      </p:cBhvr>
                                      <p:by>
                                        <p:hsl h="0" s="-12549" l="-25098"/>
                                      </p:by>
                                    </p:animClr>
                                    <p:set>
                                      <p:cBhvr>
                                        <p:cTn id="65" dur="500" fill="hold"/>
                                        <p:tgtEl>
                                          <p:spTgt spid="279555">
                                            <p:txEl>
                                              <p:pRg st="4" end="4"/>
                                            </p:txEl>
                                          </p:spTgt>
                                        </p:tgtEl>
                                        <p:attrNameLst>
                                          <p:attrName>fill.type</p:attrName>
                                        </p:attrNameLst>
                                      </p:cBhvr>
                                      <p:to>
                                        <p:strVal val="solid"/>
                                      </p:to>
                                    </p:set>
                                  </p:childTnLst>
                                </p:cTn>
                              </p:par>
                              <p:par>
                                <p:cTn id="66" presetID="24" presetClass="emph" presetSubtype="0" fill="hold" grpId="1" nodeType="withEffect">
                                  <p:stCondLst>
                                    <p:cond delay="0"/>
                                  </p:stCondLst>
                                  <p:childTnLst>
                                    <p:animClr clrSpc="hsl" dir="cw">
                                      <p:cBhvr override="childStyle">
                                        <p:cTn id="67" dur="500" fill="hold"/>
                                        <p:tgtEl>
                                          <p:spTgt spid="279555">
                                            <p:txEl>
                                              <p:pRg st="5" end="5"/>
                                            </p:txEl>
                                          </p:spTgt>
                                        </p:tgtEl>
                                        <p:attrNameLst>
                                          <p:attrName>style.color</p:attrName>
                                        </p:attrNameLst>
                                      </p:cBhvr>
                                      <p:by>
                                        <p:hsl h="0" s="-12549" l="-25098"/>
                                      </p:by>
                                    </p:animClr>
                                    <p:animClr clrSpc="hsl" dir="cw">
                                      <p:cBhvr>
                                        <p:cTn id="68" dur="500" fill="hold"/>
                                        <p:tgtEl>
                                          <p:spTgt spid="279555">
                                            <p:txEl>
                                              <p:pRg st="5" end="5"/>
                                            </p:txEl>
                                          </p:spTgt>
                                        </p:tgtEl>
                                        <p:attrNameLst>
                                          <p:attrName>fillcolor</p:attrName>
                                        </p:attrNameLst>
                                      </p:cBhvr>
                                      <p:by>
                                        <p:hsl h="0" s="-12549" l="-25098"/>
                                      </p:by>
                                    </p:animClr>
                                    <p:animClr clrSpc="hsl" dir="cw">
                                      <p:cBhvr>
                                        <p:cTn id="69" dur="500" fill="hold"/>
                                        <p:tgtEl>
                                          <p:spTgt spid="279555">
                                            <p:txEl>
                                              <p:pRg st="5" end="5"/>
                                            </p:txEl>
                                          </p:spTgt>
                                        </p:tgtEl>
                                        <p:attrNameLst>
                                          <p:attrName>stroke.color</p:attrName>
                                        </p:attrNameLst>
                                      </p:cBhvr>
                                      <p:by>
                                        <p:hsl h="0" s="-12549" l="-25098"/>
                                      </p:by>
                                    </p:animClr>
                                    <p:set>
                                      <p:cBhvr>
                                        <p:cTn id="70" dur="500" fill="hold"/>
                                        <p:tgtEl>
                                          <p:spTgt spid="279555">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p:bldP spid="279555" grpId="1"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GB" sz="4000"/>
              <a:t>Rigorous evaluations can be expensive to conduct</a:t>
            </a:r>
            <a:endParaRPr lang="nb-NO" sz="4000"/>
          </a:p>
        </p:txBody>
      </p:sp>
      <p:sp>
        <p:nvSpPr>
          <p:cNvPr id="280579" name="Rectangle 3"/>
          <p:cNvSpPr>
            <a:spLocks noGrp="1" noChangeArrowheads="1"/>
          </p:cNvSpPr>
          <p:nvPr>
            <p:ph type="body" idx="1"/>
          </p:nvPr>
        </p:nvSpPr>
        <p:spPr/>
        <p:txBody>
          <a:bodyPr/>
          <a:lstStyle/>
          <a:p>
            <a:pPr>
              <a:lnSpc>
                <a:spcPct val="90000"/>
              </a:lnSpc>
            </a:pPr>
            <a:r>
              <a:rPr lang="en-GB" sz="2400"/>
              <a:t>Budget, time or data constraints limit the ability to undertake rigorous impact evaluations</a:t>
            </a:r>
          </a:p>
          <a:p>
            <a:pPr>
              <a:lnSpc>
                <a:spcPct val="90000"/>
              </a:lnSpc>
            </a:pPr>
            <a:r>
              <a:rPr lang="en-GB" sz="2400"/>
              <a:t>These constraints can impact on the reliability of impact evaluations in a number of ways, including:</a:t>
            </a:r>
          </a:p>
          <a:p>
            <a:pPr lvl="1">
              <a:lnSpc>
                <a:spcPct val="90000"/>
              </a:lnSpc>
            </a:pPr>
            <a:r>
              <a:rPr lang="en-GB" sz="2000"/>
              <a:t>Threats to the overall validity of the results; e.g. due to</a:t>
            </a:r>
          </a:p>
          <a:p>
            <a:pPr lvl="2">
              <a:lnSpc>
                <a:spcPct val="90000"/>
              </a:lnSpc>
            </a:pPr>
            <a:r>
              <a:rPr lang="en-GB" sz="1800"/>
              <a:t>Insufficient planning or follow-up</a:t>
            </a:r>
          </a:p>
          <a:p>
            <a:pPr lvl="2">
              <a:lnSpc>
                <a:spcPct val="90000"/>
              </a:lnSpc>
            </a:pPr>
            <a:r>
              <a:rPr lang="en-GB" sz="1800"/>
              <a:t>A lack of baseline data</a:t>
            </a:r>
          </a:p>
          <a:p>
            <a:pPr lvl="2">
              <a:lnSpc>
                <a:spcPct val="90000"/>
              </a:lnSpc>
            </a:pPr>
            <a:r>
              <a:rPr lang="en-GB" sz="1800"/>
              <a:t>Reliance on inadequate data sources</a:t>
            </a:r>
          </a:p>
          <a:p>
            <a:pPr lvl="2">
              <a:lnSpc>
                <a:spcPct val="90000"/>
              </a:lnSpc>
            </a:pPr>
            <a:r>
              <a:rPr lang="en-GB" sz="1800"/>
              <a:t>Selection of an inappropriate comparison</a:t>
            </a:r>
          </a:p>
          <a:p>
            <a:pPr lvl="1">
              <a:lnSpc>
                <a:spcPct val="90000"/>
              </a:lnSpc>
            </a:pPr>
            <a:r>
              <a:rPr lang="en-GB" sz="2000"/>
              <a:t>Inadequate samples; e.g. due to</a:t>
            </a:r>
          </a:p>
          <a:p>
            <a:pPr lvl="2">
              <a:lnSpc>
                <a:spcPct val="90000"/>
              </a:lnSpc>
            </a:pPr>
            <a:r>
              <a:rPr lang="en-GB" sz="1800"/>
              <a:t>Selection of a convenience sample that is not representative</a:t>
            </a:r>
          </a:p>
          <a:p>
            <a:pPr lvl="2">
              <a:lnSpc>
                <a:spcPct val="90000"/>
              </a:lnSpc>
            </a:pPr>
            <a:r>
              <a:rPr lang="en-GB" sz="1800"/>
              <a:t>A sample size that is too small</a:t>
            </a:r>
          </a:p>
          <a:p>
            <a:pPr lvl="2">
              <a:lnSpc>
                <a:spcPct val="90000"/>
              </a:lnSpc>
            </a:pPr>
            <a:r>
              <a:rPr lang="en-GB" sz="1800"/>
              <a:t>Inadequate attention to contextual factors</a:t>
            </a:r>
            <a:r>
              <a:rPr lang="nb-NO" sz="1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80579">
                                            <p:txEl>
                                              <p:pRg st="0" end="0"/>
                                            </p:txEl>
                                          </p:spTgt>
                                        </p:tgtEl>
                                        <p:attrNameLst>
                                          <p:attrName>style.color</p:attrName>
                                        </p:attrNameLst>
                                      </p:cBhvr>
                                      <p:by>
                                        <p:hsl h="0" s="-12549" l="-25098"/>
                                      </p:by>
                                    </p:animClr>
                                    <p:animClr clrSpc="hsl" dir="cw">
                                      <p:cBhvr>
                                        <p:cTn id="13" dur="500" fill="hold"/>
                                        <p:tgtEl>
                                          <p:spTgt spid="280579">
                                            <p:txEl>
                                              <p:pRg st="0" end="0"/>
                                            </p:txEl>
                                          </p:spTgt>
                                        </p:tgtEl>
                                        <p:attrNameLst>
                                          <p:attrName>fillcolor</p:attrName>
                                        </p:attrNameLst>
                                      </p:cBhvr>
                                      <p:by>
                                        <p:hsl h="0" s="-12549" l="-25098"/>
                                      </p:by>
                                    </p:animClr>
                                    <p:animClr clrSpc="hsl" dir="cw">
                                      <p:cBhvr>
                                        <p:cTn id="14" dur="500" fill="hold"/>
                                        <p:tgtEl>
                                          <p:spTgt spid="280579">
                                            <p:txEl>
                                              <p:pRg st="0" end="0"/>
                                            </p:txEl>
                                          </p:spTgt>
                                        </p:tgtEl>
                                        <p:attrNameLst>
                                          <p:attrName>stroke.color</p:attrName>
                                        </p:attrNameLst>
                                      </p:cBhvr>
                                      <p:by>
                                        <p:hsl h="0" s="-12549" l="-25098"/>
                                      </p:by>
                                    </p:animClr>
                                    <p:set>
                                      <p:cBhvr>
                                        <p:cTn id="15" dur="500" fill="hold"/>
                                        <p:tgtEl>
                                          <p:spTgt spid="280579">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280579">
                                            <p:txEl>
                                              <p:pRg st="1" end="1"/>
                                            </p:txEl>
                                          </p:spTgt>
                                        </p:tgtEl>
                                        <p:attrNameLst>
                                          <p:attrName>style.visibility</p:attrName>
                                        </p:attrNameLst>
                                      </p:cBhvr>
                                      <p:to>
                                        <p:strVal val="visible"/>
                                      </p:to>
                                    </p:set>
                                    <p:anim calcmode="lin" valueType="num">
                                      <p:cBhvr additive="base">
                                        <p:cTn id="18"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0579">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80579">
                                            <p:txEl>
                                              <p:pRg st="2" end="2"/>
                                            </p:txEl>
                                          </p:spTgt>
                                        </p:tgtEl>
                                        <p:attrNameLst>
                                          <p:attrName>style.visibility</p:attrName>
                                        </p:attrNameLst>
                                      </p:cBhvr>
                                      <p:to>
                                        <p:strVal val="visible"/>
                                      </p:to>
                                    </p:set>
                                    <p:anim calcmode="lin" valueType="num">
                                      <p:cBhvr additive="base">
                                        <p:cTn id="22" dur="5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0579">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80579">
                                            <p:txEl>
                                              <p:pRg st="3" end="3"/>
                                            </p:txEl>
                                          </p:spTgt>
                                        </p:tgtEl>
                                        <p:attrNameLst>
                                          <p:attrName>style.visibility</p:attrName>
                                        </p:attrNameLst>
                                      </p:cBhvr>
                                      <p:to>
                                        <p:strVal val="visible"/>
                                      </p:to>
                                    </p:set>
                                    <p:anim calcmode="lin" valueType="num">
                                      <p:cBhvr additive="base">
                                        <p:cTn id="26" dur="500" fill="hold"/>
                                        <p:tgtEl>
                                          <p:spTgt spid="28057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80579">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0579">
                                            <p:txEl>
                                              <p:pRg st="4" end="4"/>
                                            </p:txEl>
                                          </p:spTgt>
                                        </p:tgtEl>
                                        <p:attrNameLst>
                                          <p:attrName>style.visibility</p:attrName>
                                        </p:attrNameLst>
                                      </p:cBhvr>
                                      <p:to>
                                        <p:strVal val="visible"/>
                                      </p:to>
                                    </p:set>
                                    <p:anim calcmode="lin" valueType="num">
                                      <p:cBhvr additive="base">
                                        <p:cTn id="30" dur="500" fill="hold"/>
                                        <p:tgtEl>
                                          <p:spTgt spid="28057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0579">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80579">
                                            <p:txEl>
                                              <p:pRg st="5" end="5"/>
                                            </p:txEl>
                                          </p:spTgt>
                                        </p:tgtEl>
                                        <p:attrNameLst>
                                          <p:attrName>style.visibility</p:attrName>
                                        </p:attrNameLst>
                                      </p:cBhvr>
                                      <p:to>
                                        <p:strVal val="visible"/>
                                      </p:to>
                                    </p:set>
                                    <p:anim calcmode="lin" valueType="num">
                                      <p:cBhvr additive="base">
                                        <p:cTn id="34" dur="500" fill="hold"/>
                                        <p:tgtEl>
                                          <p:spTgt spid="28057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80579">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80579">
                                            <p:txEl>
                                              <p:pRg st="6" end="6"/>
                                            </p:txEl>
                                          </p:spTgt>
                                        </p:tgtEl>
                                        <p:attrNameLst>
                                          <p:attrName>style.visibility</p:attrName>
                                        </p:attrNameLst>
                                      </p:cBhvr>
                                      <p:to>
                                        <p:strVal val="visible"/>
                                      </p:to>
                                    </p:set>
                                    <p:anim calcmode="lin" valueType="num">
                                      <p:cBhvr additive="base">
                                        <p:cTn id="38" dur="500" fill="hold"/>
                                        <p:tgtEl>
                                          <p:spTgt spid="28057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0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80579">
                                            <p:txEl>
                                              <p:pRg st="7" end="7"/>
                                            </p:txEl>
                                          </p:spTgt>
                                        </p:tgtEl>
                                        <p:attrNameLst>
                                          <p:attrName>style.visibility</p:attrName>
                                        </p:attrNameLst>
                                      </p:cBhvr>
                                      <p:to>
                                        <p:strVal val="visible"/>
                                      </p:to>
                                    </p:set>
                                    <p:anim calcmode="lin" valueType="num">
                                      <p:cBhvr additive="base">
                                        <p:cTn id="44" dur="500" fill="hold"/>
                                        <p:tgtEl>
                                          <p:spTgt spid="280579">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80579">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80579">
                                            <p:txEl>
                                              <p:pRg st="8" end="8"/>
                                            </p:txEl>
                                          </p:spTgt>
                                        </p:tgtEl>
                                        <p:attrNameLst>
                                          <p:attrName>style.visibility</p:attrName>
                                        </p:attrNameLst>
                                      </p:cBhvr>
                                      <p:to>
                                        <p:strVal val="visible"/>
                                      </p:to>
                                    </p:set>
                                    <p:anim calcmode="lin" valueType="num">
                                      <p:cBhvr additive="base">
                                        <p:cTn id="48" dur="500" fill="hold"/>
                                        <p:tgtEl>
                                          <p:spTgt spid="280579">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80579">
                                            <p:txEl>
                                              <p:pRg st="8" end="8"/>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0579">
                                            <p:txEl>
                                              <p:pRg st="9" end="9"/>
                                            </p:txEl>
                                          </p:spTgt>
                                        </p:tgtEl>
                                        <p:attrNameLst>
                                          <p:attrName>style.visibility</p:attrName>
                                        </p:attrNameLst>
                                      </p:cBhvr>
                                      <p:to>
                                        <p:strVal val="visible"/>
                                      </p:to>
                                    </p:set>
                                    <p:anim calcmode="lin" valueType="num">
                                      <p:cBhvr additive="base">
                                        <p:cTn id="52" dur="500" fill="hold"/>
                                        <p:tgtEl>
                                          <p:spTgt spid="280579">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80579">
                                            <p:txEl>
                                              <p:pRg st="9" end="9"/>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80579">
                                            <p:txEl>
                                              <p:pRg st="10" end="10"/>
                                            </p:txEl>
                                          </p:spTgt>
                                        </p:tgtEl>
                                        <p:attrNameLst>
                                          <p:attrName>style.visibility</p:attrName>
                                        </p:attrNameLst>
                                      </p:cBhvr>
                                      <p:to>
                                        <p:strVal val="visible"/>
                                      </p:to>
                                    </p:set>
                                    <p:anim calcmode="lin" valueType="num">
                                      <p:cBhvr additive="base">
                                        <p:cTn id="56" dur="500" fill="hold"/>
                                        <p:tgtEl>
                                          <p:spTgt spid="280579">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80579">
                                            <p:txEl>
                                              <p:pRg st="10" end="10"/>
                                            </p:txEl>
                                          </p:spTgt>
                                        </p:tgtEl>
                                        <p:attrNameLst>
                                          <p:attrName>ppt_y</p:attrName>
                                        </p:attrNameLst>
                                      </p:cBhvr>
                                      <p:tavLst>
                                        <p:tav tm="0">
                                          <p:val>
                                            <p:strVal val="1+#ppt_h/2"/>
                                          </p:val>
                                        </p:tav>
                                        <p:tav tm="100000">
                                          <p:val>
                                            <p:strVal val="#ppt_y"/>
                                          </p:val>
                                        </p:tav>
                                      </p:tavLst>
                                    </p:anim>
                                  </p:childTnLst>
                                </p:cTn>
                              </p:par>
                              <p:par>
                                <p:cTn id="58" presetID="24" presetClass="emph" presetSubtype="0" fill="hold" grpId="1" nodeType="withEffect">
                                  <p:stCondLst>
                                    <p:cond delay="0"/>
                                  </p:stCondLst>
                                  <p:childTnLst>
                                    <p:animClr clrSpc="hsl" dir="cw">
                                      <p:cBhvr override="childStyle">
                                        <p:cTn id="59" dur="500" fill="hold"/>
                                        <p:tgtEl>
                                          <p:spTgt spid="280579">
                                            <p:txEl>
                                              <p:pRg st="1" end="1"/>
                                            </p:txEl>
                                          </p:spTgt>
                                        </p:tgtEl>
                                        <p:attrNameLst>
                                          <p:attrName>style.color</p:attrName>
                                        </p:attrNameLst>
                                      </p:cBhvr>
                                      <p:by>
                                        <p:hsl h="0" s="-12549" l="-25098"/>
                                      </p:by>
                                    </p:animClr>
                                    <p:animClr clrSpc="hsl" dir="cw">
                                      <p:cBhvr>
                                        <p:cTn id="60" dur="500" fill="hold"/>
                                        <p:tgtEl>
                                          <p:spTgt spid="280579">
                                            <p:txEl>
                                              <p:pRg st="1" end="1"/>
                                            </p:txEl>
                                          </p:spTgt>
                                        </p:tgtEl>
                                        <p:attrNameLst>
                                          <p:attrName>fillcolor</p:attrName>
                                        </p:attrNameLst>
                                      </p:cBhvr>
                                      <p:by>
                                        <p:hsl h="0" s="-12549" l="-25098"/>
                                      </p:by>
                                    </p:animClr>
                                    <p:animClr clrSpc="hsl" dir="cw">
                                      <p:cBhvr>
                                        <p:cTn id="61" dur="500" fill="hold"/>
                                        <p:tgtEl>
                                          <p:spTgt spid="280579">
                                            <p:txEl>
                                              <p:pRg st="1" end="1"/>
                                            </p:txEl>
                                          </p:spTgt>
                                        </p:tgtEl>
                                        <p:attrNameLst>
                                          <p:attrName>stroke.color</p:attrName>
                                        </p:attrNameLst>
                                      </p:cBhvr>
                                      <p:by>
                                        <p:hsl h="0" s="-12549" l="-25098"/>
                                      </p:by>
                                    </p:animClr>
                                    <p:set>
                                      <p:cBhvr>
                                        <p:cTn id="62" dur="500" fill="hold"/>
                                        <p:tgtEl>
                                          <p:spTgt spid="280579">
                                            <p:txEl>
                                              <p:pRg st="1" end="1"/>
                                            </p:txEl>
                                          </p:spTgt>
                                        </p:tgtEl>
                                        <p:attrNameLst>
                                          <p:attrName>fill.type</p:attrName>
                                        </p:attrNameLst>
                                      </p:cBhvr>
                                      <p:to>
                                        <p:strVal val="solid"/>
                                      </p:to>
                                    </p:set>
                                  </p:childTnLst>
                                </p:cTn>
                              </p:par>
                              <p:par>
                                <p:cTn id="63" presetID="24" presetClass="emph" presetSubtype="0" fill="hold" grpId="1" nodeType="withEffect">
                                  <p:stCondLst>
                                    <p:cond delay="0"/>
                                  </p:stCondLst>
                                  <p:childTnLst>
                                    <p:animClr clrSpc="hsl" dir="cw">
                                      <p:cBhvr override="childStyle">
                                        <p:cTn id="64" dur="500" fill="hold"/>
                                        <p:tgtEl>
                                          <p:spTgt spid="280579">
                                            <p:txEl>
                                              <p:pRg st="2" end="2"/>
                                            </p:txEl>
                                          </p:spTgt>
                                        </p:tgtEl>
                                        <p:attrNameLst>
                                          <p:attrName>style.color</p:attrName>
                                        </p:attrNameLst>
                                      </p:cBhvr>
                                      <p:by>
                                        <p:hsl h="0" s="-12549" l="-25098"/>
                                      </p:by>
                                    </p:animClr>
                                    <p:animClr clrSpc="hsl" dir="cw">
                                      <p:cBhvr>
                                        <p:cTn id="65" dur="500" fill="hold"/>
                                        <p:tgtEl>
                                          <p:spTgt spid="280579">
                                            <p:txEl>
                                              <p:pRg st="2" end="2"/>
                                            </p:txEl>
                                          </p:spTgt>
                                        </p:tgtEl>
                                        <p:attrNameLst>
                                          <p:attrName>fillcolor</p:attrName>
                                        </p:attrNameLst>
                                      </p:cBhvr>
                                      <p:by>
                                        <p:hsl h="0" s="-12549" l="-25098"/>
                                      </p:by>
                                    </p:animClr>
                                    <p:animClr clrSpc="hsl" dir="cw">
                                      <p:cBhvr>
                                        <p:cTn id="66" dur="500" fill="hold"/>
                                        <p:tgtEl>
                                          <p:spTgt spid="280579">
                                            <p:txEl>
                                              <p:pRg st="2" end="2"/>
                                            </p:txEl>
                                          </p:spTgt>
                                        </p:tgtEl>
                                        <p:attrNameLst>
                                          <p:attrName>stroke.color</p:attrName>
                                        </p:attrNameLst>
                                      </p:cBhvr>
                                      <p:by>
                                        <p:hsl h="0" s="-12549" l="-25098"/>
                                      </p:by>
                                    </p:animClr>
                                    <p:set>
                                      <p:cBhvr>
                                        <p:cTn id="67" dur="500" fill="hold"/>
                                        <p:tgtEl>
                                          <p:spTgt spid="280579">
                                            <p:txEl>
                                              <p:pRg st="2" end="2"/>
                                            </p:txEl>
                                          </p:spTgt>
                                        </p:tgtEl>
                                        <p:attrNameLst>
                                          <p:attrName>fill.type</p:attrName>
                                        </p:attrNameLst>
                                      </p:cBhvr>
                                      <p:to>
                                        <p:strVal val="solid"/>
                                      </p:to>
                                    </p:set>
                                  </p:childTnLst>
                                </p:cTn>
                              </p:par>
                              <p:par>
                                <p:cTn id="68" presetID="24" presetClass="emph" presetSubtype="0" fill="hold" grpId="1" nodeType="withEffect">
                                  <p:stCondLst>
                                    <p:cond delay="0"/>
                                  </p:stCondLst>
                                  <p:childTnLst>
                                    <p:animClr clrSpc="hsl" dir="cw">
                                      <p:cBhvr override="childStyle">
                                        <p:cTn id="69" dur="500" fill="hold"/>
                                        <p:tgtEl>
                                          <p:spTgt spid="280579">
                                            <p:txEl>
                                              <p:pRg st="3" end="3"/>
                                            </p:txEl>
                                          </p:spTgt>
                                        </p:tgtEl>
                                        <p:attrNameLst>
                                          <p:attrName>style.color</p:attrName>
                                        </p:attrNameLst>
                                      </p:cBhvr>
                                      <p:by>
                                        <p:hsl h="0" s="-12549" l="-25098"/>
                                      </p:by>
                                    </p:animClr>
                                    <p:animClr clrSpc="hsl" dir="cw">
                                      <p:cBhvr>
                                        <p:cTn id="70" dur="500" fill="hold"/>
                                        <p:tgtEl>
                                          <p:spTgt spid="280579">
                                            <p:txEl>
                                              <p:pRg st="3" end="3"/>
                                            </p:txEl>
                                          </p:spTgt>
                                        </p:tgtEl>
                                        <p:attrNameLst>
                                          <p:attrName>fillcolor</p:attrName>
                                        </p:attrNameLst>
                                      </p:cBhvr>
                                      <p:by>
                                        <p:hsl h="0" s="-12549" l="-25098"/>
                                      </p:by>
                                    </p:animClr>
                                    <p:animClr clrSpc="hsl" dir="cw">
                                      <p:cBhvr>
                                        <p:cTn id="71" dur="500" fill="hold"/>
                                        <p:tgtEl>
                                          <p:spTgt spid="280579">
                                            <p:txEl>
                                              <p:pRg st="3" end="3"/>
                                            </p:txEl>
                                          </p:spTgt>
                                        </p:tgtEl>
                                        <p:attrNameLst>
                                          <p:attrName>stroke.color</p:attrName>
                                        </p:attrNameLst>
                                      </p:cBhvr>
                                      <p:by>
                                        <p:hsl h="0" s="-12549" l="-25098"/>
                                      </p:by>
                                    </p:animClr>
                                    <p:set>
                                      <p:cBhvr>
                                        <p:cTn id="72" dur="500" fill="hold"/>
                                        <p:tgtEl>
                                          <p:spTgt spid="280579">
                                            <p:txEl>
                                              <p:pRg st="3" end="3"/>
                                            </p:txEl>
                                          </p:spTgt>
                                        </p:tgtEl>
                                        <p:attrNameLst>
                                          <p:attrName>fill.type</p:attrName>
                                        </p:attrNameLst>
                                      </p:cBhvr>
                                      <p:to>
                                        <p:strVal val="solid"/>
                                      </p:to>
                                    </p:set>
                                  </p:childTnLst>
                                </p:cTn>
                              </p:par>
                              <p:par>
                                <p:cTn id="73" presetID="24" presetClass="emph" presetSubtype="0" fill="hold" grpId="1" nodeType="withEffect">
                                  <p:stCondLst>
                                    <p:cond delay="0"/>
                                  </p:stCondLst>
                                  <p:childTnLst>
                                    <p:animClr clrSpc="hsl" dir="cw">
                                      <p:cBhvr override="childStyle">
                                        <p:cTn id="74" dur="500" fill="hold"/>
                                        <p:tgtEl>
                                          <p:spTgt spid="280579">
                                            <p:txEl>
                                              <p:pRg st="4" end="4"/>
                                            </p:txEl>
                                          </p:spTgt>
                                        </p:tgtEl>
                                        <p:attrNameLst>
                                          <p:attrName>style.color</p:attrName>
                                        </p:attrNameLst>
                                      </p:cBhvr>
                                      <p:by>
                                        <p:hsl h="0" s="-12549" l="-25098"/>
                                      </p:by>
                                    </p:animClr>
                                    <p:animClr clrSpc="hsl" dir="cw">
                                      <p:cBhvr>
                                        <p:cTn id="75" dur="500" fill="hold"/>
                                        <p:tgtEl>
                                          <p:spTgt spid="280579">
                                            <p:txEl>
                                              <p:pRg st="4" end="4"/>
                                            </p:txEl>
                                          </p:spTgt>
                                        </p:tgtEl>
                                        <p:attrNameLst>
                                          <p:attrName>fillcolor</p:attrName>
                                        </p:attrNameLst>
                                      </p:cBhvr>
                                      <p:by>
                                        <p:hsl h="0" s="-12549" l="-25098"/>
                                      </p:by>
                                    </p:animClr>
                                    <p:animClr clrSpc="hsl" dir="cw">
                                      <p:cBhvr>
                                        <p:cTn id="76" dur="500" fill="hold"/>
                                        <p:tgtEl>
                                          <p:spTgt spid="280579">
                                            <p:txEl>
                                              <p:pRg st="4" end="4"/>
                                            </p:txEl>
                                          </p:spTgt>
                                        </p:tgtEl>
                                        <p:attrNameLst>
                                          <p:attrName>stroke.color</p:attrName>
                                        </p:attrNameLst>
                                      </p:cBhvr>
                                      <p:by>
                                        <p:hsl h="0" s="-12549" l="-25098"/>
                                      </p:by>
                                    </p:animClr>
                                    <p:set>
                                      <p:cBhvr>
                                        <p:cTn id="77" dur="500" fill="hold"/>
                                        <p:tgtEl>
                                          <p:spTgt spid="280579">
                                            <p:txEl>
                                              <p:pRg st="4" end="4"/>
                                            </p:txEl>
                                          </p:spTgt>
                                        </p:tgtEl>
                                        <p:attrNameLst>
                                          <p:attrName>fill.type</p:attrName>
                                        </p:attrNameLst>
                                      </p:cBhvr>
                                      <p:to>
                                        <p:strVal val="solid"/>
                                      </p:to>
                                    </p:set>
                                  </p:childTnLst>
                                </p:cTn>
                              </p:par>
                              <p:par>
                                <p:cTn id="78" presetID="24" presetClass="emph" presetSubtype="0" fill="hold" grpId="1" nodeType="withEffect">
                                  <p:stCondLst>
                                    <p:cond delay="0"/>
                                  </p:stCondLst>
                                  <p:childTnLst>
                                    <p:animClr clrSpc="hsl" dir="cw">
                                      <p:cBhvr override="childStyle">
                                        <p:cTn id="79" dur="500" fill="hold"/>
                                        <p:tgtEl>
                                          <p:spTgt spid="280579">
                                            <p:txEl>
                                              <p:pRg st="5" end="5"/>
                                            </p:txEl>
                                          </p:spTgt>
                                        </p:tgtEl>
                                        <p:attrNameLst>
                                          <p:attrName>style.color</p:attrName>
                                        </p:attrNameLst>
                                      </p:cBhvr>
                                      <p:by>
                                        <p:hsl h="0" s="-12549" l="-25098"/>
                                      </p:by>
                                    </p:animClr>
                                    <p:animClr clrSpc="hsl" dir="cw">
                                      <p:cBhvr>
                                        <p:cTn id="80" dur="500" fill="hold"/>
                                        <p:tgtEl>
                                          <p:spTgt spid="280579">
                                            <p:txEl>
                                              <p:pRg st="5" end="5"/>
                                            </p:txEl>
                                          </p:spTgt>
                                        </p:tgtEl>
                                        <p:attrNameLst>
                                          <p:attrName>fillcolor</p:attrName>
                                        </p:attrNameLst>
                                      </p:cBhvr>
                                      <p:by>
                                        <p:hsl h="0" s="-12549" l="-25098"/>
                                      </p:by>
                                    </p:animClr>
                                    <p:animClr clrSpc="hsl" dir="cw">
                                      <p:cBhvr>
                                        <p:cTn id="81" dur="500" fill="hold"/>
                                        <p:tgtEl>
                                          <p:spTgt spid="280579">
                                            <p:txEl>
                                              <p:pRg st="5" end="5"/>
                                            </p:txEl>
                                          </p:spTgt>
                                        </p:tgtEl>
                                        <p:attrNameLst>
                                          <p:attrName>stroke.color</p:attrName>
                                        </p:attrNameLst>
                                      </p:cBhvr>
                                      <p:by>
                                        <p:hsl h="0" s="-12549" l="-25098"/>
                                      </p:by>
                                    </p:animClr>
                                    <p:set>
                                      <p:cBhvr>
                                        <p:cTn id="82" dur="500" fill="hold"/>
                                        <p:tgtEl>
                                          <p:spTgt spid="280579">
                                            <p:txEl>
                                              <p:pRg st="5" end="5"/>
                                            </p:txEl>
                                          </p:spTgt>
                                        </p:tgtEl>
                                        <p:attrNameLst>
                                          <p:attrName>fill.type</p:attrName>
                                        </p:attrNameLst>
                                      </p:cBhvr>
                                      <p:to>
                                        <p:strVal val="solid"/>
                                      </p:to>
                                    </p:set>
                                  </p:childTnLst>
                                </p:cTn>
                              </p:par>
                              <p:par>
                                <p:cTn id="83" presetID="24" presetClass="emph" presetSubtype="0" fill="hold" grpId="1" nodeType="withEffect">
                                  <p:stCondLst>
                                    <p:cond delay="0"/>
                                  </p:stCondLst>
                                  <p:childTnLst>
                                    <p:animClr clrSpc="hsl" dir="cw">
                                      <p:cBhvr override="childStyle">
                                        <p:cTn id="84" dur="500" fill="hold"/>
                                        <p:tgtEl>
                                          <p:spTgt spid="280579">
                                            <p:txEl>
                                              <p:pRg st="6" end="6"/>
                                            </p:txEl>
                                          </p:spTgt>
                                        </p:tgtEl>
                                        <p:attrNameLst>
                                          <p:attrName>style.color</p:attrName>
                                        </p:attrNameLst>
                                      </p:cBhvr>
                                      <p:by>
                                        <p:hsl h="0" s="-12549" l="-25098"/>
                                      </p:by>
                                    </p:animClr>
                                    <p:animClr clrSpc="hsl" dir="cw">
                                      <p:cBhvr>
                                        <p:cTn id="85" dur="500" fill="hold"/>
                                        <p:tgtEl>
                                          <p:spTgt spid="280579">
                                            <p:txEl>
                                              <p:pRg st="6" end="6"/>
                                            </p:txEl>
                                          </p:spTgt>
                                        </p:tgtEl>
                                        <p:attrNameLst>
                                          <p:attrName>fillcolor</p:attrName>
                                        </p:attrNameLst>
                                      </p:cBhvr>
                                      <p:by>
                                        <p:hsl h="0" s="-12549" l="-25098"/>
                                      </p:by>
                                    </p:animClr>
                                    <p:animClr clrSpc="hsl" dir="cw">
                                      <p:cBhvr>
                                        <p:cTn id="86" dur="500" fill="hold"/>
                                        <p:tgtEl>
                                          <p:spTgt spid="280579">
                                            <p:txEl>
                                              <p:pRg st="6" end="6"/>
                                            </p:txEl>
                                          </p:spTgt>
                                        </p:tgtEl>
                                        <p:attrNameLst>
                                          <p:attrName>stroke.color</p:attrName>
                                        </p:attrNameLst>
                                      </p:cBhvr>
                                      <p:by>
                                        <p:hsl h="0" s="-12549" l="-25098"/>
                                      </p:by>
                                    </p:animClr>
                                    <p:set>
                                      <p:cBhvr>
                                        <p:cTn id="87" dur="500" fill="hold"/>
                                        <p:tgtEl>
                                          <p:spTgt spid="28057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uiExpand="1" build="p"/>
      <p:bldP spid="280579" grpId="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GB" sz="4000"/>
              <a:t>It may be possible to address budget, time and data constraints</a:t>
            </a:r>
            <a:endParaRPr lang="nb-NO" sz="4000"/>
          </a:p>
        </p:txBody>
      </p:sp>
      <p:sp>
        <p:nvSpPr>
          <p:cNvPr id="281603" name="Rectangle 3"/>
          <p:cNvSpPr>
            <a:spLocks noGrp="1" noChangeArrowheads="1"/>
          </p:cNvSpPr>
          <p:nvPr>
            <p:ph type="body" idx="1"/>
          </p:nvPr>
        </p:nvSpPr>
        <p:spPr/>
        <p:txBody>
          <a:bodyPr/>
          <a:lstStyle/>
          <a:p>
            <a:pPr>
              <a:lnSpc>
                <a:spcPct val="80000"/>
              </a:lnSpc>
            </a:pPr>
            <a:r>
              <a:rPr lang="en-GB" sz="2800"/>
              <a:t>For example, by starting planning early and reducing the cost of data collection</a:t>
            </a:r>
          </a:p>
          <a:p>
            <a:pPr>
              <a:lnSpc>
                <a:spcPct val="80000"/>
              </a:lnSpc>
            </a:pPr>
            <a:r>
              <a:rPr lang="en-GB" sz="2800"/>
              <a:t>However, for it to be worthwhile to undertake an impact evaluation, it is important to ensure that the evaluation will provide reliable information</a:t>
            </a:r>
          </a:p>
          <a:p>
            <a:pPr>
              <a:lnSpc>
                <a:spcPct val="80000"/>
              </a:lnSpc>
            </a:pPr>
            <a:r>
              <a:rPr lang="en-GB" sz="2800"/>
              <a:t>Thus, before implementing an evaluation, an assessment should be made as to whether an adequate evaluation is possible</a:t>
            </a:r>
          </a:p>
          <a:p>
            <a:pPr>
              <a:lnSpc>
                <a:spcPct val="80000"/>
              </a:lnSpc>
            </a:pPr>
            <a:r>
              <a:rPr lang="en-GB" sz="2800"/>
              <a:t>If it is not, an assessment needs to be made as to whether to implement the option without evaluating it, given the nature of the uncertainty about its potential impacts</a:t>
            </a:r>
            <a:r>
              <a:rPr lang="nb-NO"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500" fill="hold"/>
                                        <p:tgtEl>
                                          <p:spTgt spid="281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81603">
                                            <p:txEl>
                                              <p:pRg st="0" end="0"/>
                                            </p:txEl>
                                          </p:spTgt>
                                        </p:tgtEl>
                                        <p:attrNameLst>
                                          <p:attrName>style.color</p:attrName>
                                        </p:attrNameLst>
                                      </p:cBhvr>
                                      <p:by>
                                        <p:hsl h="0" s="-12549" l="-25098"/>
                                      </p:by>
                                    </p:animClr>
                                    <p:animClr clrSpc="hsl" dir="cw">
                                      <p:cBhvr>
                                        <p:cTn id="13" dur="500" fill="hold"/>
                                        <p:tgtEl>
                                          <p:spTgt spid="281603">
                                            <p:txEl>
                                              <p:pRg st="0" end="0"/>
                                            </p:txEl>
                                          </p:spTgt>
                                        </p:tgtEl>
                                        <p:attrNameLst>
                                          <p:attrName>fillcolor</p:attrName>
                                        </p:attrNameLst>
                                      </p:cBhvr>
                                      <p:by>
                                        <p:hsl h="0" s="-12549" l="-25098"/>
                                      </p:by>
                                    </p:animClr>
                                    <p:animClr clrSpc="hsl" dir="cw">
                                      <p:cBhvr>
                                        <p:cTn id="14" dur="500" fill="hold"/>
                                        <p:tgtEl>
                                          <p:spTgt spid="281603">
                                            <p:txEl>
                                              <p:pRg st="0" end="0"/>
                                            </p:txEl>
                                          </p:spTgt>
                                        </p:tgtEl>
                                        <p:attrNameLst>
                                          <p:attrName>stroke.color</p:attrName>
                                        </p:attrNameLst>
                                      </p:cBhvr>
                                      <p:by>
                                        <p:hsl h="0" s="-12549" l="-25098"/>
                                      </p:by>
                                    </p:animClr>
                                    <p:set>
                                      <p:cBhvr>
                                        <p:cTn id="15" dur="500" fill="hold"/>
                                        <p:tgtEl>
                                          <p:spTgt spid="281603">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281603">
                                            <p:txEl>
                                              <p:pRg st="1" end="1"/>
                                            </p:txEl>
                                          </p:spTgt>
                                        </p:tgtEl>
                                        <p:attrNameLst>
                                          <p:attrName>style.visibility</p:attrName>
                                        </p:attrNameLst>
                                      </p:cBhvr>
                                      <p:to>
                                        <p:strVal val="visible"/>
                                      </p:to>
                                    </p:set>
                                    <p:anim calcmode="lin" valueType="num">
                                      <p:cBhvr additive="base">
                                        <p:cTn id="18" dur="500" fill="hold"/>
                                        <p:tgtEl>
                                          <p:spTgt spid="2816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1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1" nodeType="clickEffect">
                                  <p:stCondLst>
                                    <p:cond delay="0"/>
                                  </p:stCondLst>
                                  <p:childTnLst>
                                    <p:animClr clrSpc="hsl" dir="cw">
                                      <p:cBhvr override="childStyle">
                                        <p:cTn id="23" dur="500" fill="hold"/>
                                        <p:tgtEl>
                                          <p:spTgt spid="281603">
                                            <p:txEl>
                                              <p:pRg st="1" end="1"/>
                                            </p:txEl>
                                          </p:spTgt>
                                        </p:tgtEl>
                                        <p:attrNameLst>
                                          <p:attrName>style.color</p:attrName>
                                        </p:attrNameLst>
                                      </p:cBhvr>
                                      <p:by>
                                        <p:hsl h="0" s="-12549" l="-25098"/>
                                      </p:by>
                                    </p:animClr>
                                    <p:animClr clrSpc="hsl" dir="cw">
                                      <p:cBhvr>
                                        <p:cTn id="24" dur="500" fill="hold"/>
                                        <p:tgtEl>
                                          <p:spTgt spid="281603">
                                            <p:txEl>
                                              <p:pRg st="1" end="1"/>
                                            </p:txEl>
                                          </p:spTgt>
                                        </p:tgtEl>
                                        <p:attrNameLst>
                                          <p:attrName>fillcolor</p:attrName>
                                        </p:attrNameLst>
                                      </p:cBhvr>
                                      <p:by>
                                        <p:hsl h="0" s="-12549" l="-25098"/>
                                      </p:by>
                                    </p:animClr>
                                    <p:animClr clrSpc="hsl" dir="cw">
                                      <p:cBhvr>
                                        <p:cTn id="25" dur="500" fill="hold"/>
                                        <p:tgtEl>
                                          <p:spTgt spid="281603">
                                            <p:txEl>
                                              <p:pRg st="1" end="1"/>
                                            </p:txEl>
                                          </p:spTgt>
                                        </p:tgtEl>
                                        <p:attrNameLst>
                                          <p:attrName>stroke.color</p:attrName>
                                        </p:attrNameLst>
                                      </p:cBhvr>
                                      <p:by>
                                        <p:hsl h="0" s="-12549" l="-25098"/>
                                      </p:by>
                                    </p:animClr>
                                    <p:set>
                                      <p:cBhvr>
                                        <p:cTn id="26" dur="500" fill="hold"/>
                                        <p:tgtEl>
                                          <p:spTgt spid="281603">
                                            <p:txEl>
                                              <p:pRg st="1" end="1"/>
                                            </p:txEl>
                                          </p:spTgt>
                                        </p:tgtEl>
                                        <p:attrNameLst>
                                          <p:attrName>fill.type</p:attrName>
                                        </p:attrNameLst>
                                      </p:cBhvr>
                                      <p:to>
                                        <p:strVal val="solid"/>
                                      </p:to>
                                    </p:set>
                                  </p:childTnLst>
                                </p:cTn>
                              </p:par>
                              <p:par>
                                <p:cTn id="27" presetID="2" presetClass="entr" presetSubtype="4" fill="hold" grpId="0" nodeType="withEffect">
                                  <p:stCondLst>
                                    <p:cond delay="0"/>
                                  </p:stCondLst>
                                  <p:childTnLst>
                                    <p:set>
                                      <p:cBhvr>
                                        <p:cTn id="28" dur="1" fill="hold">
                                          <p:stCondLst>
                                            <p:cond delay="0"/>
                                          </p:stCondLst>
                                        </p:cTn>
                                        <p:tgtEl>
                                          <p:spTgt spid="281603">
                                            <p:txEl>
                                              <p:pRg st="2" end="2"/>
                                            </p:txEl>
                                          </p:spTgt>
                                        </p:tgtEl>
                                        <p:attrNameLst>
                                          <p:attrName>style.visibility</p:attrName>
                                        </p:attrNameLst>
                                      </p:cBhvr>
                                      <p:to>
                                        <p:strVal val="visible"/>
                                      </p:to>
                                    </p:set>
                                    <p:anim calcmode="lin" valueType="num">
                                      <p:cBhvr additive="base">
                                        <p:cTn id="29" dur="500" fill="hold"/>
                                        <p:tgtEl>
                                          <p:spTgt spid="28160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1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1603">
                                            <p:txEl>
                                              <p:pRg st="3" end="3"/>
                                            </p:txEl>
                                          </p:spTgt>
                                        </p:tgtEl>
                                        <p:attrNameLst>
                                          <p:attrName>style.visibility</p:attrName>
                                        </p:attrNameLst>
                                      </p:cBhvr>
                                      <p:to>
                                        <p:strVal val="visible"/>
                                      </p:to>
                                    </p:set>
                                    <p:anim calcmode="lin" valueType="num">
                                      <p:cBhvr additive="base">
                                        <p:cTn id="35" dur="500" fill="hold"/>
                                        <p:tgtEl>
                                          <p:spTgt spid="28160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1603">
                                            <p:txEl>
                                              <p:pRg st="3" end="3"/>
                                            </p:txEl>
                                          </p:spTgt>
                                        </p:tgtEl>
                                        <p:attrNameLst>
                                          <p:attrName>ppt_y</p:attrName>
                                        </p:attrNameLst>
                                      </p:cBhvr>
                                      <p:tavLst>
                                        <p:tav tm="0">
                                          <p:val>
                                            <p:strVal val="1+#ppt_h/2"/>
                                          </p:val>
                                        </p:tav>
                                        <p:tav tm="100000">
                                          <p:val>
                                            <p:strVal val="#ppt_y"/>
                                          </p:val>
                                        </p:tav>
                                      </p:tavLst>
                                    </p:anim>
                                  </p:childTnLst>
                                </p:cTn>
                              </p:par>
                              <p:par>
                                <p:cTn id="37" presetID="24" presetClass="emph" presetSubtype="0" fill="hold" grpId="1" nodeType="withEffect">
                                  <p:stCondLst>
                                    <p:cond delay="0"/>
                                  </p:stCondLst>
                                  <p:childTnLst>
                                    <p:animClr clrSpc="hsl" dir="cw">
                                      <p:cBhvr override="childStyle">
                                        <p:cTn id="38" dur="500" fill="hold"/>
                                        <p:tgtEl>
                                          <p:spTgt spid="281603">
                                            <p:txEl>
                                              <p:pRg st="2" end="2"/>
                                            </p:txEl>
                                          </p:spTgt>
                                        </p:tgtEl>
                                        <p:attrNameLst>
                                          <p:attrName>style.color</p:attrName>
                                        </p:attrNameLst>
                                      </p:cBhvr>
                                      <p:by>
                                        <p:hsl h="0" s="-12549" l="-25098"/>
                                      </p:by>
                                    </p:animClr>
                                    <p:animClr clrSpc="hsl" dir="cw">
                                      <p:cBhvr>
                                        <p:cTn id="39" dur="500" fill="hold"/>
                                        <p:tgtEl>
                                          <p:spTgt spid="281603">
                                            <p:txEl>
                                              <p:pRg st="2" end="2"/>
                                            </p:txEl>
                                          </p:spTgt>
                                        </p:tgtEl>
                                        <p:attrNameLst>
                                          <p:attrName>fillcolor</p:attrName>
                                        </p:attrNameLst>
                                      </p:cBhvr>
                                      <p:by>
                                        <p:hsl h="0" s="-12549" l="-25098"/>
                                      </p:by>
                                    </p:animClr>
                                    <p:animClr clrSpc="hsl" dir="cw">
                                      <p:cBhvr>
                                        <p:cTn id="40" dur="500" fill="hold"/>
                                        <p:tgtEl>
                                          <p:spTgt spid="281603">
                                            <p:txEl>
                                              <p:pRg st="2" end="2"/>
                                            </p:txEl>
                                          </p:spTgt>
                                        </p:tgtEl>
                                        <p:attrNameLst>
                                          <p:attrName>stroke.color</p:attrName>
                                        </p:attrNameLst>
                                      </p:cBhvr>
                                      <p:by>
                                        <p:hsl h="0" s="-12549" l="-25098"/>
                                      </p:by>
                                    </p:animClr>
                                    <p:set>
                                      <p:cBhvr>
                                        <p:cTn id="41" dur="500" fill="hold"/>
                                        <p:tgtEl>
                                          <p:spTgt spid="28160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P spid="281603" grpId="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GB"/>
              <a:t>Evaluability assessment</a:t>
            </a:r>
            <a:endParaRPr lang="nb-NO"/>
          </a:p>
        </p:txBody>
      </p:sp>
      <p:sp>
        <p:nvSpPr>
          <p:cNvPr id="282627" name="Rectangle 3"/>
          <p:cNvSpPr>
            <a:spLocks noGrp="1" noChangeArrowheads="1"/>
          </p:cNvSpPr>
          <p:nvPr>
            <p:ph type="body" idx="1"/>
          </p:nvPr>
        </p:nvSpPr>
        <p:spPr/>
        <p:txBody>
          <a:bodyPr/>
          <a:lstStyle/>
          <a:p>
            <a:pPr>
              <a:lnSpc>
                <a:spcPct val="90000"/>
              </a:lnSpc>
            </a:pPr>
            <a:r>
              <a:rPr lang="en-GB" sz="2400"/>
              <a:t>Several models have been described for assessing the extent to which an adequate evaluation is possible, which is sometimes referred to as “evaluability assessment”</a:t>
            </a:r>
          </a:p>
          <a:p>
            <a:pPr>
              <a:lnSpc>
                <a:spcPct val="90000"/>
              </a:lnSpc>
            </a:pPr>
            <a:r>
              <a:rPr lang="en-GB" sz="2400"/>
              <a:t>One purpose of an evaluability assessment is to determine whether the intended objectives of an evaluation can be achieved with the available resources and data and within the specified evaluation time horizon</a:t>
            </a:r>
          </a:p>
          <a:p>
            <a:pPr>
              <a:lnSpc>
                <a:spcPct val="90000"/>
              </a:lnSpc>
            </a:pPr>
            <a:r>
              <a:rPr lang="en-GB" sz="2400"/>
              <a:t>The focus is on whether the particular level or levels of government (or non-governmental organisations) are in a position to begin collecting, analyzing, and reporting evaluation data so as to inform the decision-making process</a:t>
            </a:r>
            <a:endParaRPr lang="nb-NO"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additive="base">
                                        <p:cTn id="7" dur="500" fill="hold"/>
                                        <p:tgtEl>
                                          <p:spTgt spid="282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2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82627">
                                            <p:txEl>
                                              <p:pRg st="0" end="0"/>
                                            </p:txEl>
                                          </p:spTgt>
                                        </p:tgtEl>
                                        <p:attrNameLst>
                                          <p:attrName>style.color</p:attrName>
                                        </p:attrNameLst>
                                      </p:cBhvr>
                                      <p:by>
                                        <p:hsl h="0" s="-12549" l="-25098"/>
                                      </p:by>
                                    </p:animClr>
                                    <p:animClr clrSpc="hsl" dir="cw">
                                      <p:cBhvr>
                                        <p:cTn id="13" dur="500" fill="hold"/>
                                        <p:tgtEl>
                                          <p:spTgt spid="282627">
                                            <p:txEl>
                                              <p:pRg st="0" end="0"/>
                                            </p:txEl>
                                          </p:spTgt>
                                        </p:tgtEl>
                                        <p:attrNameLst>
                                          <p:attrName>fillcolor</p:attrName>
                                        </p:attrNameLst>
                                      </p:cBhvr>
                                      <p:by>
                                        <p:hsl h="0" s="-12549" l="-25098"/>
                                      </p:by>
                                    </p:animClr>
                                    <p:animClr clrSpc="hsl" dir="cw">
                                      <p:cBhvr>
                                        <p:cTn id="14" dur="500" fill="hold"/>
                                        <p:tgtEl>
                                          <p:spTgt spid="282627">
                                            <p:txEl>
                                              <p:pRg st="0" end="0"/>
                                            </p:txEl>
                                          </p:spTgt>
                                        </p:tgtEl>
                                        <p:attrNameLst>
                                          <p:attrName>stroke.color</p:attrName>
                                        </p:attrNameLst>
                                      </p:cBhvr>
                                      <p:by>
                                        <p:hsl h="0" s="-12549" l="-25098"/>
                                      </p:by>
                                    </p:animClr>
                                    <p:set>
                                      <p:cBhvr>
                                        <p:cTn id="15" dur="500" fill="hold"/>
                                        <p:tgtEl>
                                          <p:spTgt spid="282627">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282627">
                                            <p:txEl>
                                              <p:pRg st="1" end="1"/>
                                            </p:txEl>
                                          </p:spTgt>
                                        </p:tgtEl>
                                        <p:attrNameLst>
                                          <p:attrName>style.visibility</p:attrName>
                                        </p:attrNameLst>
                                      </p:cBhvr>
                                      <p:to>
                                        <p:strVal val="visible"/>
                                      </p:to>
                                    </p:set>
                                    <p:anim calcmode="lin" valueType="num">
                                      <p:cBhvr additive="base">
                                        <p:cTn id="18" dur="500" fill="hold"/>
                                        <p:tgtEl>
                                          <p:spTgt spid="2826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2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82627">
                                            <p:txEl>
                                              <p:pRg st="2" end="2"/>
                                            </p:txEl>
                                          </p:spTgt>
                                        </p:tgtEl>
                                        <p:attrNameLst>
                                          <p:attrName>style.visibility</p:attrName>
                                        </p:attrNameLst>
                                      </p:cBhvr>
                                      <p:to>
                                        <p:strVal val="visible"/>
                                      </p:to>
                                    </p:set>
                                    <p:anim calcmode="lin" valueType="num">
                                      <p:cBhvr additive="base">
                                        <p:cTn id="24" dur="500" fill="hold"/>
                                        <p:tgtEl>
                                          <p:spTgt spid="28262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2627">
                                            <p:txEl>
                                              <p:pRg st="2" end="2"/>
                                            </p:txEl>
                                          </p:spTgt>
                                        </p:tgtEl>
                                        <p:attrNameLst>
                                          <p:attrName>ppt_y</p:attrName>
                                        </p:attrNameLst>
                                      </p:cBhvr>
                                      <p:tavLst>
                                        <p:tav tm="0">
                                          <p:val>
                                            <p:strVal val="1+#ppt_h/2"/>
                                          </p:val>
                                        </p:tav>
                                        <p:tav tm="100000">
                                          <p:val>
                                            <p:strVal val="#ppt_y"/>
                                          </p:val>
                                        </p:tav>
                                      </p:tavLst>
                                    </p:anim>
                                  </p:childTnLst>
                                </p:cTn>
                              </p:par>
                              <p:par>
                                <p:cTn id="26" presetID="24" presetClass="emph" presetSubtype="0" fill="hold" grpId="1" nodeType="withEffect">
                                  <p:stCondLst>
                                    <p:cond delay="0"/>
                                  </p:stCondLst>
                                  <p:childTnLst>
                                    <p:animClr clrSpc="hsl" dir="cw">
                                      <p:cBhvr override="childStyle">
                                        <p:cTn id="27" dur="500" fill="hold"/>
                                        <p:tgtEl>
                                          <p:spTgt spid="282627">
                                            <p:txEl>
                                              <p:pRg st="1" end="1"/>
                                            </p:txEl>
                                          </p:spTgt>
                                        </p:tgtEl>
                                        <p:attrNameLst>
                                          <p:attrName>style.color</p:attrName>
                                        </p:attrNameLst>
                                      </p:cBhvr>
                                      <p:by>
                                        <p:hsl h="0" s="-12549" l="-25098"/>
                                      </p:by>
                                    </p:animClr>
                                    <p:animClr clrSpc="hsl" dir="cw">
                                      <p:cBhvr>
                                        <p:cTn id="28" dur="500" fill="hold"/>
                                        <p:tgtEl>
                                          <p:spTgt spid="282627">
                                            <p:txEl>
                                              <p:pRg st="1" end="1"/>
                                            </p:txEl>
                                          </p:spTgt>
                                        </p:tgtEl>
                                        <p:attrNameLst>
                                          <p:attrName>fillcolor</p:attrName>
                                        </p:attrNameLst>
                                      </p:cBhvr>
                                      <p:by>
                                        <p:hsl h="0" s="-12549" l="-25098"/>
                                      </p:by>
                                    </p:animClr>
                                    <p:animClr clrSpc="hsl" dir="cw">
                                      <p:cBhvr>
                                        <p:cTn id="29" dur="500" fill="hold"/>
                                        <p:tgtEl>
                                          <p:spTgt spid="282627">
                                            <p:txEl>
                                              <p:pRg st="1" end="1"/>
                                            </p:txEl>
                                          </p:spTgt>
                                        </p:tgtEl>
                                        <p:attrNameLst>
                                          <p:attrName>stroke.color</p:attrName>
                                        </p:attrNameLst>
                                      </p:cBhvr>
                                      <p:by>
                                        <p:hsl h="0" s="-12549" l="-25098"/>
                                      </p:by>
                                    </p:animClr>
                                    <p:set>
                                      <p:cBhvr>
                                        <p:cTn id="30" dur="500" fill="hold"/>
                                        <p:tgtEl>
                                          <p:spTgt spid="28262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uiExpand="1" build="p"/>
      <p:bldP spid="282627"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GB" sz="4000"/>
              <a:t>A policy option is evaluable to the extent that</a:t>
            </a:r>
            <a:endParaRPr lang="nb-NO" sz="4000"/>
          </a:p>
        </p:txBody>
      </p:sp>
      <p:sp>
        <p:nvSpPr>
          <p:cNvPr id="283651" name="Rectangle 3"/>
          <p:cNvSpPr>
            <a:spLocks noGrp="1" noChangeArrowheads="1"/>
          </p:cNvSpPr>
          <p:nvPr>
            <p:ph type="body" idx="1"/>
          </p:nvPr>
        </p:nvSpPr>
        <p:spPr/>
        <p:txBody>
          <a:bodyPr/>
          <a:lstStyle/>
          <a:p>
            <a:r>
              <a:rPr lang="en-GB"/>
              <a:t>Goals and priority information needs are well defined</a:t>
            </a:r>
          </a:p>
          <a:p>
            <a:r>
              <a:rPr lang="en-GB"/>
              <a:t>Goals are plausible</a:t>
            </a:r>
          </a:p>
          <a:p>
            <a:r>
              <a:rPr lang="en-GB"/>
              <a:t>Relevant data can be obtained at a reasonable cost</a:t>
            </a:r>
          </a:p>
          <a:p>
            <a:r>
              <a:rPr lang="en-GB"/>
              <a:t>The intended users of the evaluation results are able to agree on how they will use the information</a:t>
            </a:r>
            <a:r>
              <a:rPr lang="nb-NO"/>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additive="base">
                                        <p:cTn id="19" dur="500" fill="hold"/>
                                        <p:tgtEl>
                                          <p:spTgt spid="283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3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3651">
                                            <p:txEl>
                                              <p:pRg st="3" end="3"/>
                                            </p:txEl>
                                          </p:spTgt>
                                        </p:tgtEl>
                                        <p:attrNameLst>
                                          <p:attrName>style.visibility</p:attrName>
                                        </p:attrNameLst>
                                      </p:cBhvr>
                                      <p:to>
                                        <p:strVal val="visible"/>
                                      </p:to>
                                    </p:set>
                                    <p:anim calcmode="lin" valueType="num">
                                      <p:cBhvr additive="base">
                                        <p:cTn id="25" dur="500" fill="hold"/>
                                        <p:tgtEl>
                                          <p:spTgt spid="283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3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Rectangle 4"/>
          <p:cNvSpPr>
            <a:spLocks noGrp="1" noChangeArrowheads="1"/>
          </p:cNvSpPr>
          <p:nvPr>
            <p:ph type="title"/>
          </p:nvPr>
        </p:nvSpPr>
        <p:spPr>
          <a:xfrm>
            <a:off x="457200" y="414338"/>
            <a:ext cx="8229600" cy="1143000"/>
          </a:xfrm>
        </p:spPr>
        <p:txBody>
          <a:bodyPr/>
          <a:lstStyle/>
          <a:p>
            <a:r>
              <a:rPr lang="en-GB" sz="4000" b="1"/>
              <a:t>Worksheet for considering needs and alternatives for evaluating the impacts of an option</a:t>
            </a:r>
            <a:r>
              <a:rPr lang="nb-NO" sz="4000"/>
              <a:t> </a:t>
            </a:r>
          </a:p>
        </p:txBody>
      </p:sp>
      <p:pic>
        <p:nvPicPr>
          <p:cNvPr id="285701" name="Picture 5"/>
          <p:cNvPicPr>
            <a:picLocks noChangeAspect="1" noChangeArrowheads="1"/>
          </p:cNvPicPr>
          <p:nvPr/>
        </p:nvPicPr>
        <p:blipFill>
          <a:blip r:embed="rId2" cstate="print"/>
          <a:srcRect/>
          <a:stretch>
            <a:fillRect/>
          </a:stretch>
        </p:blipFill>
        <p:spPr bwMode="auto">
          <a:xfrm>
            <a:off x="0" y="1982788"/>
            <a:ext cx="9144000" cy="4038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GB" sz="3200"/>
              <a:t>Decisions about proceeding with an option when there are important uncertainties about its impacts and it is not evaluable</a:t>
            </a:r>
            <a:endParaRPr lang="nb-NO" sz="3200"/>
          </a:p>
        </p:txBody>
      </p:sp>
      <p:sp>
        <p:nvSpPr>
          <p:cNvPr id="284675" name="Rectangle 3"/>
          <p:cNvSpPr>
            <a:spLocks noGrp="1" noChangeArrowheads="1"/>
          </p:cNvSpPr>
          <p:nvPr>
            <p:ph type="body" idx="1"/>
          </p:nvPr>
        </p:nvSpPr>
        <p:spPr>
          <a:xfrm>
            <a:off x="457200" y="1989138"/>
            <a:ext cx="8229600" cy="4137025"/>
          </a:xfrm>
        </p:spPr>
        <p:txBody>
          <a:bodyPr/>
          <a:lstStyle/>
          <a:p>
            <a:pPr marL="609600" indent="-609600">
              <a:lnSpc>
                <a:spcPct val="80000"/>
              </a:lnSpc>
              <a:buFontTx/>
              <a:buNone/>
            </a:pPr>
            <a:r>
              <a:rPr lang="en-GB" sz="2800"/>
              <a:t>Depend on judgements about </a:t>
            </a:r>
          </a:p>
          <a:p>
            <a:pPr marL="609600" indent="-609600">
              <a:lnSpc>
                <a:spcPct val="80000"/>
              </a:lnSpc>
            </a:pPr>
            <a:r>
              <a:rPr lang="en-GB" sz="2800"/>
              <a:t>The size of the problem</a:t>
            </a:r>
          </a:p>
          <a:p>
            <a:pPr marL="609600" indent="-609600">
              <a:lnSpc>
                <a:spcPct val="80000"/>
              </a:lnSpc>
            </a:pPr>
            <a:r>
              <a:rPr lang="en-GB" sz="2800"/>
              <a:t>What the alternatives are</a:t>
            </a:r>
          </a:p>
          <a:p>
            <a:pPr marL="609600" indent="-609600">
              <a:lnSpc>
                <a:spcPct val="80000"/>
              </a:lnSpc>
            </a:pPr>
            <a:r>
              <a:rPr lang="en-GB" sz="2800"/>
              <a:t>The expected impacts of the programme</a:t>
            </a:r>
          </a:p>
          <a:p>
            <a:pPr marL="609600" indent="-609600">
              <a:lnSpc>
                <a:spcPct val="80000"/>
              </a:lnSpc>
            </a:pPr>
            <a:r>
              <a:rPr lang="en-GB" sz="2800"/>
              <a:t>The extent of uncertainty about those impacts</a:t>
            </a:r>
          </a:p>
          <a:p>
            <a:pPr marL="609600" indent="-609600">
              <a:lnSpc>
                <a:spcPct val="80000"/>
              </a:lnSpc>
            </a:pPr>
            <a:r>
              <a:rPr lang="en-GB" sz="2800"/>
              <a:t>Values</a:t>
            </a:r>
          </a:p>
          <a:p>
            <a:pPr marL="609600" indent="-609600">
              <a:lnSpc>
                <a:spcPct val="80000"/>
              </a:lnSpc>
            </a:pPr>
            <a:r>
              <a:rPr lang="en-GB" sz="2800"/>
              <a:t>Costs</a:t>
            </a:r>
          </a:p>
          <a:p>
            <a:pPr marL="609600" indent="-609600">
              <a:lnSpc>
                <a:spcPct val="80000"/>
              </a:lnSpc>
            </a:pPr>
            <a:r>
              <a:rPr lang="en-GB" sz="2800"/>
              <a:t>Feasibility</a:t>
            </a:r>
          </a:p>
          <a:p>
            <a:pPr marL="609600" indent="-609600">
              <a:lnSpc>
                <a:spcPct val="80000"/>
              </a:lnSpc>
            </a:pPr>
            <a:r>
              <a:rPr lang="en-GB" sz="2800"/>
              <a:t>Acceptability</a:t>
            </a:r>
            <a:r>
              <a:rPr lang="nb-NO" sz="2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95288" y="188913"/>
            <a:ext cx="8281987" cy="2016125"/>
          </a:xfrm>
        </p:spPr>
        <p:txBody>
          <a:bodyPr/>
          <a:lstStyle/>
          <a:p>
            <a:pPr algn="l"/>
            <a:r>
              <a:rPr lang="en-GB" sz="2800" i="1" dirty="0"/>
              <a:t>“</a:t>
            </a:r>
            <a:r>
              <a:rPr lang="en-GB" sz="2800" dirty="0"/>
              <a:t>Both politically, in terms of being accountable to those who fund the system, and also ethically, in terms of making sure that you make the best use possible of available resources, evaluation is absolutely critical</a:t>
            </a:r>
            <a:r>
              <a:rPr lang="en-GB" sz="2800" dirty="0" smtClean="0"/>
              <a:t>.” Julio </a:t>
            </a:r>
            <a:r>
              <a:rPr lang="en-GB" sz="2800" dirty="0" err="1" smtClean="0"/>
              <a:t>F</a:t>
            </a:r>
            <a:r>
              <a:rPr lang="en-GB" sz="2800" dirty="0" err="1" smtClean="0"/>
              <a:t>renk</a:t>
            </a:r>
            <a:r>
              <a:rPr lang="en-GB" sz="2800" dirty="0" smtClean="0"/>
              <a:t> (</a:t>
            </a:r>
            <a:r>
              <a:rPr lang="en-US" sz="2800" dirty="0" smtClean="0"/>
              <a:t>former Minister of Health of </a:t>
            </a:r>
            <a:r>
              <a:rPr lang="en-US" sz="2800" smtClean="0"/>
              <a:t>Mexico </a:t>
            </a:r>
            <a:r>
              <a:rPr lang="en-US" sz="2800" smtClean="0"/>
              <a:t>)</a:t>
            </a:r>
            <a:endParaRPr lang="en-GB" sz="2800" dirty="0"/>
          </a:p>
        </p:txBody>
      </p:sp>
      <p:pic>
        <p:nvPicPr>
          <p:cNvPr id="254979" name="Picture 3" descr="cap004"/>
          <p:cNvPicPr>
            <a:picLocks noChangeAspect="1" noChangeArrowheads="1"/>
          </p:cNvPicPr>
          <p:nvPr/>
        </p:nvPicPr>
        <p:blipFill>
          <a:blip r:embed="rId3" cstate="print"/>
          <a:srcRect/>
          <a:stretch>
            <a:fillRect/>
          </a:stretch>
        </p:blipFill>
        <p:spPr bwMode="auto">
          <a:xfrm>
            <a:off x="1154113" y="2564904"/>
            <a:ext cx="6802437" cy="3624759"/>
          </a:xfrm>
          <a:prstGeom prst="rect">
            <a:avLst/>
          </a:prstGeom>
          <a:noFill/>
        </p:spPr>
      </p:pic>
      <p:sp>
        <p:nvSpPr>
          <p:cNvPr id="254980" name="Text Box 4"/>
          <p:cNvSpPr txBox="1">
            <a:spLocks noChangeArrowheads="1"/>
          </p:cNvSpPr>
          <p:nvPr/>
        </p:nvSpPr>
        <p:spPr bwMode="auto">
          <a:xfrm>
            <a:off x="3851275" y="6427788"/>
            <a:ext cx="4824413" cy="396875"/>
          </a:xfrm>
          <a:prstGeom prst="rect">
            <a:avLst/>
          </a:prstGeom>
          <a:noFill/>
          <a:ln w="9525">
            <a:noFill/>
            <a:miter lim="800000"/>
            <a:headEnd/>
            <a:tailEnd/>
          </a:ln>
          <a:effectLst/>
        </p:spPr>
        <p:txBody>
          <a:bodyPr wrap="none">
            <a:spAutoFit/>
          </a:bodyPr>
          <a:lstStyle/>
          <a:p>
            <a:r>
              <a:rPr lang="en-GB" sz="2000">
                <a:solidFill>
                  <a:schemeClr val="hlink"/>
                </a:solidFill>
              </a:rPr>
              <a:t>Dr Julio Frenk, Minister of Health, Mexico</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body" idx="1"/>
          </p:nvPr>
        </p:nvSpPr>
        <p:spPr>
          <a:xfrm>
            <a:off x="457200" y="3213100"/>
            <a:ext cx="8229600" cy="2952750"/>
          </a:xfrm>
        </p:spPr>
        <p:txBody>
          <a:bodyPr/>
          <a:lstStyle/>
          <a:p>
            <a:pPr>
              <a:buFontTx/>
              <a:buNone/>
            </a:pPr>
            <a:r>
              <a:rPr lang="en-GB" sz="2800"/>
              <a:t>	“We will serve the public more responsibly and ethically when research designed to reduce the likelihood that we will be misled by bias and the play of chance has become an expected element of professional and policy making practice, not an optional add-on</a:t>
            </a:r>
            <a:r>
              <a:rPr lang="nb-NO" sz="2800"/>
              <a:t>.”</a:t>
            </a:r>
          </a:p>
          <a:p>
            <a:pPr algn="r">
              <a:buFontTx/>
              <a:buNone/>
            </a:pPr>
            <a:r>
              <a:rPr lang="nb-NO" sz="2000" b="1">
                <a:solidFill>
                  <a:srgbClr val="0099FF"/>
                </a:solidFill>
              </a:rPr>
              <a:t>Iain Chalmers</a:t>
            </a:r>
          </a:p>
        </p:txBody>
      </p:sp>
      <p:pic>
        <p:nvPicPr>
          <p:cNvPr id="259075" name="Picture 3"/>
          <p:cNvPicPr>
            <a:picLocks noChangeAspect="1" noChangeArrowheads="1"/>
          </p:cNvPicPr>
          <p:nvPr/>
        </p:nvPicPr>
        <p:blipFill>
          <a:blip r:embed="rId2" cstate="print"/>
          <a:srcRect/>
          <a:stretch>
            <a:fillRect/>
          </a:stretch>
        </p:blipFill>
        <p:spPr bwMode="auto">
          <a:xfrm>
            <a:off x="3114675" y="188913"/>
            <a:ext cx="2897188" cy="29527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algn="l"/>
            <a:r>
              <a:rPr lang="en-GB" sz="2800">
                <a:solidFill>
                  <a:schemeClr val="tx1"/>
                </a:solidFill>
              </a:rPr>
              <a:t>“If you are poor, actually you need more evidence before you invest, rather than if you are rich.”</a:t>
            </a:r>
          </a:p>
        </p:txBody>
      </p:sp>
      <p:pic>
        <p:nvPicPr>
          <p:cNvPr id="260099" name="Picture 3" descr="cap002"/>
          <p:cNvPicPr>
            <a:picLocks noChangeAspect="1" noChangeArrowheads="1"/>
          </p:cNvPicPr>
          <p:nvPr/>
        </p:nvPicPr>
        <p:blipFill>
          <a:blip r:embed="rId2" cstate="print"/>
          <a:srcRect/>
          <a:stretch>
            <a:fillRect/>
          </a:stretch>
        </p:blipFill>
        <p:spPr bwMode="auto">
          <a:xfrm>
            <a:off x="379413" y="1438275"/>
            <a:ext cx="8369300" cy="47275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p:txBody>
          <a:bodyPr/>
          <a:lstStyle/>
          <a:p>
            <a:r>
              <a:rPr lang="nb-NO" sz="4000"/>
              <a:t>Questions or comments about evaluation?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476250"/>
            <a:ext cx="8229600" cy="1143000"/>
          </a:xfrm>
        </p:spPr>
        <p:txBody>
          <a:bodyPr/>
          <a:lstStyle/>
          <a:p>
            <a:r>
              <a:rPr lang="en-US" sz="3600" dirty="0"/>
              <a:t>Are there uncertainties that should be addressed prior to making a decision?</a:t>
            </a:r>
            <a:endParaRPr lang="nb-NO" sz="3600" dirty="0"/>
          </a:p>
        </p:txBody>
      </p:sp>
      <p:sp>
        <p:nvSpPr>
          <p:cNvPr id="248835" name="Rectangle 3"/>
          <p:cNvSpPr>
            <a:spLocks noGrp="1" noChangeArrowheads="1"/>
          </p:cNvSpPr>
          <p:nvPr>
            <p:ph type="body" idx="1"/>
          </p:nvPr>
        </p:nvSpPr>
        <p:spPr>
          <a:xfrm>
            <a:off x="457200" y="1916113"/>
            <a:ext cx="8229600" cy="4065587"/>
          </a:xfrm>
        </p:spPr>
        <p:txBody>
          <a:bodyPr/>
          <a:lstStyle/>
          <a:p>
            <a:pPr>
              <a:lnSpc>
                <a:spcPct val="80000"/>
              </a:lnSpc>
            </a:pPr>
            <a:r>
              <a:rPr lang="en-GB" sz="2800" dirty="0"/>
              <a:t>It may be prudent to undertake an evaluation before full implementation for options that are promising, but</a:t>
            </a:r>
          </a:p>
          <a:p>
            <a:pPr lvl="1">
              <a:lnSpc>
                <a:spcPct val="80000"/>
              </a:lnSpc>
            </a:pPr>
            <a:r>
              <a:rPr lang="en-GB" sz="2400" dirty="0"/>
              <a:t>Entail large investments or </a:t>
            </a:r>
          </a:p>
          <a:p>
            <a:pPr lvl="1">
              <a:lnSpc>
                <a:spcPct val="80000"/>
              </a:lnSpc>
            </a:pPr>
            <a:r>
              <a:rPr lang="en-GB" sz="2400" dirty="0"/>
              <a:t>Important risks of adverse effects</a:t>
            </a:r>
          </a:p>
          <a:p>
            <a:pPr>
              <a:lnSpc>
                <a:spcPct val="80000"/>
              </a:lnSpc>
            </a:pPr>
            <a:r>
              <a:rPr lang="en-GB" sz="2800" dirty="0"/>
              <a:t>Undertaking a rigorous evaluation, for example as a pilot study, can potentially</a:t>
            </a:r>
          </a:p>
          <a:p>
            <a:pPr lvl="1">
              <a:lnSpc>
                <a:spcPct val="80000"/>
              </a:lnSpc>
            </a:pPr>
            <a:r>
              <a:rPr lang="en-GB" sz="2400" dirty="0"/>
              <a:t>Prevent wasting resources</a:t>
            </a:r>
          </a:p>
          <a:p>
            <a:pPr lvl="1">
              <a:lnSpc>
                <a:spcPct val="80000"/>
              </a:lnSpc>
            </a:pPr>
            <a:r>
              <a:rPr lang="nb-NO" sz="2400" dirty="0" err="1"/>
              <a:t>Reduce</a:t>
            </a:r>
            <a:r>
              <a:rPr lang="nb-NO" sz="2400" dirty="0"/>
              <a:t> </a:t>
            </a:r>
            <a:r>
              <a:rPr lang="nb-NO" sz="2400" dirty="0" err="1"/>
              <a:t>the</a:t>
            </a:r>
            <a:r>
              <a:rPr lang="nb-NO" sz="2400" dirty="0"/>
              <a:t> risk </a:t>
            </a:r>
            <a:r>
              <a:rPr lang="nb-NO" sz="2400" dirty="0" err="1"/>
              <a:t>of</a:t>
            </a:r>
            <a:r>
              <a:rPr lang="nb-NO" sz="2400" dirty="0"/>
              <a:t> </a:t>
            </a:r>
            <a:r>
              <a:rPr lang="nb-NO" sz="2400" dirty="0" err="1"/>
              <a:t>unintended</a:t>
            </a:r>
            <a:r>
              <a:rPr lang="nb-NO" sz="2400" dirty="0"/>
              <a:t> </a:t>
            </a:r>
            <a:r>
              <a:rPr lang="nb-NO" sz="2400" dirty="0" err="1"/>
              <a:t>impacts</a:t>
            </a:r>
            <a:endParaRPr lang="nb-NO" sz="2400" dirty="0"/>
          </a:p>
          <a:p>
            <a:pPr lvl="1">
              <a:lnSpc>
                <a:spcPct val="80000"/>
              </a:lnSpc>
            </a:pPr>
            <a:r>
              <a:rPr lang="nb-NO" sz="2400" dirty="0" err="1"/>
              <a:t>Ensure</a:t>
            </a:r>
            <a:r>
              <a:rPr lang="nb-NO" sz="2400" dirty="0"/>
              <a:t> </a:t>
            </a:r>
            <a:r>
              <a:rPr lang="nb-NO" sz="2400" dirty="0" err="1"/>
              <a:t>that</a:t>
            </a:r>
            <a:r>
              <a:rPr lang="nb-NO" sz="2400" dirty="0"/>
              <a:t> </a:t>
            </a:r>
            <a:r>
              <a:rPr lang="nb-NO" sz="2400" dirty="0" err="1"/>
              <a:t>desired</a:t>
            </a:r>
            <a:r>
              <a:rPr lang="nb-NO" sz="2400" dirty="0"/>
              <a:t> </a:t>
            </a:r>
            <a:r>
              <a:rPr lang="nb-NO" sz="2400" dirty="0" err="1"/>
              <a:t>impacts</a:t>
            </a:r>
            <a:r>
              <a:rPr lang="nb-NO" sz="2400" dirty="0"/>
              <a:t> </a:t>
            </a:r>
            <a:r>
              <a:rPr lang="nb-NO" sz="2400" dirty="0" err="1"/>
              <a:t>will</a:t>
            </a:r>
            <a:r>
              <a:rPr lang="nb-NO" sz="2400" dirty="0"/>
              <a:t> be </a:t>
            </a:r>
            <a:r>
              <a:rPr lang="nb-NO" sz="2400" dirty="0" err="1"/>
              <a:t>achieved</a:t>
            </a:r>
            <a:endParaRPr lang="nb-NO"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anim calcmode="lin" valueType="num">
                                      <p:cBhvr additive="base">
                                        <p:cTn id="11" dur="500" fill="hold"/>
                                        <p:tgtEl>
                                          <p:spTgt spid="2488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88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anim calcmode="lin" valueType="num">
                                      <p:cBhvr additive="base">
                                        <p:cTn id="15" dur="500" fill="hold"/>
                                        <p:tgtEl>
                                          <p:spTgt spid="2488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88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8835">
                                            <p:txEl>
                                              <p:pRg st="3" end="3"/>
                                            </p:txEl>
                                          </p:spTgt>
                                        </p:tgtEl>
                                        <p:attrNameLst>
                                          <p:attrName>style.visibility</p:attrName>
                                        </p:attrNameLst>
                                      </p:cBhvr>
                                      <p:to>
                                        <p:strVal val="visible"/>
                                      </p:to>
                                    </p:set>
                                    <p:anim calcmode="lin" valueType="num">
                                      <p:cBhvr additive="base">
                                        <p:cTn id="21" dur="500" fill="hold"/>
                                        <p:tgtEl>
                                          <p:spTgt spid="2488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88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8835">
                                            <p:txEl>
                                              <p:pRg st="4" end="4"/>
                                            </p:txEl>
                                          </p:spTgt>
                                        </p:tgtEl>
                                        <p:attrNameLst>
                                          <p:attrName>style.visibility</p:attrName>
                                        </p:attrNameLst>
                                      </p:cBhvr>
                                      <p:to>
                                        <p:strVal val="visible"/>
                                      </p:to>
                                    </p:set>
                                    <p:anim calcmode="lin" valueType="num">
                                      <p:cBhvr additive="base">
                                        <p:cTn id="25" dur="500" fill="hold"/>
                                        <p:tgtEl>
                                          <p:spTgt spid="2488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88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8835">
                                            <p:txEl>
                                              <p:pRg st="5" end="5"/>
                                            </p:txEl>
                                          </p:spTgt>
                                        </p:tgtEl>
                                        <p:attrNameLst>
                                          <p:attrName>style.visibility</p:attrName>
                                        </p:attrNameLst>
                                      </p:cBhvr>
                                      <p:to>
                                        <p:strVal val="visible"/>
                                      </p:to>
                                    </p:set>
                                    <p:anim calcmode="lin" valueType="num">
                                      <p:cBhvr additive="base">
                                        <p:cTn id="29" dur="500" fill="hold"/>
                                        <p:tgtEl>
                                          <p:spTgt spid="2488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883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8835">
                                            <p:txEl>
                                              <p:pRg st="6" end="6"/>
                                            </p:txEl>
                                          </p:spTgt>
                                        </p:tgtEl>
                                        <p:attrNameLst>
                                          <p:attrName>style.visibility</p:attrName>
                                        </p:attrNameLst>
                                      </p:cBhvr>
                                      <p:to>
                                        <p:strVal val="visible"/>
                                      </p:to>
                                    </p:set>
                                    <p:anim calcmode="lin" valueType="num">
                                      <p:cBhvr additive="base">
                                        <p:cTn id="33" dur="500" fill="hold"/>
                                        <p:tgtEl>
                                          <p:spTgt spid="24883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8835">
                                            <p:txEl>
                                              <p:pRg st="6" end="6"/>
                                            </p:txEl>
                                          </p:spTgt>
                                        </p:tgtEl>
                                        <p:attrNameLst>
                                          <p:attrName>ppt_y</p:attrName>
                                        </p:attrNameLst>
                                      </p:cBhvr>
                                      <p:tavLst>
                                        <p:tav tm="0">
                                          <p:val>
                                            <p:strVal val="1+#ppt_h/2"/>
                                          </p:val>
                                        </p:tav>
                                        <p:tav tm="100000">
                                          <p:val>
                                            <p:strVal val="#ppt_y"/>
                                          </p:val>
                                        </p:tav>
                                      </p:tavLst>
                                    </p:anim>
                                  </p:childTnLst>
                                </p:cTn>
                              </p:par>
                              <p:par>
                                <p:cTn id="35" presetID="24" presetClass="emph" presetSubtype="0" fill="hold" grpId="1" nodeType="withEffect">
                                  <p:stCondLst>
                                    <p:cond delay="0"/>
                                  </p:stCondLst>
                                  <p:childTnLst>
                                    <p:animClr clrSpc="hsl" dir="cw">
                                      <p:cBhvr override="childStyle">
                                        <p:cTn id="36" dur="500" fill="hold"/>
                                        <p:tgtEl>
                                          <p:spTgt spid="248835">
                                            <p:txEl>
                                              <p:pRg st="0" end="0"/>
                                            </p:txEl>
                                          </p:spTgt>
                                        </p:tgtEl>
                                        <p:attrNameLst>
                                          <p:attrName>style.color</p:attrName>
                                        </p:attrNameLst>
                                      </p:cBhvr>
                                      <p:by>
                                        <p:hsl h="0" s="-12549" l="-25098"/>
                                      </p:by>
                                    </p:animClr>
                                    <p:animClr clrSpc="hsl" dir="cw">
                                      <p:cBhvr>
                                        <p:cTn id="37" dur="500" fill="hold"/>
                                        <p:tgtEl>
                                          <p:spTgt spid="248835">
                                            <p:txEl>
                                              <p:pRg st="0" end="0"/>
                                            </p:txEl>
                                          </p:spTgt>
                                        </p:tgtEl>
                                        <p:attrNameLst>
                                          <p:attrName>fillcolor</p:attrName>
                                        </p:attrNameLst>
                                      </p:cBhvr>
                                      <p:by>
                                        <p:hsl h="0" s="-12549" l="-25098"/>
                                      </p:by>
                                    </p:animClr>
                                    <p:animClr clrSpc="hsl" dir="cw">
                                      <p:cBhvr>
                                        <p:cTn id="38" dur="500" fill="hold"/>
                                        <p:tgtEl>
                                          <p:spTgt spid="248835">
                                            <p:txEl>
                                              <p:pRg st="0" end="0"/>
                                            </p:txEl>
                                          </p:spTgt>
                                        </p:tgtEl>
                                        <p:attrNameLst>
                                          <p:attrName>stroke.color</p:attrName>
                                        </p:attrNameLst>
                                      </p:cBhvr>
                                      <p:by>
                                        <p:hsl h="0" s="-12549" l="-25098"/>
                                      </p:by>
                                    </p:animClr>
                                    <p:set>
                                      <p:cBhvr>
                                        <p:cTn id="39" dur="500" fill="hold"/>
                                        <p:tgtEl>
                                          <p:spTgt spid="248835">
                                            <p:txEl>
                                              <p:pRg st="0" end="0"/>
                                            </p:txEl>
                                          </p:spTgt>
                                        </p:tgtEl>
                                        <p:attrNameLst>
                                          <p:attrName>fill.type</p:attrName>
                                        </p:attrNameLst>
                                      </p:cBhvr>
                                      <p:to>
                                        <p:strVal val="solid"/>
                                      </p:to>
                                    </p:set>
                                  </p:childTnLst>
                                </p:cTn>
                              </p:par>
                              <p:par>
                                <p:cTn id="40" presetID="24" presetClass="emph" presetSubtype="0" fill="hold" grpId="1" nodeType="withEffect">
                                  <p:stCondLst>
                                    <p:cond delay="0"/>
                                  </p:stCondLst>
                                  <p:childTnLst>
                                    <p:animClr clrSpc="hsl" dir="cw">
                                      <p:cBhvr override="childStyle">
                                        <p:cTn id="41" dur="500" fill="hold"/>
                                        <p:tgtEl>
                                          <p:spTgt spid="248835">
                                            <p:txEl>
                                              <p:pRg st="1" end="1"/>
                                            </p:txEl>
                                          </p:spTgt>
                                        </p:tgtEl>
                                        <p:attrNameLst>
                                          <p:attrName>style.color</p:attrName>
                                        </p:attrNameLst>
                                      </p:cBhvr>
                                      <p:by>
                                        <p:hsl h="0" s="-12549" l="-25098"/>
                                      </p:by>
                                    </p:animClr>
                                    <p:animClr clrSpc="hsl" dir="cw">
                                      <p:cBhvr>
                                        <p:cTn id="42" dur="500" fill="hold"/>
                                        <p:tgtEl>
                                          <p:spTgt spid="248835">
                                            <p:txEl>
                                              <p:pRg st="1" end="1"/>
                                            </p:txEl>
                                          </p:spTgt>
                                        </p:tgtEl>
                                        <p:attrNameLst>
                                          <p:attrName>fillcolor</p:attrName>
                                        </p:attrNameLst>
                                      </p:cBhvr>
                                      <p:by>
                                        <p:hsl h="0" s="-12549" l="-25098"/>
                                      </p:by>
                                    </p:animClr>
                                    <p:animClr clrSpc="hsl" dir="cw">
                                      <p:cBhvr>
                                        <p:cTn id="43" dur="500" fill="hold"/>
                                        <p:tgtEl>
                                          <p:spTgt spid="248835">
                                            <p:txEl>
                                              <p:pRg st="1" end="1"/>
                                            </p:txEl>
                                          </p:spTgt>
                                        </p:tgtEl>
                                        <p:attrNameLst>
                                          <p:attrName>stroke.color</p:attrName>
                                        </p:attrNameLst>
                                      </p:cBhvr>
                                      <p:by>
                                        <p:hsl h="0" s="-12549" l="-25098"/>
                                      </p:by>
                                    </p:animClr>
                                    <p:set>
                                      <p:cBhvr>
                                        <p:cTn id="44" dur="500" fill="hold"/>
                                        <p:tgtEl>
                                          <p:spTgt spid="248835">
                                            <p:txEl>
                                              <p:pRg st="1" end="1"/>
                                            </p:txEl>
                                          </p:spTgt>
                                        </p:tgtEl>
                                        <p:attrNameLst>
                                          <p:attrName>fill.type</p:attrName>
                                        </p:attrNameLst>
                                      </p:cBhvr>
                                      <p:to>
                                        <p:strVal val="solid"/>
                                      </p:to>
                                    </p:set>
                                  </p:childTnLst>
                                </p:cTn>
                              </p:par>
                              <p:par>
                                <p:cTn id="45" presetID="24" presetClass="emph" presetSubtype="0" fill="hold" grpId="1" nodeType="withEffect">
                                  <p:stCondLst>
                                    <p:cond delay="0"/>
                                  </p:stCondLst>
                                  <p:childTnLst>
                                    <p:animClr clrSpc="hsl" dir="cw">
                                      <p:cBhvr override="childStyle">
                                        <p:cTn id="46" dur="500" fill="hold"/>
                                        <p:tgtEl>
                                          <p:spTgt spid="248835">
                                            <p:txEl>
                                              <p:pRg st="2" end="2"/>
                                            </p:txEl>
                                          </p:spTgt>
                                        </p:tgtEl>
                                        <p:attrNameLst>
                                          <p:attrName>style.color</p:attrName>
                                        </p:attrNameLst>
                                      </p:cBhvr>
                                      <p:by>
                                        <p:hsl h="0" s="-12549" l="-25098"/>
                                      </p:by>
                                    </p:animClr>
                                    <p:animClr clrSpc="hsl" dir="cw">
                                      <p:cBhvr>
                                        <p:cTn id="47" dur="500" fill="hold"/>
                                        <p:tgtEl>
                                          <p:spTgt spid="248835">
                                            <p:txEl>
                                              <p:pRg st="2" end="2"/>
                                            </p:txEl>
                                          </p:spTgt>
                                        </p:tgtEl>
                                        <p:attrNameLst>
                                          <p:attrName>fillcolor</p:attrName>
                                        </p:attrNameLst>
                                      </p:cBhvr>
                                      <p:by>
                                        <p:hsl h="0" s="-12549" l="-25098"/>
                                      </p:by>
                                    </p:animClr>
                                    <p:animClr clrSpc="hsl" dir="cw">
                                      <p:cBhvr>
                                        <p:cTn id="48" dur="500" fill="hold"/>
                                        <p:tgtEl>
                                          <p:spTgt spid="248835">
                                            <p:txEl>
                                              <p:pRg st="2" end="2"/>
                                            </p:txEl>
                                          </p:spTgt>
                                        </p:tgtEl>
                                        <p:attrNameLst>
                                          <p:attrName>stroke.color</p:attrName>
                                        </p:attrNameLst>
                                      </p:cBhvr>
                                      <p:by>
                                        <p:hsl h="0" s="-12549" l="-25098"/>
                                      </p:by>
                                    </p:animClr>
                                    <p:set>
                                      <p:cBhvr>
                                        <p:cTn id="49" dur="500" fill="hold"/>
                                        <p:tgtEl>
                                          <p:spTgt spid="24883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uiExpand="1" build="p"/>
      <p:bldP spid="248835"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15888"/>
            <a:ext cx="8229600" cy="936625"/>
          </a:xfrm>
        </p:spPr>
        <p:txBody>
          <a:bodyPr/>
          <a:lstStyle/>
          <a:p>
            <a:r>
              <a:rPr lang="nb-NO"/>
              <a:t>Caution is warranted</a:t>
            </a:r>
          </a:p>
        </p:txBody>
      </p:sp>
      <p:sp>
        <p:nvSpPr>
          <p:cNvPr id="257027" name="Rectangle 3"/>
          <p:cNvSpPr>
            <a:spLocks noGrp="1" noChangeArrowheads="1"/>
          </p:cNvSpPr>
          <p:nvPr>
            <p:ph type="body" idx="1"/>
          </p:nvPr>
        </p:nvSpPr>
        <p:spPr>
          <a:xfrm>
            <a:off x="457200" y="1196975"/>
            <a:ext cx="8229600" cy="4929188"/>
          </a:xfrm>
        </p:spPr>
        <p:txBody>
          <a:bodyPr/>
          <a:lstStyle/>
          <a:p>
            <a:pPr>
              <a:lnSpc>
                <a:spcPct val="80000"/>
              </a:lnSpc>
            </a:pPr>
            <a:r>
              <a:rPr lang="en-GB" sz="2400" dirty="0"/>
              <a:t>Whenever judgments about the impacts of an option are based on </a:t>
            </a:r>
          </a:p>
          <a:p>
            <a:pPr lvl="1">
              <a:lnSpc>
                <a:spcPct val="80000"/>
              </a:lnSpc>
            </a:pPr>
            <a:r>
              <a:rPr lang="en-GB" sz="2000" dirty="0"/>
              <a:t>Theories</a:t>
            </a:r>
          </a:p>
          <a:p>
            <a:pPr lvl="1">
              <a:lnSpc>
                <a:spcPct val="80000"/>
              </a:lnSpc>
            </a:pPr>
            <a:r>
              <a:rPr lang="en-GB" sz="2000" dirty="0"/>
              <a:t>Surrogate outcomes</a:t>
            </a:r>
          </a:p>
          <a:p>
            <a:pPr lvl="1">
              <a:lnSpc>
                <a:spcPct val="80000"/>
              </a:lnSpc>
            </a:pPr>
            <a:r>
              <a:rPr lang="en-GB" sz="2000" dirty="0"/>
              <a:t>Limited observational studies or </a:t>
            </a:r>
          </a:p>
          <a:p>
            <a:pPr lvl="1">
              <a:lnSpc>
                <a:spcPct val="80000"/>
              </a:lnSpc>
            </a:pPr>
            <a:r>
              <a:rPr lang="en-GB" sz="2000" dirty="0"/>
              <a:t>Inadequate randomized impact evaluations</a:t>
            </a:r>
          </a:p>
          <a:p>
            <a:pPr>
              <a:lnSpc>
                <a:spcPct val="80000"/>
              </a:lnSpc>
            </a:pPr>
            <a:r>
              <a:rPr lang="en-GB" sz="2400" dirty="0"/>
              <a:t>The advantages of undertaking an evaluation prior to fully implementing an option are likely to outweigh the disadvantages when there is a substantial risk of </a:t>
            </a:r>
          </a:p>
          <a:p>
            <a:pPr lvl="1">
              <a:lnSpc>
                <a:spcPct val="80000"/>
              </a:lnSpc>
            </a:pPr>
            <a:r>
              <a:rPr lang="en-GB" sz="2000" dirty="0"/>
              <a:t>The benefits not outweighing the harms and costs or </a:t>
            </a:r>
          </a:p>
          <a:p>
            <a:pPr lvl="1">
              <a:lnSpc>
                <a:spcPct val="80000"/>
              </a:lnSpc>
            </a:pPr>
            <a:r>
              <a:rPr lang="en-GB" sz="2000" dirty="0"/>
              <a:t>A potential need to make important modifications</a:t>
            </a:r>
          </a:p>
          <a:p>
            <a:pPr>
              <a:lnSpc>
                <a:spcPct val="80000"/>
              </a:lnSpc>
            </a:pPr>
            <a:r>
              <a:rPr lang="en-GB" sz="2400" dirty="0"/>
              <a:t>However, this depends on an evaluation being </a:t>
            </a:r>
          </a:p>
          <a:p>
            <a:pPr lvl="1">
              <a:lnSpc>
                <a:spcPct val="80000"/>
              </a:lnSpc>
            </a:pPr>
            <a:r>
              <a:rPr lang="en-GB" sz="2000" dirty="0"/>
              <a:t>Possible to complete within an acceptable timeframe</a:t>
            </a:r>
          </a:p>
          <a:p>
            <a:pPr lvl="1">
              <a:lnSpc>
                <a:spcPct val="80000"/>
              </a:lnSpc>
            </a:pPr>
            <a:r>
              <a:rPr lang="en-GB" sz="2000" dirty="0"/>
              <a:t>Feasible</a:t>
            </a:r>
          </a:p>
          <a:p>
            <a:pPr lvl="1">
              <a:lnSpc>
                <a:spcPct val="80000"/>
              </a:lnSpc>
            </a:pPr>
            <a:r>
              <a:rPr lang="en-GB" sz="2000" dirty="0"/>
              <a:t>Affordable</a:t>
            </a:r>
            <a:r>
              <a:rPr lang="nb-NO"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additive="base">
                                        <p:cTn id="7" dur="500" fill="hold"/>
                                        <p:tgtEl>
                                          <p:spTgt spid="257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70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anim calcmode="lin" valueType="num">
                                      <p:cBhvr additive="base">
                                        <p:cTn id="11" dur="500" fill="hold"/>
                                        <p:tgtEl>
                                          <p:spTgt spid="2570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70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7027">
                                            <p:txEl>
                                              <p:pRg st="2" end="2"/>
                                            </p:txEl>
                                          </p:spTgt>
                                        </p:tgtEl>
                                        <p:attrNameLst>
                                          <p:attrName>style.visibility</p:attrName>
                                        </p:attrNameLst>
                                      </p:cBhvr>
                                      <p:to>
                                        <p:strVal val="visible"/>
                                      </p:to>
                                    </p:set>
                                    <p:anim calcmode="lin" valueType="num">
                                      <p:cBhvr additive="base">
                                        <p:cTn id="15" dur="500" fill="hold"/>
                                        <p:tgtEl>
                                          <p:spTgt spid="2570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70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7027">
                                            <p:txEl>
                                              <p:pRg st="3" end="3"/>
                                            </p:txEl>
                                          </p:spTgt>
                                        </p:tgtEl>
                                        <p:attrNameLst>
                                          <p:attrName>style.visibility</p:attrName>
                                        </p:attrNameLst>
                                      </p:cBhvr>
                                      <p:to>
                                        <p:strVal val="visible"/>
                                      </p:to>
                                    </p:set>
                                    <p:anim calcmode="lin" valueType="num">
                                      <p:cBhvr additive="base">
                                        <p:cTn id="19" dur="500" fill="hold"/>
                                        <p:tgtEl>
                                          <p:spTgt spid="2570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70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7027">
                                            <p:txEl>
                                              <p:pRg st="4" end="4"/>
                                            </p:txEl>
                                          </p:spTgt>
                                        </p:tgtEl>
                                        <p:attrNameLst>
                                          <p:attrName>style.visibility</p:attrName>
                                        </p:attrNameLst>
                                      </p:cBhvr>
                                      <p:to>
                                        <p:strVal val="visible"/>
                                      </p:to>
                                    </p:set>
                                    <p:anim calcmode="lin" valueType="num">
                                      <p:cBhvr additive="base">
                                        <p:cTn id="23" dur="500" fill="hold"/>
                                        <p:tgtEl>
                                          <p:spTgt spid="2570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70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mph" presetSubtype="0" fill="hold" grpId="1" nodeType="clickEffect">
                                  <p:stCondLst>
                                    <p:cond delay="0"/>
                                  </p:stCondLst>
                                  <p:childTnLst>
                                    <p:animClr clrSpc="hsl" dir="cw">
                                      <p:cBhvr override="childStyle">
                                        <p:cTn id="28" dur="500" fill="hold"/>
                                        <p:tgtEl>
                                          <p:spTgt spid="257027">
                                            <p:txEl>
                                              <p:pRg st="0" end="0"/>
                                            </p:txEl>
                                          </p:spTgt>
                                        </p:tgtEl>
                                        <p:attrNameLst>
                                          <p:attrName>style.color</p:attrName>
                                        </p:attrNameLst>
                                      </p:cBhvr>
                                      <p:by>
                                        <p:hsl h="0" s="-12549" l="-25098"/>
                                      </p:by>
                                    </p:animClr>
                                    <p:animClr clrSpc="hsl" dir="cw">
                                      <p:cBhvr>
                                        <p:cTn id="29" dur="500" fill="hold"/>
                                        <p:tgtEl>
                                          <p:spTgt spid="257027">
                                            <p:txEl>
                                              <p:pRg st="0" end="0"/>
                                            </p:txEl>
                                          </p:spTgt>
                                        </p:tgtEl>
                                        <p:attrNameLst>
                                          <p:attrName>fillcolor</p:attrName>
                                        </p:attrNameLst>
                                      </p:cBhvr>
                                      <p:by>
                                        <p:hsl h="0" s="-12549" l="-25098"/>
                                      </p:by>
                                    </p:animClr>
                                    <p:animClr clrSpc="hsl" dir="cw">
                                      <p:cBhvr>
                                        <p:cTn id="30" dur="500" fill="hold"/>
                                        <p:tgtEl>
                                          <p:spTgt spid="257027">
                                            <p:txEl>
                                              <p:pRg st="0" end="0"/>
                                            </p:txEl>
                                          </p:spTgt>
                                        </p:tgtEl>
                                        <p:attrNameLst>
                                          <p:attrName>stroke.color</p:attrName>
                                        </p:attrNameLst>
                                      </p:cBhvr>
                                      <p:by>
                                        <p:hsl h="0" s="-12549" l="-25098"/>
                                      </p:by>
                                    </p:animClr>
                                    <p:set>
                                      <p:cBhvr>
                                        <p:cTn id="31" dur="500" fill="hold"/>
                                        <p:tgtEl>
                                          <p:spTgt spid="257027">
                                            <p:txEl>
                                              <p:pRg st="0" end="0"/>
                                            </p:txEl>
                                          </p:spTgt>
                                        </p:tgtEl>
                                        <p:attrNameLst>
                                          <p:attrName>fill.type</p:attrName>
                                        </p:attrNameLst>
                                      </p:cBhvr>
                                      <p:to>
                                        <p:strVal val="solid"/>
                                      </p:to>
                                    </p:set>
                                  </p:childTnLst>
                                </p:cTn>
                              </p:par>
                              <p:par>
                                <p:cTn id="32" presetID="24" presetClass="emph" presetSubtype="0" fill="hold" grpId="1" nodeType="withEffect">
                                  <p:stCondLst>
                                    <p:cond delay="0"/>
                                  </p:stCondLst>
                                  <p:childTnLst>
                                    <p:animClr clrSpc="hsl" dir="cw">
                                      <p:cBhvr override="childStyle">
                                        <p:cTn id="33" dur="500" fill="hold"/>
                                        <p:tgtEl>
                                          <p:spTgt spid="257027">
                                            <p:txEl>
                                              <p:pRg st="1" end="1"/>
                                            </p:txEl>
                                          </p:spTgt>
                                        </p:tgtEl>
                                        <p:attrNameLst>
                                          <p:attrName>style.color</p:attrName>
                                        </p:attrNameLst>
                                      </p:cBhvr>
                                      <p:by>
                                        <p:hsl h="0" s="-12549" l="-25098"/>
                                      </p:by>
                                    </p:animClr>
                                    <p:animClr clrSpc="hsl" dir="cw">
                                      <p:cBhvr>
                                        <p:cTn id="34" dur="500" fill="hold"/>
                                        <p:tgtEl>
                                          <p:spTgt spid="257027">
                                            <p:txEl>
                                              <p:pRg st="1" end="1"/>
                                            </p:txEl>
                                          </p:spTgt>
                                        </p:tgtEl>
                                        <p:attrNameLst>
                                          <p:attrName>fillcolor</p:attrName>
                                        </p:attrNameLst>
                                      </p:cBhvr>
                                      <p:by>
                                        <p:hsl h="0" s="-12549" l="-25098"/>
                                      </p:by>
                                    </p:animClr>
                                    <p:animClr clrSpc="hsl" dir="cw">
                                      <p:cBhvr>
                                        <p:cTn id="35" dur="500" fill="hold"/>
                                        <p:tgtEl>
                                          <p:spTgt spid="257027">
                                            <p:txEl>
                                              <p:pRg st="1" end="1"/>
                                            </p:txEl>
                                          </p:spTgt>
                                        </p:tgtEl>
                                        <p:attrNameLst>
                                          <p:attrName>stroke.color</p:attrName>
                                        </p:attrNameLst>
                                      </p:cBhvr>
                                      <p:by>
                                        <p:hsl h="0" s="-12549" l="-25098"/>
                                      </p:by>
                                    </p:animClr>
                                    <p:set>
                                      <p:cBhvr>
                                        <p:cTn id="36" dur="500" fill="hold"/>
                                        <p:tgtEl>
                                          <p:spTgt spid="257027">
                                            <p:txEl>
                                              <p:pRg st="1" end="1"/>
                                            </p:txEl>
                                          </p:spTgt>
                                        </p:tgtEl>
                                        <p:attrNameLst>
                                          <p:attrName>fill.type</p:attrName>
                                        </p:attrNameLst>
                                      </p:cBhvr>
                                      <p:to>
                                        <p:strVal val="solid"/>
                                      </p:to>
                                    </p:set>
                                  </p:childTnLst>
                                </p:cTn>
                              </p:par>
                              <p:par>
                                <p:cTn id="37" presetID="24" presetClass="emph" presetSubtype="0" fill="hold" grpId="1" nodeType="withEffect">
                                  <p:stCondLst>
                                    <p:cond delay="0"/>
                                  </p:stCondLst>
                                  <p:childTnLst>
                                    <p:animClr clrSpc="hsl" dir="cw">
                                      <p:cBhvr override="childStyle">
                                        <p:cTn id="38" dur="500" fill="hold"/>
                                        <p:tgtEl>
                                          <p:spTgt spid="257027">
                                            <p:txEl>
                                              <p:pRg st="2" end="2"/>
                                            </p:txEl>
                                          </p:spTgt>
                                        </p:tgtEl>
                                        <p:attrNameLst>
                                          <p:attrName>style.color</p:attrName>
                                        </p:attrNameLst>
                                      </p:cBhvr>
                                      <p:by>
                                        <p:hsl h="0" s="-12549" l="-25098"/>
                                      </p:by>
                                    </p:animClr>
                                    <p:animClr clrSpc="hsl" dir="cw">
                                      <p:cBhvr>
                                        <p:cTn id="39" dur="500" fill="hold"/>
                                        <p:tgtEl>
                                          <p:spTgt spid="257027">
                                            <p:txEl>
                                              <p:pRg st="2" end="2"/>
                                            </p:txEl>
                                          </p:spTgt>
                                        </p:tgtEl>
                                        <p:attrNameLst>
                                          <p:attrName>fillcolor</p:attrName>
                                        </p:attrNameLst>
                                      </p:cBhvr>
                                      <p:by>
                                        <p:hsl h="0" s="-12549" l="-25098"/>
                                      </p:by>
                                    </p:animClr>
                                    <p:animClr clrSpc="hsl" dir="cw">
                                      <p:cBhvr>
                                        <p:cTn id="40" dur="500" fill="hold"/>
                                        <p:tgtEl>
                                          <p:spTgt spid="257027">
                                            <p:txEl>
                                              <p:pRg st="2" end="2"/>
                                            </p:txEl>
                                          </p:spTgt>
                                        </p:tgtEl>
                                        <p:attrNameLst>
                                          <p:attrName>stroke.color</p:attrName>
                                        </p:attrNameLst>
                                      </p:cBhvr>
                                      <p:by>
                                        <p:hsl h="0" s="-12549" l="-25098"/>
                                      </p:by>
                                    </p:animClr>
                                    <p:set>
                                      <p:cBhvr>
                                        <p:cTn id="41" dur="500" fill="hold"/>
                                        <p:tgtEl>
                                          <p:spTgt spid="257027">
                                            <p:txEl>
                                              <p:pRg st="2" end="2"/>
                                            </p:txEl>
                                          </p:spTgt>
                                        </p:tgtEl>
                                        <p:attrNameLst>
                                          <p:attrName>fill.type</p:attrName>
                                        </p:attrNameLst>
                                      </p:cBhvr>
                                      <p:to>
                                        <p:strVal val="solid"/>
                                      </p:to>
                                    </p:set>
                                  </p:childTnLst>
                                </p:cTn>
                              </p:par>
                              <p:par>
                                <p:cTn id="42" presetID="24" presetClass="emph" presetSubtype="0" fill="hold" grpId="1" nodeType="withEffect">
                                  <p:stCondLst>
                                    <p:cond delay="0"/>
                                  </p:stCondLst>
                                  <p:childTnLst>
                                    <p:animClr clrSpc="hsl" dir="cw">
                                      <p:cBhvr override="childStyle">
                                        <p:cTn id="43" dur="500" fill="hold"/>
                                        <p:tgtEl>
                                          <p:spTgt spid="257027">
                                            <p:txEl>
                                              <p:pRg st="3" end="3"/>
                                            </p:txEl>
                                          </p:spTgt>
                                        </p:tgtEl>
                                        <p:attrNameLst>
                                          <p:attrName>style.color</p:attrName>
                                        </p:attrNameLst>
                                      </p:cBhvr>
                                      <p:by>
                                        <p:hsl h="0" s="-12549" l="-25098"/>
                                      </p:by>
                                    </p:animClr>
                                    <p:animClr clrSpc="hsl" dir="cw">
                                      <p:cBhvr>
                                        <p:cTn id="44" dur="500" fill="hold"/>
                                        <p:tgtEl>
                                          <p:spTgt spid="257027">
                                            <p:txEl>
                                              <p:pRg st="3" end="3"/>
                                            </p:txEl>
                                          </p:spTgt>
                                        </p:tgtEl>
                                        <p:attrNameLst>
                                          <p:attrName>fillcolor</p:attrName>
                                        </p:attrNameLst>
                                      </p:cBhvr>
                                      <p:by>
                                        <p:hsl h="0" s="-12549" l="-25098"/>
                                      </p:by>
                                    </p:animClr>
                                    <p:animClr clrSpc="hsl" dir="cw">
                                      <p:cBhvr>
                                        <p:cTn id="45" dur="500" fill="hold"/>
                                        <p:tgtEl>
                                          <p:spTgt spid="257027">
                                            <p:txEl>
                                              <p:pRg st="3" end="3"/>
                                            </p:txEl>
                                          </p:spTgt>
                                        </p:tgtEl>
                                        <p:attrNameLst>
                                          <p:attrName>stroke.color</p:attrName>
                                        </p:attrNameLst>
                                      </p:cBhvr>
                                      <p:by>
                                        <p:hsl h="0" s="-12549" l="-25098"/>
                                      </p:by>
                                    </p:animClr>
                                    <p:set>
                                      <p:cBhvr>
                                        <p:cTn id="46" dur="500" fill="hold"/>
                                        <p:tgtEl>
                                          <p:spTgt spid="257027">
                                            <p:txEl>
                                              <p:pRg st="3" end="3"/>
                                            </p:txEl>
                                          </p:spTgt>
                                        </p:tgtEl>
                                        <p:attrNameLst>
                                          <p:attrName>fill.type</p:attrName>
                                        </p:attrNameLst>
                                      </p:cBhvr>
                                      <p:to>
                                        <p:strVal val="solid"/>
                                      </p:to>
                                    </p:set>
                                  </p:childTnLst>
                                </p:cTn>
                              </p:par>
                              <p:par>
                                <p:cTn id="47" presetID="24" presetClass="emph" presetSubtype="0" fill="hold" grpId="1" nodeType="withEffect">
                                  <p:stCondLst>
                                    <p:cond delay="0"/>
                                  </p:stCondLst>
                                  <p:childTnLst>
                                    <p:animClr clrSpc="hsl" dir="cw">
                                      <p:cBhvr override="childStyle">
                                        <p:cTn id="48" dur="500" fill="hold"/>
                                        <p:tgtEl>
                                          <p:spTgt spid="257027">
                                            <p:txEl>
                                              <p:pRg st="4" end="4"/>
                                            </p:txEl>
                                          </p:spTgt>
                                        </p:tgtEl>
                                        <p:attrNameLst>
                                          <p:attrName>style.color</p:attrName>
                                        </p:attrNameLst>
                                      </p:cBhvr>
                                      <p:by>
                                        <p:hsl h="0" s="-12549" l="-25098"/>
                                      </p:by>
                                    </p:animClr>
                                    <p:animClr clrSpc="hsl" dir="cw">
                                      <p:cBhvr>
                                        <p:cTn id="49" dur="500" fill="hold"/>
                                        <p:tgtEl>
                                          <p:spTgt spid="257027">
                                            <p:txEl>
                                              <p:pRg st="4" end="4"/>
                                            </p:txEl>
                                          </p:spTgt>
                                        </p:tgtEl>
                                        <p:attrNameLst>
                                          <p:attrName>fillcolor</p:attrName>
                                        </p:attrNameLst>
                                      </p:cBhvr>
                                      <p:by>
                                        <p:hsl h="0" s="-12549" l="-25098"/>
                                      </p:by>
                                    </p:animClr>
                                    <p:animClr clrSpc="hsl" dir="cw">
                                      <p:cBhvr>
                                        <p:cTn id="50" dur="500" fill="hold"/>
                                        <p:tgtEl>
                                          <p:spTgt spid="257027">
                                            <p:txEl>
                                              <p:pRg st="4" end="4"/>
                                            </p:txEl>
                                          </p:spTgt>
                                        </p:tgtEl>
                                        <p:attrNameLst>
                                          <p:attrName>stroke.color</p:attrName>
                                        </p:attrNameLst>
                                      </p:cBhvr>
                                      <p:by>
                                        <p:hsl h="0" s="-12549" l="-25098"/>
                                      </p:by>
                                    </p:animClr>
                                    <p:set>
                                      <p:cBhvr>
                                        <p:cTn id="51" dur="500" fill="hold"/>
                                        <p:tgtEl>
                                          <p:spTgt spid="257027">
                                            <p:txEl>
                                              <p:pRg st="4" end="4"/>
                                            </p:txEl>
                                          </p:spTgt>
                                        </p:tgtEl>
                                        <p:attrNameLst>
                                          <p:attrName>fill.type</p:attrName>
                                        </p:attrNameLst>
                                      </p:cBhvr>
                                      <p:to>
                                        <p:strVal val="solid"/>
                                      </p:to>
                                    </p:set>
                                  </p:childTnLst>
                                </p:cTn>
                              </p:par>
                              <p:par>
                                <p:cTn id="52" presetID="2" presetClass="entr" presetSubtype="4" fill="hold" grpId="0" nodeType="withEffect">
                                  <p:stCondLst>
                                    <p:cond delay="0"/>
                                  </p:stCondLst>
                                  <p:childTnLst>
                                    <p:set>
                                      <p:cBhvr>
                                        <p:cTn id="53" dur="1" fill="hold">
                                          <p:stCondLst>
                                            <p:cond delay="0"/>
                                          </p:stCondLst>
                                        </p:cTn>
                                        <p:tgtEl>
                                          <p:spTgt spid="257027">
                                            <p:txEl>
                                              <p:pRg st="5" end="5"/>
                                            </p:txEl>
                                          </p:spTgt>
                                        </p:tgtEl>
                                        <p:attrNameLst>
                                          <p:attrName>style.visibility</p:attrName>
                                        </p:attrNameLst>
                                      </p:cBhvr>
                                      <p:to>
                                        <p:strVal val="visible"/>
                                      </p:to>
                                    </p:set>
                                    <p:anim calcmode="lin" valueType="num">
                                      <p:cBhvr additive="base">
                                        <p:cTn id="54" dur="500" fill="hold"/>
                                        <p:tgtEl>
                                          <p:spTgt spid="257027">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7027">
                                            <p:txEl>
                                              <p:pRg st="5" end="5"/>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57027">
                                            <p:txEl>
                                              <p:pRg st="6" end="6"/>
                                            </p:txEl>
                                          </p:spTgt>
                                        </p:tgtEl>
                                        <p:attrNameLst>
                                          <p:attrName>style.visibility</p:attrName>
                                        </p:attrNameLst>
                                      </p:cBhvr>
                                      <p:to>
                                        <p:strVal val="visible"/>
                                      </p:to>
                                    </p:set>
                                    <p:anim calcmode="lin" valueType="num">
                                      <p:cBhvr additive="base">
                                        <p:cTn id="58" dur="500" fill="hold"/>
                                        <p:tgtEl>
                                          <p:spTgt spid="257027">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7027">
                                            <p:txEl>
                                              <p:pRg st="6" end="6"/>
                                            </p:txEl>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57027">
                                            <p:txEl>
                                              <p:pRg st="7" end="7"/>
                                            </p:txEl>
                                          </p:spTgt>
                                        </p:tgtEl>
                                        <p:attrNameLst>
                                          <p:attrName>style.visibility</p:attrName>
                                        </p:attrNameLst>
                                      </p:cBhvr>
                                      <p:to>
                                        <p:strVal val="visible"/>
                                      </p:to>
                                    </p:set>
                                    <p:anim calcmode="lin" valueType="num">
                                      <p:cBhvr additive="base">
                                        <p:cTn id="62" dur="500" fill="hold"/>
                                        <p:tgtEl>
                                          <p:spTgt spid="257027">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570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57027">
                                            <p:txEl>
                                              <p:pRg st="8" end="8"/>
                                            </p:txEl>
                                          </p:spTgt>
                                        </p:tgtEl>
                                        <p:attrNameLst>
                                          <p:attrName>style.visibility</p:attrName>
                                        </p:attrNameLst>
                                      </p:cBhvr>
                                      <p:to>
                                        <p:strVal val="visible"/>
                                      </p:to>
                                    </p:set>
                                    <p:anim calcmode="lin" valueType="num">
                                      <p:cBhvr additive="base">
                                        <p:cTn id="68" dur="500" fill="hold"/>
                                        <p:tgtEl>
                                          <p:spTgt spid="257027">
                                            <p:txEl>
                                              <p:pRg st="8" end="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57027">
                                            <p:txEl>
                                              <p:pRg st="8" end="8"/>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57027">
                                            <p:txEl>
                                              <p:pRg st="9" end="9"/>
                                            </p:txEl>
                                          </p:spTgt>
                                        </p:tgtEl>
                                        <p:attrNameLst>
                                          <p:attrName>style.visibility</p:attrName>
                                        </p:attrNameLst>
                                      </p:cBhvr>
                                      <p:to>
                                        <p:strVal val="visible"/>
                                      </p:to>
                                    </p:set>
                                    <p:anim calcmode="lin" valueType="num">
                                      <p:cBhvr additive="base">
                                        <p:cTn id="72" dur="500" fill="hold"/>
                                        <p:tgtEl>
                                          <p:spTgt spid="257027">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57027">
                                            <p:txEl>
                                              <p:pRg st="9" end="9"/>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57027">
                                            <p:txEl>
                                              <p:pRg st="10" end="10"/>
                                            </p:txEl>
                                          </p:spTgt>
                                        </p:tgtEl>
                                        <p:attrNameLst>
                                          <p:attrName>style.visibility</p:attrName>
                                        </p:attrNameLst>
                                      </p:cBhvr>
                                      <p:to>
                                        <p:strVal val="visible"/>
                                      </p:to>
                                    </p:set>
                                    <p:anim calcmode="lin" valueType="num">
                                      <p:cBhvr additive="base">
                                        <p:cTn id="76" dur="500" fill="hold"/>
                                        <p:tgtEl>
                                          <p:spTgt spid="257027">
                                            <p:txEl>
                                              <p:pRg st="10" end="1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57027">
                                            <p:txEl>
                                              <p:pRg st="10" end="10"/>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57027">
                                            <p:txEl>
                                              <p:pRg st="11" end="11"/>
                                            </p:txEl>
                                          </p:spTgt>
                                        </p:tgtEl>
                                        <p:attrNameLst>
                                          <p:attrName>style.visibility</p:attrName>
                                        </p:attrNameLst>
                                      </p:cBhvr>
                                      <p:to>
                                        <p:strVal val="visible"/>
                                      </p:to>
                                    </p:set>
                                    <p:anim calcmode="lin" valueType="num">
                                      <p:cBhvr additive="base">
                                        <p:cTn id="80" dur="500" fill="hold"/>
                                        <p:tgtEl>
                                          <p:spTgt spid="257027">
                                            <p:txEl>
                                              <p:pRg st="11" end="1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57027">
                                            <p:txEl>
                                              <p:pRg st="11" end="11"/>
                                            </p:txEl>
                                          </p:spTgt>
                                        </p:tgtEl>
                                        <p:attrNameLst>
                                          <p:attrName>ppt_y</p:attrName>
                                        </p:attrNameLst>
                                      </p:cBhvr>
                                      <p:tavLst>
                                        <p:tav tm="0">
                                          <p:val>
                                            <p:strVal val="1+#ppt_h/2"/>
                                          </p:val>
                                        </p:tav>
                                        <p:tav tm="100000">
                                          <p:val>
                                            <p:strVal val="#ppt_y"/>
                                          </p:val>
                                        </p:tav>
                                      </p:tavLst>
                                    </p:anim>
                                  </p:childTnLst>
                                </p:cTn>
                              </p:par>
                              <p:par>
                                <p:cTn id="82" presetID="24" presetClass="emph" presetSubtype="0" fill="hold" grpId="1" nodeType="withEffect">
                                  <p:stCondLst>
                                    <p:cond delay="0"/>
                                  </p:stCondLst>
                                  <p:childTnLst>
                                    <p:animClr clrSpc="hsl" dir="cw">
                                      <p:cBhvr override="childStyle">
                                        <p:cTn id="83" dur="500" fill="hold"/>
                                        <p:tgtEl>
                                          <p:spTgt spid="257027">
                                            <p:txEl>
                                              <p:pRg st="5" end="5"/>
                                            </p:txEl>
                                          </p:spTgt>
                                        </p:tgtEl>
                                        <p:attrNameLst>
                                          <p:attrName>style.color</p:attrName>
                                        </p:attrNameLst>
                                      </p:cBhvr>
                                      <p:by>
                                        <p:hsl h="0" s="-12549" l="-25098"/>
                                      </p:by>
                                    </p:animClr>
                                    <p:animClr clrSpc="hsl" dir="cw">
                                      <p:cBhvr>
                                        <p:cTn id="84" dur="500" fill="hold"/>
                                        <p:tgtEl>
                                          <p:spTgt spid="257027">
                                            <p:txEl>
                                              <p:pRg st="5" end="5"/>
                                            </p:txEl>
                                          </p:spTgt>
                                        </p:tgtEl>
                                        <p:attrNameLst>
                                          <p:attrName>fillcolor</p:attrName>
                                        </p:attrNameLst>
                                      </p:cBhvr>
                                      <p:by>
                                        <p:hsl h="0" s="-12549" l="-25098"/>
                                      </p:by>
                                    </p:animClr>
                                    <p:animClr clrSpc="hsl" dir="cw">
                                      <p:cBhvr>
                                        <p:cTn id="85" dur="500" fill="hold"/>
                                        <p:tgtEl>
                                          <p:spTgt spid="257027">
                                            <p:txEl>
                                              <p:pRg st="5" end="5"/>
                                            </p:txEl>
                                          </p:spTgt>
                                        </p:tgtEl>
                                        <p:attrNameLst>
                                          <p:attrName>stroke.color</p:attrName>
                                        </p:attrNameLst>
                                      </p:cBhvr>
                                      <p:by>
                                        <p:hsl h="0" s="-12549" l="-25098"/>
                                      </p:by>
                                    </p:animClr>
                                    <p:set>
                                      <p:cBhvr>
                                        <p:cTn id="86" dur="500" fill="hold"/>
                                        <p:tgtEl>
                                          <p:spTgt spid="257027">
                                            <p:txEl>
                                              <p:pRg st="5" end="5"/>
                                            </p:txEl>
                                          </p:spTgt>
                                        </p:tgtEl>
                                        <p:attrNameLst>
                                          <p:attrName>fill.type</p:attrName>
                                        </p:attrNameLst>
                                      </p:cBhvr>
                                      <p:to>
                                        <p:strVal val="solid"/>
                                      </p:to>
                                    </p:set>
                                  </p:childTnLst>
                                </p:cTn>
                              </p:par>
                              <p:par>
                                <p:cTn id="87" presetID="24" presetClass="emph" presetSubtype="0" fill="hold" grpId="1" nodeType="withEffect">
                                  <p:stCondLst>
                                    <p:cond delay="0"/>
                                  </p:stCondLst>
                                  <p:childTnLst>
                                    <p:animClr clrSpc="hsl" dir="cw">
                                      <p:cBhvr override="childStyle">
                                        <p:cTn id="88" dur="500" fill="hold"/>
                                        <p:tgtEl>
                                          <p:spTgt spid="257027">
                                            <p:txEl>
                                              <p:pRg st="6" end="6"/>
                                            </p:txEl>
                                          </p:spTgt>
                                        </p:tgtEl>
                                        <p:attrNameLst>
                                          <p:attrName>style.color</p:attrName>
                                        </p:attrNameLst>
                                      </p:cBhvr>
                                      <p:by>
                                        <p:hsl h="0" s="-12549" l="-25098"/>
                                      </p:by>
                                    </p:animClr>
                                    <p:animClr clrSpc="hsl" dir="cw">
                                      <p:cBhvr>
                                        <p:cTn id="89" dur="500" fill="hold"/>
                                        <p:tgtEl>
                                          <p:spTgt spid="257027">
                                            <p:txEl>
                                              <p:pRg st="6" end="6"/>
                                            </p:txEl>
                                          </p:spTgt>
                                        </p:tgtEl>
                                        <p:attrNameLst>
                                          <p:attrName>fillcolor</p:attrName>
                                        </p:attrNameLst>
                                      </p:cBhvr>
                                      <p:by>
                                        <p:hsl h="0" s="-12549" l="-25098"/>
                                      </p:by>
                                    </p:animClr>
                                    <p:animClr clrSpc="hsl" dir="cw">
                                      <p:cBhvr>
                                        <p:cTn id="90" dur="500" fill="hold"/>
                                        <p:tgtEl>
                                          <p:spTgt spid="257027">
                                            <p:txEl>
                                              <p:pRg st="6" end="6"/>
                                            </p:txEl>
                                          </p:spTgt>
                                        </p:tgtEl>
                                        <p:attrNameLst>
                                          <p:attrName>stroke.color</p:attrName>
                                        </p:attrNameLst>
                                      </p:cBhvr>
                                      <p:by>
                                        <p:hsl h="0" s="-12549" l="-25098"/>
                                      </p:by>
                                    </p:animClr>
                                    <p:set>
                                      <p:cBhvr>
                                        <p:cTn id="91" dur="500" fill="hold"/>
                                        <p:tgtEl>
                                          <p:spTgt spid="257027">
                                            <p:txEl>
                                              <p:pRg st="6" end="6"/>
                                            </p:txEl>
                                          </p:spTgt>
                                        </p:tgtEl>
                                        <p:attrNameLst>
                                          <p:attrName>fill.type</p:attrName>
                                        </p:attrNameLst>
                                      </p:cBhvr>
                                      <p:to>
                                        <p:strVal val="solid"/>
                                      </p:to>
                                    </p:set>
                                  </p:childTnLst>
                                </p:cTn>
                              </p:par>
                              <p:par>
                                <p:cTn id="92" presetID="24" presetClass="emph" presetSubtype="0" fill="hold" grpId="1" nodeType="withEffect">
                                  <p:stCondLst>
                                    <p:cond delay="0"/>
                                  </p:stCondLst>
                                  <p:childTnLst>
                                    <p:animClr clrSpc="hsl" dir="cw">
                                      <p:cBhvr override="childStyle">
                                        <p:cTn id="93" dur="500" fill="hold"/>
                                        <p:tgtEl>
                                          <p:spTgt spid="257027">
                                            <p:txEl>
                                              <p:pRg st="7" end="7"/>
                                            </p:txEl>
                                          </p:spTgt>
                                        </p:tgtEl>
                                        <p:attrNameLst>
                                          <p:attrName>style.color</p:attrName>
                                        </p:attrNameLst>
                                      </p:cBhvr>
                                      <p:by>
                                        <p:hsl h="0" s="-12549" l="-25098"/>
                                      </p:by>
                                    </p:animClr>
                                    <p:animClr clrSpc="hsl" dir="cw">
                                      <p:cBhvr>
                                        <p:cTn id="94" dur="500" fill="hold"/>
                                        <p:tgtEl>
                                          <p:spTgt spid="257027">
                                            <p:txEl>
                                              <p:pRg st="7" end="7"/>
                                            </p:txEl>
                                          </p:spTgt>
                                        </p:tgtEl>
                                        <p:attrNameLst>
                                          <p:attrName>fillcolor</p:attrName>
                                        </p:attrNameLst>
                                      </p:cBhvr>
                                      <p:by>
                                        <p:hsl h="0" s="-12549" l="-25098"/>
                                      </p:by>
                                    </p:animClr>
                                    <p:animClr clrSpc="hsl" dir="cw">
                                      <p:cBhvr>
                                        <p:cTn id="95" dur="500" fill="hold"/>
                                        <p:tgtEl>
                                          <p:spTgt spid="257027">
                                            <p:txEl>
                                              <p:pRg st="7" end="7"/>
                                            </p:txEl>
                                          </p:spTgt>
                                        </p:tgtEl>
                                        <p:attrNameLst>
                                          <p:attrName>stroke.color</p:attrName>
                                        </p:attrNameLst>
                                      </p:cBhvr>
                                      <p:by>
                                        <p:hsl h="0" s="-12549" l="-25098"/>
                                      </p:by>
                                    </p:animClr>
                                    <p:set>
                                      <p:cBhvr>
                                        <p:cTn id="96" dur="500" fill="hold"/>
                                        <p:tgtEl>
                                          <p:spTgt spid="25702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uiExpand="1" build="p"/>
      <p:bldP spid="257027"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69" name="Rectangle 49"/>
          <p:cNvSpPr>
            <a:spLocks noGrp="1" noChangeArrowheads="1"/>
          </p:cNvSpPr>
          <p:nvPr>
            <p:ph type="title"/>
          </p:nvPr>
        </p:nvSpPr>
        <p:spPr>
          <a:xfrm>
            <a:off x="107950" y="260350"/>
            <a:ext cx="8856663" cy="1143000"/>
          </a:xfrm>
        </p:spPr>
        <p:txBody>
          <a:bodyPr/>
          <a:lstStyle/>
          <a:p>
            <a:r>
              <a:rPr lang="en-US" sz="2800"/>
              <a:t>Advantages and disadvantages of undertaking an evaluation prior to fully implementing an option</a:t>
            </a:r>
            <a:endParaRPr lang="nb-NO" sz="2800"/>
          </a:p>
        </p:txBody>
      </p:sp>
      <p:graphicFrame>
        <p:nvGraphicFramePr>
          <p:cNvPr id="261176" name="Group 56"/>
          <p:cNvGraphicFramePr>
            <a:graphicFrameLocks noGrp="1"/>
          </p:cNvGraphicFramePr>
          <p:nvPr>
            <p:ph idx="1"/>
          </p:nvPr>
        </p:nvGraphicFramePr>
        <p:xfrm>
          <a:off x="457200" y="1600200"/>
          <a:ext cx="8229600" cy="4563746"/>
        </p:xfrm>
        <a:graphic>
          <a:graphicData uri="http://schemas.openxmlformats.org/drawingml/2006/table">
            <a:tbl>
              <a:tblPr/>
              <a:tblGrid>
                <a:gridCol w="1954213"/>
                <a:gridCol w="3168650"/>
                <a:gridCol w="3106737"/>
              </a:tblGrid>
              <a:tr h="11557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smtClean="0">
                          <a:ln>
                            <a:noFill/>
                          </a:ln>
                          <a:solidFill>
                            <a:schemeClr val="tx1"/>
                          </a:solidFill>
                          <a:effectLst/>
                          <a:latin typeface="Arial Narrow" pitchFamily="34" charset="0"/>
                          <a:cs typeface="Times New Roman" pitchFamily="18" charset="0"/>
                        </a:rPr>
                        <a:t>Findings of the evaluation</a:t>
                      </a:r>
                      <a:endParaRPr kumimoji="0" lang="nb-NO" sz="2400" b="0" i="0" u="sng"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300" b="1" i="1" u="none" strike="noStrike" cap="none" normalizeH="0" baseline="0" smtClean="0">
                          <a:ln>
                            <a:noFill/>
                          </a:ln>
                          <a:solidFill>
                            <a:schemeClr val="tx1"/>
                          </a:solidFill>
                          <a:effectLst/>
                          <a:latin typeface="Arial Narrow" pitchFamily="34" charset="0"/>
                          <a:cs typeface="Times New Roman" pitchFamily="18" charset="0"/>
                        </a:rPr>
                        <a:t>The balance between the benefits, harms and costs</a:t>
                      </a:r>
                      <a:endParaRPr kumimoji="0" lang="en-GB" sz="2300" b="0" i="1" u="none" strike="noStrike" cap="none" normalizeH="0" baseline="0" smtClean="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r>
              <a:tr h="712788">
                <a:tc vMerge="1">
                  <a:txBody>
                    <a:bodyPr/>
                    <a:lstStyle/>
                    <a:p>
                      <a:endParaRPr lang="en-GB"/>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Narrow" pitchFamily="34" charset="0"/>
                          <a:cs typeface="Times New Roman" pitchFamily="18" charset="0"/>
                        </a:rPr>
                        <a:t>Favour the policy</a:t>
                      </a:r>
                      <a:endParaRPr kumimoji="0" lang="en-GB"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Narrow" pitchFamily="34" charset="0"/>
                          <a:cs typeface="Times New Roman" pitchFamily="18" charset="0"/>
                        </a:rPr>
                        <a:t>Do not favour the policy</a:t>
                      </a:r>
                      <a:endParaRPr kumimoji="0" lang="en-GB"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150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Narrow" pitchFamily="34" charset="0"/>
                          <a:cs typeface="Times New Roman" pitchFamily="18" charset="0"/>
                        </a:rPr>
                        <a:t>Advantages</a:t>
                      </a:r>
                      <a:endParaRPr kumimoji="0" lang="en-GB" sz="2400" b="1" i="0" u="none" strike="noStrike" cap="none" normalizeH="0" baseline="0" smtClean="0">
                        <a:ln>
                          <a:noFill/>
                        </a:ln>
                        <a:solidFill>
                          <a:schemeClr val="tx1"/>
                        </a:solidFill>
                        <a:effectLst/>
                        <a:latin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Narrow" pitchFamily="34" charset="0"/>
                          <a:cs typeface="Times New Roman" pitchFamily="18" charset="0"/>
                        </a:rPr>
                        <a:t>Potential for improvements prior to implementation</a:t>
                      </a:r>
                      <a:endParaRPr kumimoji="0" lang="en-GB" sz="24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Narrow" pitchFamily="34" charset="0"/>
                          <a:cs typeface="Times New Roman" pitchFamily="18" charset="0"/>
                        </a:rPr>
                        <a:t>Possible to stop implementation and to reconsider options</a:t>
                      </a:r>
                      <a:endParaRPr kumimoji="0" lang="en-GB" sz="2400" b="0" i="0" u="none" strike="noStrike" cap="none" normalizeH="0" baseline="0" smtClean="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6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Narrow" pitchFamily="34" charset="0"/>
                          <a:cs typeface="Times New Roman" pitchFamily="18" charset="0"/>
                        </a:rPr>
                        <a:t>Disadvantages</a:t>
                      </a:r>
                      <a:endParaRPr kumimoji="0" lang="en-GB" sz="2400" b="1" i="0" u="none" strike="noStrike" cap="none" normalizeH="0" baseline="0" smtClean="0">
                        <a:ln>
                          <a:noFill/>
                        </a:ln>
                        <a:solidFill>
                          <a:schemeClr val="tx1"/>
                        </a:solidFill>
                        <a:effectLst/>
                        <a:latin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Narrow" pitchFamily="34" charset="0"/>
                          <a:cs typeface="Times New Roman" pitchFamily="18" charset="0"/>
                        </a:rPr>
                        <a:t>Delay in implementation</a:t>
                      </a:r>
                      <a:endParaRPr kumimoji="0" lang="en-GB" sz="2400" b="0" i="0" u="none" strike="noStrike" cap="none" normalizeH="0" baseline="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nb-NO" sz="3200"/>
              <a:t>Describing uncertainties that potentially should be addressed prior to full implementation in a policy brief</a:t>
            </a:r>
          </a:p>
        </p:txBody>
      </p:sp>
      <p:sp>
        <p:nvSpPr>
          <p:cNvPr id="258051" name="Rectangle 3"/>
          <p:cNvSpPr>
            <a:spLocks noGrp="1" noChangeArrowheads="1"/>
          </p:cNvSpPr>
          <p:nvPr>
            <p:ph type="body" idx="1"/>
          </p:nvPr>
        </p:nvSpPr>
        <p:spPr>
          <a:xfrm>
            <a:off x="457200" y="1773238"/>
            <a:ext cx="8229600" cy="4464050"/>
          </a:xfrm>
        </p:spPr>
        <p:txBody>
          <a:bodyPr/>
          <a:lstStyle/>
          <a:p>
            <a:pPr>
              <a:lnSpc>
                <a:spcPct val="80000"/>
              </a:lnSpc>
              <a:buFontTx/>
              <a:buNone/>
            </a:pPr>
            <a:r>
              <a:rPr lang="en-GB" sz="2800"/>
              <a:t>Depending on how compelling the arguments are for undertaking an evaluation, such options can be described by</a:t>
            </a:r>
          </a:p>
          <a:p>
            <a:pPr>
              <a:lnSpc>
                <a:spcPct val="80000"/>
              </a:lnSpc>
            </a:pPr>
            <a:r>
              <a:rPr lang="en-GB" sz="2800"/>
              <a:t>Flagging the uncertainties and ensuring that consideration is given to undertaking a prior evaluation</a:t>
            </a:r>
          </a:p>
          <a:p>
            <a:pPr>
              <a:lnSpc>
                <a:spcPct val="80000"/>
              </a:lnSpc>
            </a:pPr>
            <a:r>
              <a:rPr lang="en-GB" sz="2800"/>
              <a:t>Describing full implementation and undertaking a prior evaluation as two different options</a:t>
            </a:r>
          </a:p>
          <a:p>
            <a:pPr>
              <a:lnSpc>
                <a:spcPct val="80000"/>
              </a:lnSpc>
            </a:pPr>
            <a:r>
              <a:rPr lang="en-GB" sz="2800"/>
              <a:t>Describing the option as undertaking an evaluation</a:t>
            </a:r>
          </a:p>
          <a:p>
            <a:pPr lvl="1">
              <a:lnSpc>
                <a:spcPct val="80000"/>
              </a:lnSpc>
            </a:pPr>
            <a:r>
              <a:rPr lang="en-GB" sz="2400"/>
              <a:t>Indicating that it should not be fully implemented without first undertaking an evaluation</a:t>
            </a:r>
            <a:endParaRPr lang="nb-NO"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8051">
                                            <p:txEl>
                                              <p:pRg st="1" end="1"/>
                                            </p:txEl>
                                          </p:spTgt>
                                        </p:tgtEl>
                                        <p:attrNameLst>
                                          <p:attrName>style.visibility</p:attrName>
                                        </p:attrNameLst>
                                      </p:cBhvr>
                                      <p:to>
                                        <p:strVal val="visible"/>
                                      </p:to>
                                    </p:set>
                                    <p:anim calcmode="lin" valueType="num">
                                      <p:cBhvr additive="base">
                                        <p:cTn id="7" dur="500" fill="hold"/>
                                        <p:tgtEl>
                                          <p:spTgt spid="2580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58051">
                                            <p:txEl>
                                              <p:pRg st="1" end="1"/>
                                            </p:txEl>
                                          </p:spTgt>
                                        </p:tgtEl>
                                        <p:attrNameLst>
                                          <p:attrName>style.color</p:attrName>
                                        </p:attrNameLst>
                                      </p:cBhvr>
                                      <p:by>
                                        <p:hsl h="0" s="-12549" l="-25098"/>
                                      </p:by>
                                    </p:animClr>
                                    <p:animClr clrSpc="hsl" dir="cw">
                                      <p:cBhvr>
                                        <p:cTn id="13" dur="500" fill="hold"/>
                                        <p:tgtEl>
                                          <p:spTgt spid="258051">
                                            <p:txEl>
                                              <p:pRg st="1" end="1"/>
                                            </p:txEl>
                                          </p:spTgt>
                                        </p:tgtEl>
                                        <p:attrNameLst>
                                          <p:attrName>fillcolor</p:attrName>
                                        </p:attrNameLst>
                                      </p:cBhvr>
                                      <p:by>
                                        <p:hsl h="0" s="-12549" l="-25098"/>
                                      </p:by>
                                    </p:animClr>
                                    <p:animClr clrSpc="hsl" dir="cw">
                                      <p:cBhvr>
                                        <p:cTn id="14" dur="500" fill="hold"/>
                                        <p:tgtEl>
                                          <p:spTgt spid="258051">
                                            <p:txEl>
                                              <p:pRg st="1" end="1"/>
                                            </p:txEl>
                                          </p:spTgt>
                                        </p:tgtEl>
                                        <p:attrNameLst>
                                          <p:attrName>stroke.color</p:attrName>
                                        </p:attrNameLst>
                                      </p:cBhvr>
                                      <p:by>
                                        <p:hsl h="0" s="-12549" l="-25098"/>
                                      </p:by>
                                    </p:animClr>
                                    <p:set>
                                      <p:cBhvr>
                                        <p:cTn id="15" dur="500" fill="hold"/>
                                        <p:tgtEl>
                                          <p:spTgt spid="258051">
                                            <p:txEl>
                                              <p:pRg st="1" end="1"/>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258051">
                                            <p:txEl>
                                              <p:pRg st="2" end="2"/>
                                            </p:txEl>
                                          </p:spTgt>
                                        </p:tgtEl>
                                        <p:attrNameLst>
                                          <p:attrName>style.visibility</p:attrName>
                                        </p:attrNameLst>
                                      </p:cBhvr>
                                      <p:to>
                                        <p:strVal val="visible"/>
                                      </p:to>
                                    </p:set>
                                    <p:anim calcmode="lin" valueType="num">
                                      <p:cBhvr additive="base">
                                        <p:cTn id="18" dur="500" fill="hold"/>
                                        <p:tgtEl>
                                          <p:spTgt spid="25805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8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8051">
                                            <p:txEl>
                                              <p:pRg st="3" end="3"/>
                                            </p:txEl>
                                          </p:spTgt>
                                        </p:tgtEl>
                                        <p:attrNameLst>
                                          <p:attrName>style.visibility</p:attrName>
                                        </p:attrNameLst>
                                      </p:cBhvr>
                                      <p:to>
                                        <p:strVal val="visible"/>
                                      </p:to>
                                    </p:set>
                                    <p:anim calcmode="lin" valueType="num">
                                      <p:cBhvr additive="base">
                                        <p:cTn id="24" dur="500" fill="hold"/>
                                        <p:tgtEl>
                                          <p:spTgt spid="25805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8051">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58051">
                                            <p:txEl>
                                              <p:pRg st="4" end="4"/>
                                            </p:txEl>
                                          </p:spTgt>
                                        </p:tgtEl>
                                        <p:attrNameLst>
                                          <p:attrName>style.visibility</p:attrName>
                                        </p:attrNameLst>
                                      </p:cBhvr>
                                      <p:to>
                                        <p:strVal val="visible"/>
                                      </p:to>
                                    </p:set>
                                    <p:anim calcmode="lin" valueType="num">
                                      <p:cBhvr additive="base">
                                        <p:cTn id="28" dur="500" fill="hold"/>
                                        <p:tgtEl>
                                          <p:spTgt spid="25805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8051">
                                            <p:txEl>
                                              <p:pRg st="4" end="4"/>
                                            </p:txEl>
                                          </p:spTgt>
                                        </p:tgtEl>
                                        <p:attrNameLst>
                                          <p:attrName>ppt_y</p:attrName>
                                        </p:attrNameLst>
                                      </p:cBhvr>
                                      <p:tavLst>
                                        <p:tav tm="0">
                                          <p:val>
                                            <p:strVal val="1+#ppt_h/2"/>
                                          </p:val>
                                        </p:tav>
                                        <p:tav tm="100000">
                                          <p:val>
                                            <p:strVal val="#ppt_y"/>
                                          </p:val>
                                        </p:tav>
                                      </p:tavLst>
                                    </p:anim>
                                  </p:childTnLst>
                                </p:cTn>
                              </p:par>
                              <p:par>
                                <p:cTn id="30" presetID="24" presetClass="emph" presetSubtype="0" fill="hold" grpId="1" nodeType="withEffect">
                                  <p:stCondLst>
                                    <p:cond delay="0"/>
                                  </p:stCondLst>
                                  <p:childTnLst>
                                    <p:animClr clrSpc="hsl" dir="cw">
                                      <p:cBhvr override="childStyle">
                                        <p:cTn id="31" dur="500" fill="hold"/>
                                        <p:tgtEl>
                                          <p:spTgt spid="258051">
                                            <p:txEl>
                                              <p:pRg st="2" end="2"/>
                                            </p:txEl>
                                          </p:spTgt>
                                        </p:tgtEl>
                                        <p:attrNameLst>
                                          <p:attrName>style.color</p:attrName>
                                        </p:attrNameLst>
                                      </p:cBhvr>
                                      <p:by>
                                        <p:hsl h="0" s="-12549" l="-25098"/>
                                      </p:by>
                                    </p:animClr>
                                    <p:animClr clrSpc="hsl" dir="cw">
                                      <p:cBhvr>
                                        <p:cTn id="32" dur="500" fill="hold"/>
                                        <p:tgtEl>
                                          <p:spTgt spid="258051">
                                            <p:txEl>
                                              <p:pRg st="2" end="2"/>
                                            </p:txEl>
                                          </p:spTgt>
                                        </p:tgtEl>
                                        <p:attrNameLst>
                                          <p:attrName>fillcolor</p:attrName>
                                        </p:attrNameLst>
                                      </p:cBhvr>
                                      <p:by>
                                        <p:hsl h="0" s="-12549" l="-25098"/>
                                      </p:by>
                                    </p:animClr>
                                    <p:animClr clrSpc="hsl" dir="cw">
                                      <p:cBhvr>
                                        <p:cTn id="33" dur="500" fill="hold"/>
                                        <p:tgtEl>
                                          <p:spTgt spid="258051">
                                            <p:txEl>
                                              <p:pRg st="2" end="2"/>
                                            </p:txEl>
                                          </p:spTgt>
                                        </p:tgtEl>
                                        <p:attrNameLst>
                                          <p:attrName>stroke.color</p:attrName>
                                        </p:attrNameLst>
                                      </p:cBhvr>
                                      <p:by>
                                        <p:hsl h="0" s="-12549" l="-25098"/>
                                      </p:by>
                                    </p:animClr>
                                    <p:set>
                                      <p:cBhvr>
                                        <p:cTn id="34" dur="500" fill="hold"/>
                                        <p:tgtEl>
                                          <p:spTgt spid="25805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uiExpand="1" build="p"/>
      <p:bldP spid="258051"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p:txBody>
          <a:bodyPr/>
          <a:lstStyle/>
          <a:p>
            <a:r>
              <a:rPr lang="nb-NO" sz="4000"/>
              <a:t>Questions or comments about addressing uncertainties before making a decision?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GB"/>
              <a:t>What should potentially be monitored and how?</a:t>
            </a:r>
            <a:endParaRPr lang="nb-NO"/>
          </a:p>
        </p:txBody>
      </p:sp>
      <p:sp>
        <p:nvSpPr>
          <p:cNvPr id="249859" name="Rectangle 3"/>
          <p:cNvSpPr>
            <a:spLocks noGrp="1" noChangeArrowheads="1"/>
          </p:cNvSpPr>
          <p:nvPr>
            <p:ph type="body" idx="1"/>
          </p:nvPr>
        </p:nvSpPr>
        <p:spPr>
          <a:xfrm>
            <a:off x="457200" y="1700213"/>
            <a:ext cx="8229600" cy="4425950"/>
          </a:xfrm>
        </p:spPr>
        <p:txBody>
          <a:bodyPr/>
          <a:lstStyle/>
          <a:p>
            <a:pPr>
              <a:lnSpc>
                <a:spcPct val="90000"/>
              </a:lnSpc>
            </a:pPr>
            <a:r>
              <a:rPr lang="en-GB" sz="2400" dirty="0"/>
              <a:t>In describing options in a policy brief, consideration should be given to the need for monitoring</a:t>
            </a:r>
          </a:p>
          <a:p>
            <a:pPr>
              <a:lnSpc>
                <a:spcPct val="90000"/>
              </a:lnSpc>
            </a:pPr>
            <a:r>
              <a:rPr lang="en-GB" sz="2400" dirty="0"/>
              <a:t>The extent to which monitoring is necessary and what should be monitored depends on how much uncertainty there is regarding the inputs, activities, outputs and impacts for an option</a:t>
            </a:r>
          </a:p>
          <a:p>
            <a:pPr>
              <a:lnSpc>
                <a:spcPct val="90000"/>
              </a:lnSpc>
            </a:pPr>
            <a:r>
              <a:rPr lang="en-GB" sz="2400" dirty="0"/>
              <a:t>The extent to which specific types of uncertainty should be described in a policy brief depends on the</a:t>
            </a:r>
          </a:p>
          <a:p>
            <a:pPr lvl="1">
              <a:lnSpc>
                <a:spcPct val="90000"/>
              </a:lnSpc>
            </a:pPr>
            <a:r>
              <a:rPr lang="en-GB" sz="2000" dirty="0"/>
              <a:t>Degree of uncertainty</a:t>
            </a:r>
          </a:p>
          <a:p>
            <a:pPr lvl="1">
              <a:lnSpc>
                <a:spcPct val="90000"/>
              </a:lnSpc>
            </a:pPr>
            <a:r>
              <a:rPr lang="en-GB" sz="2000" dirty="0"/>
              <a:t>Potential for monitoring to reduce important uncertainties</a:t>
            </a:r>
          </a:p>
          <a:p>
            <a:pPr lvl="1">
              <a:lnSpc>
                <a:spcPct val="90000"/>
              </a:lnSpc>
            </a:pPr>
            <a:r>
              <a:rPr lang="en-GB" sz="2000" dirty="0"/>
              <a:t>Feasibility of monitoring</a:t>
            </a:r>
          </a:p>
          <a:p>
            <a:pPr lvl="1">
              <a:lnSpc>
                <a:spcPct val="90000"/>
              </a:lnSpc>
            </a:pPr>
            <a:r>
              <a:rPr lang="en-GB" sz="2000" dirty="0"/>
              <a:t>Ability and preparedness to act on the results of monitoring</a:t>
            </a:r>
            <a:endParaRPr lang="nb-NO"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additive="base">
                                        <p:cTn id="7" dur="500" fill="hold"/>
                                        <p:tgtEl>
                                          <p:spTgt spid="249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249859">
                                            <p:txEl>
                                              <p:pRg st="0" end="0"/>
                                            </p:txEl>
                                          </p:spTgt>
                                        </p:tgtEl>
                                        <p:attrNameLst>
                                          <p:attrName>style.color</p:attrName>
                                        </p:attrNameLst>
                                      </p:cBhvr>
                                      <p:by>
                                        <p:hsl h="0" s="-12549" l="-25098"/>
                                      </p:by>
                                    </p:animClr>
                                    <p:animClr clrSpc="hsl" dir="cw">
                                      <p:cBhvr>
                                        <p:cTn id="13" dur="500" fill="hold"/>
                                        <p:tgtEl>
                                          <p:spTgt spid="249859">
                                            <p:txEl>
                                              <p:pRg st="0" end="0"/>
                                            </p:txEl>
                                          </p:spTgt>
                                        </p:tgtEl>
                                        <p:attrNameLst>
                                          <p:attrName>fillcolor</p:attrName>
                                        </p:attrNameLst>
                                      </p:cBhvr>
                                      <p:by>
                                        <p:hsl h="0" s="-12549" l="-25098"/>
                                      </p:by>
                                    </p:animClr>
                                    <p:animClr clrSpc="hsl" dir="cw">
                                      <p:cBhvr>
                                        <p:cTn id="14" dur="500" fill="hold"/>
                                        <p:tgtEl>
                                          <p:spTgt spid="249859">
                                            <p:txEl>
                                              <p:pRg st="0" end="0"/>
                                            </p:txEl>
                                          </p:spTgt>
                                        </p:tgtEl>
                                        <p:attrNameLst>
                                          <p:attrName>stroke.color</p:attrName>
                                        </p:attrNameLst>
                                      </p:cBhvr>
                                      <p:by>
                                        <p:hsl h="0" s="-12549" l="-25098"/>
                                      </p:by>
                                    </p:animClr>
                                    <p:set>
                                      <p:cBhvr>
                                        <p:cTn id="15" dur="500" fill="hold"/>
                                        <p:tgtEl>
                                          <p:spTgt spid="249859">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249859">
                                            <p:txEl>
                                              <p:pRg st="1" end="1"/>
                                            </p:txEl>
                                          </p:spTgt>
                                        </p:tgtEl>
                                        <p:attrNameLst>
                                          <p:attrName>style.visibility</p:attrName>
                                        </p:attrNameLst>
                                      </p:cBhvr>
                                      <p:to>
                                        <p:strVal val="visible"/>
                                      </p:to>
                                    </p:set>
                                    <p:anim calcmode="lin" valueType="num">
                                      <p:cBhvr additive="base">
                                        <p:cTn id="18" dur="500" fill="hold"/>
                                        <p:tgtEl>
                                          <p:spTgt spid="2498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9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9859">
                                            <p:txEl>
                                              <p:pRg st="2" end="2"/>
                                            </p:txEl>
                                          </p:spTgt>
                                        </p:tgtEl>
                                        <p:attrNameLst>
                                          <p:attrName>style.visibility</p:attrName>
                                        </p:attrNameLst>
                                      </p:cBhvr>
                                      <p:to>
                                        <p:strVal val="visible"/>
                                      </p:to>
                                    </p:set>
                                    <p:anim calcmode="lin" valueType="num">
                                      <p:cBhvr additive="base">
                                        <p:cTn id="24" dur="500" fill="hold"/>
                                        <p:tgtEl>
                                          <p:spTgt spid="24985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9859">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9859">
                                            <p:txEl>
                                              <p:pRg st="3" end="3"/>
                                            </p:txEl>
                                          </p:spTgt>
                                        </p:tgtEl>
                                        <p:attrNameLst>
                                          <p:attrName>style.visibility</p:attrName>
                                        </p:attrNameLst>
                                      </p:cBhvr>
                                      <p:to>
                                        <p:strVal val="visible"/>
                                      </p:to>
                                    </p:set>
                                    <p:anim calcmode="lin" valueType="num">
                                      <p:cBhvr additive="base">
                                        <p:cTn id="28" dur="500" fill="hold"/>
                                        <p:tgtEl>
                                          <p:spTgt spid="24985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49859">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9859">
                                            <p:txEl>
                                              <p:pRg st="4" end="4"/>
                                            </p:txEl>
                                          </p:spTgt>
                                        </p:tgtEl>
                                        <p:attrNameLst>
                                          <p:attrName>style.visibility</p:attrName>
                                        </p:attrNameLst>
                                      </p:cBhvr>
                                      <p:to>
                                        <p:strVal val="visible"/>
                                      </p:to>
                                    </p:set>
                                    <p:anim calcmode="lin" valueType="num">
                                      <p:cBhvr additive="base">
                                        <p:cTn id="32" dur="500" fill="hold"/>
                                        <p:tgtEl>
                                          <p:spTgt spid="24985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9859">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9859">
                                            <p:txEl>
                                              <p:pRg st="5" end="5"/>
                                            </p:txEl>
                                          </p:spTgt>
                                        </p:tgtEl>
                                        <p:attrNameLst>
                                          <p:attrName>style.visibility</p:attrName>
                                        </p:attrNameLst>
                                      </p:cBhvr>
                                      <p:to>
                                        <p:strVal val="visible"/>
                                      </p:to>
                                    </p:set>
                                    <p:anim calcmode="lin" valueType="num">
                                      <p:cBhvr additive="base">
                                        <p:cTn id="36" dur="500" fill="hold"/>
                                        <p:tgtEl>
                                          <p:spTgt spid="24985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9859">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9859">
                                            <p:txEl>
                                              <p:pRg st="6" end="6"/>
                                            </p:txEl>
                                          </p:spTgt>
                                        </p:tgtEl>
                                        <p:attrNameLst>
                                          <p:attrName>style.visibility</p:attrName>
                                        </p:attrNameLst>
                                      </p:cBhvr>
                                      <p:to>
                                        <p:strVal val="visible"/>
                                      </p:to>
                                    </p:set>
                                    <p:anim calcmode="lin" valueType="num">
                                      <p:cBhvr additive="base">
                                        <p:cTn id="40" dur="500" fill="hold"/>
                                        <p:tgtEl>
                                          <p:spTgt spid="24985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49859">
                                            <p:txEl>
                                              <p:pRg st="6" end="6"/>
                                            </p:txEl>
                                          </p:spTgt>
                                        </p:tgtEl>
                                        <p:attrNameLst>
                                          <p:attrName>ppt_y</p:attrName>
                                        </p:attrNameLst>
                                      </p:cBhvr>
                                      <p:tavLst>
                                        <p:tav tm="0">
                                          <p:val>
                                            <p:strVal val="1+#ppt_h/2"/>
                                          </p:val>
                                        </p:tav>
                                        <p:tav tm="100000">
                                          <p:val>
                                            <p:strVal val="#ppt_y"/>
                                          </p:val>
                                        </p:tav>
                                      </p:tavLst>
                                    </p:anim>
                                  </p:childTnLst>
                                </p:cTn>
                              </p:par>
                              <p:par>
                                <p:cTn id="42" presetID="24" presetClass="emph" presetSubtype="0" fill="hold" grpId="1" nodeType="withEffect">
                                  <p:stCondLst>
                                    <p:cond delay="0"/>
                                  </p:stCondLst>
                                  <p:childTnLst>
                                    <p:animClr clrSpc="hsl" dir="cw">
                                      <p:cBhvr override="childStyle">
                                        <p:cTn id="43" dur="500" fill="hold"/>
                                        <p:tgtEl>
                                          <p:spTgt spid="249859">
                                            <p:txEl>
                                              <p:pRg st="1" end="1"/>
                                            </p:txEl>
                                          </p:spTgt>
                                        </p:tgtEl>
                                        <p:attrNameLst>
                                          <p:attrName>style.color</p:attrName>
                                        </p:attrNameLst>
                                      </p:cBhvr>
                                      <p:by>
                                        <p:hsl h="0" s="-12549" l="-25098"/>
                                      </p:by>
                                    </p:animClr>
                                    <p:animClr clrSpc="hsl" dir="cw">
                                      <p:cBhvr>
                                        <p:cTn id="44" dur="500" fill="hold"/>
                                        <p:tgtEl>
                                          <p:spTgt spid="249859">
                                            <p:txEl>
                                              <p:pRg st="1" end="1"/>
                                            </p:txEl>
                                          </p:spTgt>
                                        </p:tgtEl>
                                        <p:attrNameLst>
                                          <p:attrName>fillcolor</p:attrName>
                                        </p:attrNameLst>
                                      </p:cBhvr>
                                      <p:by>
                                        <p:hsl h="0" s="-12549" l="-25098"/>
                                      </p:by>
                                    </p:animClr>
                                    <p:animClr clrSpc="hsl" dir="cw">
                                      <p:cBhvr>
                                        <p:cTn id="45" dur="500" fill="hold"/>
                                        <p:tgtEl>
                                          <p:spTgt spid="249859">
                                            <p:txEl>
                                              <p:pRg st="1" end="1"/>
                                            </p:txEl>
                                          </p:spTgt>
                                        </p:tgtEl>
                                        <p:attrNameLst>
                                          <p:attrName>stroke.color</p:attrName>
                                        </p:attrNameLst>
                                      </p:cBhvr>
                                      <p:by>
                                        <p:hsl h="0" s="-12549" l="-25098"/>
                                      </p:by>
                                    </p:animClr>
                                    <p:set>
                                      <p:cBhvr>
                                        <p:cTn id="46" dur="500" fill="hold"/>
                                        <p:tgtEl>
                                          <p:spTgt spid="24985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p:bldP spid="249859" grpId="1" uiExpand="1" build="p"/>
    </p:bldLst>
  </p:timing>
</p:sld>
</file>

<file path=ppt/theme/theme1.xml><?xml version="1.0" encoding="utf-8"?>
<a:theme xmlns:a="http://schemas.openxmlformats.org/drawingml/2006/main" name="SURE">
  <a:themeElements>
    <a:clrScheme name="S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SURE</Template>
  <TotalTime>4512</TotalTime>
  <Words>2129</Words>
  <Application>Microsoft Office PowerPoint</Application>
  <PresentationFormat>On-screen Show (4:3)</PresentationFormat>
  <Paragraphs>199</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SURE</vt:lpstr>
      <vt:lpstr>Clarifying uncertainties and needs for monitoring and evaluation</vt:lpstr>
      <vt:lpstr>It is unrealistic to assume that we can predict the impacts of a health policy with certainty</vt:lpstr>
      <vt:lpstr>“Both politically, in terms of being accountable to those who fund the system, and also ethically, in terms of making sure that you make the best use possible of available resources, evaluation is absolutely critical.” Julio Frenk (former Minister of Health of Mexico )</vt:lpstr>
      <vt:lpstr>Are there uncertainties that should be addressed prior to making a decision?</vt:lpstr>
      <vt:lpstr>Caution is warranted</vt:lpstr>
      <vt:lpstr>Advantages and disadvantages of undertaking an evaluation prior to fully implementing an option</vt:lpstr>
      <vt:lpstr>Describing uncertainties that potentially should be addressed prior to full implementation in a policy brief</vt:lpstr>
      <vt:lpstr>Questions or comments about addressing uncertainties before making a decision?</vt:lpstr>
      <vt:lpstr>What should potentially be monitored and how?</vt:lpstr>
      <vt:lpstr>Types of indicators, reasons for monitoring them, and potential actions</vt:lpstr>
      <vt:lpstr>For uncertainties for which there are compelling reasons for monitoring</vt:lpstr>
      <vt:lpstr>Why consider the choice of indicators in a policy brief?</vt:lpstr>
      <vt:lpstr>Worksheet for considering needs and alternatives for monitoring implementation of an option</vt:lpstr>
      <vt:lpstr>Questions or comments about monitoring?</vt:lpstr>
      <vt:lpstr>What should potentially be evaluated and how?</vt:lpstr>
      <vt:lpstr>Monitoring does not necessarily indicate whether an option has had an impact on the indicators that have been measured</vt:lpstr>
      <vt:lpstr>Impact evaluations should, so far as possible, measure all desirable and undesirable outcomes that are important to those affected for which there is substantial uncertainty</vt:lpstr>
      <vt:lpstr>An impact evaluation must estimate what would occur in the absence of implementing an option and compare this to an estimate of what happens with implementing the option</vt:lpstr>
      <vt:lpstr>Evaluation methods and findings should be as reliable as possible</vt:lpstr>
      <vt:lpstr>Randomised trials are not always feasible</vt:lpstr>
      <vt:lpstr>Interupted time series analyses</vt:lpstr>
      <vt:lpstr>Controlled before-after studies</vt:lpstr>
      <vt:lpstr>Other study designs may sometimes be used to assess the impacts of health policy options</vt:lpstr>
      <vt:lpstr>Rigorous evaluations can be expensive to conduct</vt:lpstr>
      <vt:lpstr>It may be possible to address budget, time and data constraints</vt:lpstr>
      <vt:lpstr>Evaluability assessment</vt:lpstr>
      <vt:lpstr>A policy option is evaluable to the extent that</vt:lpstr>
      <vt:lpstr>Worksheet for considering needs and alternatives for evaluating the impacts of an option </vt:lpstr>
      <vt:lpstr>Decisions about proceeding with an option when there are important uncertainties about its impacts and it is not evaluable</vt:lpstr>
      <vt:lpstr>Slide 30</vt:lpstr>
      <vt:lpstr>“If you are poor, actually you need more evidence before you invest, rather than if you are rich.”</vt:lpstr>
      <vt:lpstr>Questions or comments about evaluation?</vt:lpstr>
    </vt:vector>
  </TitlesOfParts>
  <Company>Kunnskapssenteret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Summarising findings about the likely impacts of options</dc:title>
  <dc:creator>K</dc:creator>
  <cp:lastModifiedBy>jenny</cp:lastModifiedBy>
  <cp:revision>85</cp:revision>
  <dcterms:created xsi:type="dcterms:W3CDTF">2010-04-29T14:40:34Z</dcterms:created>
  <dcterms:modified xsi:type="dcterms:W3CDTF">2012-01-01T14:41:30Z</dcterms:modified>
</cp:coreProperties>
</file>