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sldIdLst>
    <p:sldId id="256" r:id="rId2"/>
    <p:sldId id="373" r:id="rId3"/>
    <p:sldId id="374" r:id="rId4"/>
    <p:sldId id="375" r:id="rId5"/>
    <p:sldId id="376" r:id="rId6"/>
    <p:sldId id="377" r:id="rId7"/>
    <p:sldId id="378" r:id="rId8"/>
    <p:sldId id="366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7" r:id="rId17"/>
    <p:sldId id="386" r:id="rId18"/>
    <p:sldId id="388" r:id="rId19"/>
    <p:sldId id="389" r:id="rId20"/>
    <p:sldId id="369" r:id="rId21"/>
    <p:sldId id="367" r:id="rId22"/>
    <p:sldId id="390" r:id="rId23"/>
    <p:sldId id="391" r:id="rId24"/>
    <p:sldId id="370" r:id="rId25"/>
    <p:sldId id="368" r:id="rId26"/>
    <p:sldId id="392" r:id="rId27"/>
    <p:sldId id="393" r:id="rId28"/>
    <p:sldId id="394" r:id="rId29"/>
    <p:sldId id="365" r:id="rId30"/>
    <p:sldId id="371" r:id="rId31"/>
    <p:sldId id="395" r:id="rId32"/>
    <p:sldId id="396" r:id="rId33"/>
    <p:sldId id="372" r:id="rId34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66CC"/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32C3FC-194D-4A54-941C-CDA6246DC0EE}" type="slidenum">
              <a:rPr lang="nb-NO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98994-B6B9-4B67-A7EC-A409129050DA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F55A7-0C31-4A32-9D1A-9AC405A8D9D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589B9-4904-4C44-96A8-67C5EC18830D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5E3BC-F1BC-480B-BEE9-94D451BD433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86EFA-23E4-4D89-B529-5266FB2E8A51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E0E95-983D-4706-8B21-115245E9D5E5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7727E-CEE4-4C2F-BFBB-5BCDB057BAD5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049B6-FF36-4C04-A0CE-3024E16CAEF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A9EDF-BBA8-4635-A8D3-0C0AF1E6383F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1CF81-DFB3-4694-81DA-FFD1FAF92CF3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0D673-2202-4503-8EC8-6D1FC400761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0E0A90-78DD-49F9-9F96-1EDC9BD3A969}" type="slidenum">
              <a:rPr lang="nb-NO"/>
              <a:pPr/>
              <a:t>‹#›</a:t>
            </a:fld>
            <a:endParaRPr lang="nb-N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8893175" cy="1143000"/>
          </a:xfrm>
        </p:spPr>
        <p:txBody>
          <a:bodyPr/>
          <a:lstStyle/>
          <a:p>
            <a:r>
              <a:rPr lang="en-GB" sz="4000"/>
              <a:t>Informing and engaging stakeholders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GB" sz="2400" dirty="0" smtClean="0"/>
              <a:t>Which stakeholder groups should be informed and engaged in the preparation and use of a policy brief? </a:t>
            </a:r>
          </a:p>
          <a:p>
            <a:pPr marL="609600" indent="-609600">
              <a:lnSpc>
                <a:spcPct val="90000"/>
              </a:lnSpc>
            </a:pPr>
            <a:r>
              <a:rPr lang="en-GB" sz="2400" dirty="0" smtClean="0"/>
              <a:t>What </a:t>
            </a:r>
            <a:r>
              <a:rPr lang="en-GB" sz="2400" dirty="0"/>
              <a:t>contextual factors might affect efforts to engage stakeholders?</a:t>
            </a:r>
          </a:p>
          <a:p>
            <a:pPr marL="609600" indent="-609600">
              <a:lnSpc>
                <a:spcPct val="90000"/>
              </a:lnSpc>
            </a:pPr>
            <a:r>
              <a:rPr lang="en-GB" sz="2400" dirty="0" smtClean="0"/>
              <a:t>How will different stakeholder groups be engaged in the preparation and use of a policy brief? </a:t>
            </a:r>
          </a:p>
          <a:p>
            <a:pPr marL="609600" indent="-609600">
              <a:lnSpc>
                <a:spcPct val="90000"/>
              </a:lnSpc>
            </a:pPr>
            <a:r>
              <a:rPr lang="en-GB" sz="2400" dirty="0" smtClean="0"/>
              <a:t>What difference will be made by informing and engaging stakeholders and how will this difference be evaluated?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922337"/>
          </a:xfrm>
        </p:spPr>
        <p:txBody>
          <a:bodyPr/>
          <a:lstStyle/>
          <a:p>
            <a:r>
              <a:rPr lang="en-US" sz="3200"/>
              <a:t>Categories of stakeholders and reasons for engaging them</a:t>
            </a:r>
            <a:endParaRPr lang="nb-NO" sz="3200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403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1600"/>
              <a:t>Considering different categories of stakeholders and the reasons for engaging them can help to identify which stakeholders should be informed and engaged in preparing and using a policy brief</a:t>
            </a:r>
          </a:p>
          <a:p>
            <a:pPr>
              <a:lnSpc>
                <a:spcPct val="80000"/>
              </a:lnSpc>
            </a:pPr>
            <a:r>
              <a:rPr lang="en-GB" sz="1600"/>
              <a:t>Public officials</a:t>
            </a:r>
            <a:r>
              <a:rPr lang="en-GB" sz="1200"/>
              <a:t> 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Elected officials, political staff and civil servants in different government departments (e.g. health, finance, education, labour) and agencies in the national government and sub-national governments</a:t>
            </a:r>
          </a:p>
          <a:p>
            <a:pPr>
              <a:lnSpc>
                <a:spcPct val="80000"/>
              </a:lnSpc>
            </a:pPr>
            <a:r>
              <a:rPr lang="en-GB" sz="1600"/>
              <a:t>Managers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In districts or regions, healthcare institutions (e.g. hospitals), non-governmental organisations (NGOs), and other relevant types of organisations</a:t>
            </a:r>
          </a:p>
          <a:p>
            <a:pPr>
              <a:lnSpc>
                <a:spcPct val="80000"/>
              </a:lnSpc>
            </a:pPr>
            <a:r>
              <a:rPr lang="en-GB" sz="1800"/>
              <a:t>The public at large</a:t>
            </a:r>
          </a:p>
          <a:p>
            <a:pPr>
              <a:lnSpc>
                <a:spcPct val="80000"/>
              </a:lnSpc>
            </a:pPr>
            <a:r>
              <a:rPr lang="en-GB" sz="1800"/>
              <a:t>Sections of the public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That are particularly affected by the problem and policy options</a:t>
            </a:r>
          </a:p>
          <a:p>
            <a:pPr>
              <a:lnSpc>
                <a:spcPct val="80000"/>
              </a:lnSpc>
            </a:pPr>
            <a:r>
              <a:rPr lang="en-GB" sz="1800"/>
              <a:t>Health workers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Professionals, professional organisations, and non-professionals</a:t>
            </a:r>
          </a:p>
          <a:p>
            <a:pPr>
              <a:lnSpc>
                <a:spcPct val="80000"/>
              </a:lnSpc>
            </a:pPr>
            <a:r>
              <a:rPr lang="en-GB" sz="1800"/>
              <a:t>Unions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Professional organisations that represent the interest of their members and other trade unions</a:t>
            </a:r>
          </a:p>
          <a:p>
            <a:pPr>
              <a:lnSpc>
                <a:spcPct val="80000"/>
              </a:lnSpc>
            </a:pPr>
            <a:r>
              <a:rPr lang="en-GB" sz="1800"/>
              <a:t>Special interest groups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Groups or organisations formed for the purpose of putting forward the shared views and interests of its members</a:t>
            </a:r>
          </a:p>
          <a:p>
            <a:pPr>
              <a:lnSpc>
                <a:spcPct val="80000"/>
              </a:lnSpc>
            </a:pPr>
            <a:r>
              <a:rPr lang="en-GB" sz="1800"/>
              <a:t>NGOs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National and international</a:t>
            </a:r>
          </a:p>
          <a:p>
            <a:pPr>
              <a:lnSpc>
                <a:spcPct val="80000"/>
              </a:lnSpc>
            </a:pPr>
            <a:r>
              <a:rPr lang="en-GB" sz="1800"/>
              <a:t>Donors and international agencies</a:t>
            </a:r>
          </a:p>
          <a:p>
            <a:pPr>
              <a:lnSpc>
                <a:spcPct val="80000"/>
              </a:lnSpc>
            </a:pPr>
            <a:r>
              <a:rPr lang="en-GB" sz="1800"/>
              <a:t>Individuals, groups or organisations with particular expertise and experience</a:t>
            </a:r>
          </a:p>
          <a:p>
            <a:pPr lvl="1">
              <a:lnSpc>
                <a:spcPct val="80000"/>
              </a:lnSpc>
            </a:pPr>
            <a:r>
              <a:rPr lang="en-GB" sz="1000"/>
              <a:t>E.g. researchers, technical experts, people with relevant practical experience</a:t>
            </a:r>
            <a:endParaRPr lang="nb-NO" sz="1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7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7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7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7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7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7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7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7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7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7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7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7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7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7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7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7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7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71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7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7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71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71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71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71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71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71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71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71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71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71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71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71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71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71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For each category of stakeholder</a:t>
            </a:r>
            <a:endParaRPr lang="nb-NO" sz="4000"/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It may be helpful to consider potential reasons for engaging organisations, groups or individuals in preparing and using a policy brief, including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Inform them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Obtain specific types of input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Engage them in deliberations about the problem and solutions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Reach a consensus or make a decision</a:t>
            </a:r>
          </a:p>
          <a:p>
            <a:pPr>
              <a:lnSpc>
                <a:spcPct val="90000"/>
              </a:lnSpc>
            </a:pPr>
            <a:r>
              <a:rPr lang="en-GB" sz="2400"/>
              <a:t>In addition, there may be reasons that are external to the specific policy issue, including to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Improve governance, social cohesion and social justice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Build capacity and learn</a:t>
            </a:r>
            <a:endParaRPr lang="nb-NO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4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 build="p"/>
      <p:bldP spid="348163" grpId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Reasons for engagement and the degree of engagement that is desirable will vary across different stakeholders</a:t>
            </a:r>
            <a:endParaRPr lang="nb-NO" sz="3200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r>
              <a:rPr lang="en-GB"/>
              <a:t>While it may be desirable to inform a wide range of stakeholders, the amount and type of information that is needed will vary</a:t>
            </a:r>
          </a:p>
          <a:p>
            <a:r>
              <a:rPr lang="en-GB"/>
              <a:t>Similarly, the types of input and the importance of engaging people in deliberations will vary</a:t>
            </a:r>
          </a:p>
          <a:p>
            <a:r>
              <a:rPr lang="en-GB"/>
              <a:t>Consequently, how best to engage different stakeholders will also vary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GB" sz="3200" b="1"/>
              <a:t>Categories of stakeholders and reasons for engaging them</a:t>
            </a:r>
            <a:r>
              <a:rPr lang="nb-NO" sz="4000"/>
              <a:t> </a:t>
            </a:r>
          </a:p>
        </p:txBody>
      </p:sp>
      <p:pic>
        <p:nvPicPr>
          <p:cNvPr id="3502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95475"/>
            <a:ext cx="9144000" cy="306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Clarifying which organisations, groups or individuals to engage</a:t>
            </a:r>
            <a:endParaRPr lang="nb-NO" sz="3200"/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Who has access to the types of information and evidence that are needed to clarify the problem, options for addressing the problem, barriers to implementing those options and implementation strategies?</a:t>
            </a:r>
          </a:p>
          <a:p>
            <a:pPr>
              <a:lnSpc>
                <a:spcPct val="80000"/>
              </a:lnSpc>
            </a:pPr>
            <a:r>
              <a:rPr lang="en-GB" sz="2000"/>
              <a:t>Who has practical experience related to the problem and possible solutions?</a:t>
            </a:r>
          </a:p>
          <a:p>
            <a:pPr>
              <a:lnSpc>
                <a:spcPct val="80000"/>
              </a:lnSpc>
            </a:pPr>
            <a:r>
              <a:rPr lang="en-GB" sz="2000"/>
              <a:t>Who has been engaged in efforts to address the problem in the past?</a:t>
            </a:r>
          </a:p>
          <a:p>
            <a:pPr>
              <a:lnSpc>
                <a:spcPct val="80000"/>
              </a:lnSpc>
            </a:pPr>
            <a:r>
              <a:rPr lang="en-GB" sz="2000"/>
              <a:t>Who has not been engaged, but should have been?</a:t>
            </a:r>
          </a:p>
          <a:p>
            <a:pPr>
              <a:lnSpc>
                <a:spcPct val="80000"/>
              </a:lnSpc>
            </a:pPr>
            <a:r>
              <a:rPr lang="en-GB" sz="2000"/>
              <a:t>Who will be affected?</a:t>
            </a:r>
          </a:p>
          <a:p>
            <a:pPr>
              <a:lnSpc>
                <a:spcPct val="80000"/>
              </a:lnSpc>
            </a:pPr>
            <a:r>
              <a:rPr lang="en-GB" sz="2000"/>
              <a:t>Who is influential?</a:t>
            </a:r>
          </a:p>
          <a:p>
            <a:pPr>
              <a:lnSpc>
                <a:spcPct val="80000"/>
              </a:lnSpc>
            </a:pPr>
            <a:r>
              <a:rPr lang="en-GB" sz="2000"/>
              <a:t>Who can obstruct a decision if not engaged?</a:t>
            </a:r>
          </a:p>
          <a:p>
            <a:pPr>
              <a:lnSpc>
                <a:spcPct val="80000"/>
              </a:lnSpc>
            </a:pPr>
            <a:r>
              <a:rPr lang="en-GB" sz="2000"/>
              <a:t>Who runs organisations with relevant interests?</a:t>
            </a:r>
          </a:p>
          <a:p>
            <a:pPr>
              <a:lnSpc>
                <a:spcPct val="80000"/>
              </a:lnSpc>
            </a:pPr>
            <a:r>
              <a:rPr lang="en-GB" sz="2000"/>
              <a:t>Who is directly responsible for decisions regarding the options and their implementation?</a:t>
            </a:r>
            <a:r>
              <a:rPr lang="nb-NO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How should stakeholders be selected?</a:t>
            </a:r>
            <a:endParaRPr lang="nb-NO" sz="320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Some strategies require little or no selectivity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E.g. disseminating information to the public at large</a:t>
            </a:r>
          </a:p>
          <a:p>
            <a:pPr>
              <a:lnSpc>
                <a:spcPct val="80000"/>
              </a:lnSpc>
            </a:pPr>
            <a:r>
              <a:rPr lang="en-GB" sz="2400"/>
              <a:t>But because time and resources are always limited, it is generally necessary to establish priorities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Even broad dissemination may require setting priorities such as how much effort to put into informing people who</a:t>
            </a:r>
          </a:p>
          <a:p>
            <a:pPr lvl="2">
              <a:lnSpc>
                <a:spcPct val="80000"/>
              </a:lnSpc>
            </a:pPr>
            <a:r>
              <a:rPr lang="en-GB" sz="1800"/>
              <a:t>Are illiterate</a:t>
            </a:r>
          </a:p>
          <a:p>
            <a:pPr lvl="2">
              <a:lnSpc>
                <a:spcPct val="80000"/>
              </a:lnSpc>
            </a:pPr>
            <a:r>
              <a:rPr lang="en-GB" sz="1800"/>
              <a:t>Speak different languages</a:t>
            </a:r>
          </a:p>
          <a:p>
            <a:pPr lvl="2">
              <a:lnSpc>
                <a:spcPct val="80000"/>
              </a:lnSpc>
            </a:pPr>
            <a:r>
              <a:rPr lang="en-GB" sz="1800"/>
              <a:t>Live in different parts of the country</a:t>
            </a:r>
          </a:p>
          <a:p>
            <a:pPr>
              <a:lnSpc>
                <a:spcPct val="80000"/>
              </a:lnSpc>
            </a:pPr>
            <a:r>
              <a:rPr lang="en-GB" sz="2400"/>
              <a:t>Because information may need to be tailored to specific audiences to be effective, it may be important to determine which groups are most in need of tailored information</a:t>
            </a:r>
          </a:p>
          <a:p>
            <a:pPr>
              <a:lnSpc>
                <a:spcPct val="80000"/>
              </a:lnSpc>
            </a:pPr>
            <a:r>
              <a:rPr lang="en-GB" sz="2400"/>
              <a:t>It is better to consider priorities such as these explicitly to ensure that time and resources are used efficiently</a:t>
            </a:r>
            <a:r>
              <a:rPr lang="nb-NO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3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3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5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uiExpand="1" build="p"/>
      <p:bldP spid="353283" grpId="1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772400" cy="1470025"/>
          </a:xfrm>
        </p:spPr>
        <p:txBody>
          <a:bodyPr/>
          <a:lstStyle/>
          <a:p>
            <a:r>
              <a:rPr lang="en-GB" sz="4000"/>
              <a:t>Most deliberative processes require deciding who will participate</a:t>
            </a:r>
            <a:endParaRPr lang="nb-NO" sz="4000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05188"/>
            <a:ext cx="6400800" cy="1752600"/>
          </a:xfrm>
        </p:spPr>
        <p:txBody>
          <a:bodyPr/>
          <a:lstStyle/>
          <a:p>
            <a:r>
              <a:rPr lang="en-GB"/>
              <a:t>Finding the right participants is important to ensure that deliberative processes work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765175"/>
            <a:ext cx="8713787" cy="1143000"/>
          </a:xfrm>
        </p:spPr>
        <p:txBody>
          <a:bodyPr/>
          <a:lstStyle/>
          <a:p>
            <a:r>
              <a:rPr lang="en-GB" sz="3600"/>
              <a:t>For some types of input a </a:t>
            </a:r>
            <a:r>
              <a:rPr lang="en-GB" sz="3600" b="1"/>
              <a:t>representative</a:t>
            </a:r>
            <a:r>
              <a:rPr lang="en-GB" sz="3600"/>
              <a:t> sample may be desirable</a:t>
            </a:r>
            <a:endParaRPr lang="nb-NO" sz="3600"/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417887"/>
          </a:xfrm>
        </p:spPr>
        <p:txBody>
          <a:bodyPr/>
          <a:lstStyle/>
          <a:p>
            <a:r>
              <a:rPr lang="en-GB"/>
              <a:t>For example, representativeness is essential for opinion polls and other types of surveys</a:t>
            </a:r>
          </a:p>
          <a:p>
            <a:r>
              <a:rPr lang="en-GB"/>
              <a:t>It may also be important for deliberative processes to ensure legitimacy and perceptions of legitimacy</a:t>
            </a:r>
          </a:p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Aims of selecting participants in deliberative processes</a:t>
            </a:r>
            <a:endParaRPr lang="nb-NO" sz="400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To involve those that are appropriate to the particular process, including those who themselves feel they have a stake</a:t>
            </a:r>
          </a:p>
          <a:p>
            <a:pPr>
              <a:lnSpc>
                <a:spcPct val="90000"/>
              </a:lnSpc>
            </a:pPr>
            <a:r>
              <a:rPr lang="en-GB" sz="2800"/>
              <a:t>To ensure that people are not excluded because they are outside familiar networks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Special efforts may be needed to avoid excluding people by accident or lack of sufficient care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This can undermine the legitimacy and credibility of deliberative processes 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It can also reinforce existing inequalities of power and access to resources</a:t>
            </a:r>
            <a:r>
              <a:rPr lang="nb-NO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/>
      <p:bldP spid="357379" grpId="1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-90488"/>
            <a:ext cx="8964612" cy="1143001"/>
          </a:xfrm>
        </p:spPr>
        <p:txBody>
          <a:bodyPr/>
          <a:lstStyle/>
          <a:p>
            <a:r>
              <a:rPr lang="en-GB" sz="3200"/>
              <a:t>Issues to consider with respect to deciding which stakeholders to include in deliberative processes</a:t>
            </a:r>
            <a:endParaRPr lang="nb-NO" sz="320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11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b="1"/>
              <a:t>Who decides who is included and how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When the selection of participants can be politically charged it may be useful to make the selection process as transparent as possible</a:t>
            </a:r>
          </a:p>
          <a:p>
            <a:pPr>
              <a:lnSpc>
                <a:spcPct val="80000"/>
              </a:lnSpc>
            </a:pPr>
            <a:r>
              <a:rPr lang="en-GB" sz="2000" b="1"/>
              <a:t>The usual people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Being someone who is usually engaged is not grounds to include or exclude someone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People should be included because they are the right people</a:t>
            </a:r>
            <a:endParaRPr lang="en-GB" sz="1600" b="1"/>
          </a:p>
          <a:p>
            <a:pPr>
              <a:lnSpc>
                <a:spcPct val="80000"/>
              </a:lnSpc>
            </a:pPr>
            <a:r>
              <a:rPr lang="en-GB" sz="2000" b="1"/>
              <a:t>The range of opinions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By including people with conflicting opinions they may gain some ownership and be less inclined to undermine the process or outcomes by having been excluded</a:t>
            </a:r>
            <a:endParaRPr lang="en-GB" sz="1600" b="1"/>
          </a:p>
          <a:p>
            <a:pPr>
              <a:lnSpc>
                <a:spcPct val="80000"/>
              </a:lnSpc>
            </a:pPr>
            <a:r>
              <a:rPr lang="en-GB" sz="2000" b="1"/>
              <a:t>Conflicting interests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Competing interests are common and cannot be completely avoided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For some deliberative processes conflicts of interest should be disclosed</a:t>
            </a:r>
          </a:p>
          <a:p>
            <a:pPr lvl="2">
              <a:lnSpc>
                <a:spcPct val="80000"/>
              </a:lnSpc>
            </a:pPr>
            <a:r>
              <a:rPr lang="en-GB" sz="1400"/>
              <a:t>E.g. if an objective is to reach a consensus or make a decision</a:t>
            </a:r>
          </a:p>
          <a:p>
            <a:pPr lvl="2">
              <a:lnSpc>
                <a:spcPct val="80000"/>
              </a:lnSpc>
            </a:pPr>
            <a:r>
              <a:rPr lang="en-GB" sz="1400"/>
              <a:t>It may be appropriate to exclude or restrict involvement of some organisations or individuals</a:t>
            </a:r>
            <a:endParaRPr lang="en-GB" sz="1400" b="1"/>
          </a:p>
          <a:p>
            <a:pPr>
              <a:lnSpc>
                <a:spcPct val="80000"/>
              </a:lnSpc>
            </a:pPr>
            <a:r>
              <a:rPr lang="en-GB" sz="2000" b="1"/>
              <a:t>What’s in it for them?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It is important to consider what stakeholders want to get out of a deliberative process and what could prevent them from participating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If everyone’s motivations are clear, there will be less confusion and everyone is more likely to be satisfied with the outcomes</a:t>
            </a:r>
            <a:r>
              <a:rPr lang="nb-NO" sz="1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58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8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84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358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uiExpand="1" build="p"/>
      <p:bldP spid="358403" grpId="1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60350"/>
            <a:ext cx="8686800" cy="1143000"/>
          </a:xfrm>
        </p:spPr>
        <p:txBody>
          <a:bodyPr/>
          <a:lstStyle/>
          <a:p>
            <a:r>
              <a:rPr lang="en-GB" sz="3200"/>
              <a:t>Engaging people, groups or organisations with an interest (stakeholders) in deliberations about health policies can help to ensure</a:t>
            </a:r>
            <a:endParaRPr lang="nb-NO" sz="320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8276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Their concerns are addressed</a:t>
            </a:r>
          </a:p>
          <a:p>
            <a:pPr>
              <a:lnSpc>
                <a:spcPct val="80000"/>
              </a:lnSpc>
            </a:pPr>
            <a:r>
              <a:rPr lang="en-GB" sz="2800"/>
              <a:t>Problems are analysed, described and perceived correctly</a:t>
            </a:r>
          </a:p>
          <a:p>
            <a:pPr>
              <a:lnSpc>
                <a:spcPct val="80000"/>
              </a:lnSpc>
            </a:pPr>
            <a:r>
              <a:rPr lang="en-GB" sz="2800"/>
              <a:t>Appropriate solutions are identified</a:t>
            </a:r>
          </a:p>
          <a:p>
            <a:pPr>
              <a:lnSpc>
                <a:spcPct val="80000"/>
              </a:lnSpc>
            </a:pPr>
            <a:r>
              <a:rPr lang="en-GB" sz="2800"/>
              <a:t>Important barriers to implementing solutions are considered</a:t>
            </a:r>
          </a:p>
          <a:p>
            <a:pPr>
              <a:lnSpc>
                <a:spcPct val="80000"/>
              </a:lnSpc>
            </a:pPr>
            <a:r>
              <a:rPr lang="en-GB" sz="2800"/>
              <a:t>Effective implementation strategies are identified</a:t>
            </a:r>
          </a:p>
          <a:p>
            <a:pPr>
              <a:lnSpc>
                <a:spcPct val="80000"/>
              </a:lnSpc>
            </a:pPr>
            <a:r>
              <a:rPr lang="en-GB" sz="2800"/>
              <a:t>Appropriate values are used when balancing the pros and cons of options</a:t>
            </a:r>
          </a:p>
          <a:p>
            <a:pPr>
              <a:lnSpc>
                <a:spcPct val="80000"/>
              </a:lnSpc>
            </a:pPr>
            <a:r>
              <a:rPr lang="en-GB" sz="2800"/>
              <a:t>Policy decisions are appropriate, understood and acceptable</a:t>
            </a:r>
            <a:endParaRPr lang="nb-NO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6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6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 about deciding which stakeholders to inform and engage?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What contextual factors might affect efforts to engage stakeholders?</a:t>
            </a:r>
            <a:endParaRPr lang="nb-NO" sz="3200"/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b-NO" sz="2400"/>
              <a:t>To be effective the methods used to engage stakeholders should be appropriate for the context in which they will be used as well as for the reasons for engaging people</a:t>
            </a:r>
          </a:p>
          <a:p>
            <a:pPr>
              <a:lnSpc>
                <a:spcPct val="90000"/>
              </a:lnSpc>
            </a:pPr>
            <a:r>
              <a:rPr lang="nb-NO" sz="2400"/>
              <a:t>Understanding the wider context is important to ensure that efforts to inform and engage stakeholders</a:t>
            </a:r>
          </a:p>
          <a:p>
            <a:pPr lvl="1">
              <a:lnSpc>
                <a:spcPct val="90000"/>
              </a:lnSpc>
            </a:pPr>
            <a:r>
              <a:rPr lang="nb-NO" sz="2000"/>
              <a:t>Link with other relevant activities </a:t>
            </a:r>
          </a:p>
          <a:p>
            <a:pPr lvl="1">
              <a:lnSpc>
                <a:spcPct val="90000"/>
              </a:lnSpc>
            </a:pPr>
            <a:r>
              <a:rPr lang="nb-NO" sz="2000"/>
              <a:t>Do not duplicate other activities</a:t>
            </a:r>
          </a:p>
          <a:p>
            <a:pPr lvl="1">
              <a:lnSpc>
                <a:spcPct val="90000"/>
              </a:lnSpc>
            </a:pPr>
            <a:r>
              <a:rPr lang="nb-NO" sz="2000"/>
              <a:t>Build on previous experience </a:t>
            </a:r>
          </a:p>
          <a:p>
            <a:pPr lvl="1">
              <a:lnSpc>
                <a:spcPct val="90000"/>
              </a:lnSpc>
            </a:pPr>
            <a:r>
              <a:rPr lang="nb-NO" sz="2000"/>
              <a:t>Are responsive to stakeholders’ needs and sensitivities </a:t>
            </a:r>
          </a:p>
          <a:p>
            <a:pPr lvl="1">
              <a:lnSpc>
                <a:spcPct val="90000"/>
              </a:lnSpc>
            </a:pPr>
            <a:r>
              <a:rPr lang="nb-NO" sz="2000"/>
              <a:t>Are relevant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9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/>
      <p:bldP spid="249859" grpId="1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/>
              <a:t>Knowing about and considering the context can help to guide decisions about how best to engage different stakeholders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nb-NO" sz="2000"/>
              <a:t>Key decision-makers’ interest in and commitment to engaging stakeholders</a:t>
            </a:r>
          </a:p>
          <a:p>
            <a:pPr>
              <a:lnSpc>
                <a:spcPct val="80000"/>
              </a:lnSpc>
            </a:pPr>
            <a:r>
              <a:rPr lang="nb-NO" sz="2000"/>
              <a:t>How engaging stakeholders fits in with the relevant decision-making system </a:t>
            </a:r>
          </a:p>
          <a:p>
            <a:pPr>
              <a:lnSpc>
                <a:spcPct val="80000"/>
              </a:lnSpc>
            </a:pPr>
            <a:r>
              <a:rPr lang="nb-NO" sz="2000"/>
              <a:t>Past efforts to address the same problem</a:t>
            </a:r>
          </a:p>
          <a:p>
            <a:pPr>
              <a:lnSpc>
                <a:spcPct val="80000"/>
              </a:lnSpc>
            </a:pPr>
            <a:r>
              <a:rPr lang="nb-NO" sz="2000"/>
              <a:t>Other relevant past activities that may affect how information is perceived or discussions</a:t>
            </a:r>
          </a:p>
          <a:p>
            <a:pPr lvl="1">
              <a:lnSpc>
                <a:spcPct val="80000"/>
              </a:lnSpc>
            </a:pPr>
            <a:r>
              <a:rPr lang="nb-NO" sz="1800"/>
              <a:t>E.g. previous experience with an option for addressing the problem</a:t>
            </a:r>
          </a:p>
          <a:p>
            <a:pPr>
              <a:lnSpc>
                <a:spcPct val="80000"/>
              </a:lnSpc>
            </a:pPr>
            <a:r>
              <a:rPr lang="nb-NO" sz="2000"/>
              <a:t>Sections of the public that are unlikely to be engaged but should be </a:t>
            </a:r>
          </a:p>
          <a:p>
            <a:pPr lvl="1">
              <a:lnSpc>
                <a:spcPct val="80000"/>
              </a:lnSpc>
            </a:pPr>
            <a:r>
              <a:rPr lang="nb-NO" sz="1800"/>
              <a:t>E.g. disadvantaged populations</a:t>
            </a:r>
          </a:p>
          <a:p>
            <a:pPr>
              <a:lnSpc>
                <a:spcPct val="80000"/>
              </a:lnSpc>
            </a:pPr>
            <a:r>
              <a:rPr lang="nb-NO" sz="2000"/>
              <a:t>Existing relationships between key stakeholders, including relationships with potential facilitators and relevant decision-makers</a:t>
            </a:r>
          </a:p>
          <a:p>
            <a:pPr lvl="1">
              <a:lnSpc>
                <a:spcPct val="80000"/>
              </a:lnSpc>
            </a:pPr>
            <a:r>
              <a:rPr lang="nb-NO" sz="1800"/>
              <a:t>E.g. antagonisms or close alliances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5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5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5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7" grpId="0" uiExpand="1" build="p"/>
      <p:bldP spid="359427" grpId="1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/>
              <a:t>Knowing about and considering the context can help to guide decisions about how best to engage different stakeholders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nb-NO" sz="1600"/>
              <a:t>Experiences of key stakeholders with deliberative processes</a:t>
            </a:r>
          </a:p>
          <a:p>
            <a:pPr lvl="1">
              <a:lnSpc>
                <a:spcPct val="80000"/>
              </a:lnSpc>
            </a:pPr>
            <a:r>
              <a:rPr lang="nb-NO" sz="1400"/>
              <a:t>E.g. those with more experience, skills and confidence could dominate processes, so that a process may need to be designed to deal with important differences, for example by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Having different processes for different stakeholders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Separating stakeholders with more and less experience in breakout sessions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Providing training and support to stakeholders with less experience</a:t>
            </a:r>
          </a:p>
          <a:p>
            <a:pPr>
              <a:lnSpc>
                <a:spcPct val="80000"/>
              </a:lnSpc>
            </a:pPr>
            <a:r>
              <a:rPr lang="nb-NO" sz="1600"/>
              <a:t>The cultural diversity of stakeholders, which may affect people’s willingness to meet together or affect the way they participate in discussions</a:t>
            </a:r>
          </a:p>
          <a:p>
            <a:pPr lvl="1">
              <a:lnSpc>
                <a:spcPct val="80000"/>
              </a:lnSpc>
            </a:pPr>
            <a:r>
              <a:rPr lang="nb-NO" sz="1400"/>
              <a:t>E.g. those with formal committee experience may expect a chair and formal debating procedures</a:t>
            </a:r>
          </a:p>
          <a:p>
            <a:pPr>
              <a:lnSpc>
                <a:spcPct val="80000"/>
              </a:lnSpc>
            </a:pPr>
            <a:r>
              <a:rPr lang="nb-NO" sz="1600"/>
              <a:t>Language </a:t>
            </a:r>
          </a:p>
          <a:p>
            <a:pPr lvl="1">
              <a:lnSpc>
                <a:spcPct val="80000"/>
              </a:lnSpc>
            </a:pPr>
            <a:r>
              <a:rPr lang="nb-NO" sz="1400"/>
              <a:t>E.g. it may be important to prepare information in different languages or to ensure that deliberative processes accomodate different languages</a:t>
            </a:r>
          </a:p>
          <a:p>
            <a:pPr>
              <a:lnSpc>
                <a:spcPct val="80000"/>
              </a:lnSpc>
            </a:pPr>
            <a:r>
              <a:rPr lang="nb-NO" sz="1600"/>
              <a:t>Any barriers to people working together</a:t>
            </a:r>
          </a:p>
          <a:p>
            <a:pPr lvl="1">
              <a:lnSpc>
                <a:spcPct val="80000"/>
              </a:lnSpc>
            </a:pPr>
            <a:r>
              <a:rPr lang="nb-NO" sz="1400"/>
              <a:t>E.g. gender barriers</a:t>
            </a:r>
          </a:p>
          <a:p>
            <a:pPr>
              <a:lnSpc>
                <a:spcPct val="80000"/>
              </a:lnSpc>
            </a:pPr>
            <a:r>
              <a:rPr lang="nb-NO" sz="1600"/>
              <a:t>Other relevant recent, current or planned activities to address the same or related problems, that might affect the feasibility or acceptability of solutions, or that might engage the same participants</a:t>
            </a:r>
          </a:p>
          <a:p>
            <a:pPr lvl="1">
              <a:lnSpc>
                <a:spcPct val="80000"/>
              </a:lnSpc>
            </a:pPr>
            <a:r>
              <a:rPr lang="nb-NO" sz="1400"/>
              <a:t>Knowing about these can help to ensure that 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Information is shared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Undesirable duplication is avoided</a:t>
            </a:r>
          </a:p>
          <a:p>
            <a:pPr lvl="2">
              <a:lnSpc>
                <a:spcPct val="80000"/>
              </a:lnSpc>
            </a:pPr>
            <a:r>
              <a:rPr lang="nb-NO" sz="1200"/>
              <a:t>Activities and outputs are coordinated, if appropriate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60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60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60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60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6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6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60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60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60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0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0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0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0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60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60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60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6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6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uiExpand="1" build="p"/>
      <p:bldP spid="360451" grpId="1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 about assessing contextual factors that </a:t>
            </a:r>
            <a:r>
              <a:rPr lang="en-US" sz="4000"/>
              <a:t>might affect efforts to engage stakeholders</a:t>
            </a:r>
            <a:r>
              <a:rPr lang="nb-NO" sz="40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274638"/>
            <a:ext cx="8964612" cy="1143000"/>
          </a:xfrm>
        </p:spPr>
        <p:txBody>
          <a:bodyPr>
            <a:normAutofit fontScale="90000"/>
          </a:bodyPr>
          <a:lstStyle/>
          <a:p>
            <a:r>
              <a:rPr lang="en-GB" sz="3200" dirty="0" smtClean="0"/>
              <a:t>How will different stakeholder groups be engaged in the preparation and use of a policy brief?</a:t>
            </a:r>
            <a:endParaRPr lang="nb-NO" sz="3200" dirty="0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r>
              <a:rPr lang="en-GB"/>
              <a:t>Different ways of engaging stakeholders are appropriate for different objectives</a:t>
            </a:r>
          </a:p>
          <a:p>
            <a:r>
              <a:rPr lang="en-GB"/>
              <a:t>Different approaches will also likely need to be adapted to the specific context in which they will be used</a:t>
            </a:r>
          </a:p>
          <a:p>
            <a:r>
              <a:rPr lang="en-GB"/>
              <a:t>It may help to consider a menu of different approaches when deciding how to engage key stakeholders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Ways of informing stakeholders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Disseminating the policy brief </a:t>
            </a:r>
          </a:p>
          <a:p>
            <a:r>
              <a:rPr lang="en-GB"/>
              <a:t>A website </a:t>
            </a:r>
          </a:p>
          <a:p>
            <a:r>
              <a:rPr lang="en-GB"/>
              <a:t>Tailored information </a:t>
            </a:r>
          </a:p>
          <a:p>
            <a:r>
              <a:rPr lang="en-GB"/>
              <a:t>Press releases </a:t>
            </a:r>
          </a:p>
          <a:p>
            <a:r>
              <a:rPr lang="en-GB"/>
              <a:t>Press conferences </a:t>
            </a:r>
          </a:p>
          <a:p>
            <a:r>
              <a:rPr lang="en-GB"/>
              <a:t>Presentations 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Ways of consulting stakeholders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Written comments </a:t>
            </a:r>
          </a:p>
          <a:p>
            <a:r>
              <a:rPr lang="en-GB"/>
              <a:t>Interactive media</a:t>
            </a:r>
          </a:p>
          <a:p>
            <a:r>
              <a:rPr lang="en-GB"/>
              <a:t>Question and answer sessions </a:t>
            </a:r>
          </a:p>
          <a:p>
            <a:r>
              <a:rPr lang="en-GB"/>
              <a:t>Open phone line </a:t>
            </a:r>
          </a:p>
          <a:p>
            <a:r>
              <a:rPr lang="en-GB"/>
              <a:t>Interviews, focus groups and surveys </a:t>
            </a:r>
          </a:p>
          <a:p>
            <a:r>
              <a:rPr lang="en-GB"/>
              <a:t>Public hearings 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Ways of involving stakeholders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Working groups</a:t>
            </a:r>
          </a:p>
          <a:p>
            <a:r>
              <a:rPr lang="en-GB"/>
              <a:t>Advisory groups and task forces </a:t>
            </a:r>
          </a:p>
          <a:p>
            <a:r>
              <a:rPr lang="en-GB"/>
              <a:t>Consensus processes</a:t>
            </a:r>
            <a:endParaRPr lang="en-GB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 about deciding how </a:t>
            </a:r>
            <a:r>
              <a:rPr lang="en-US" sz="4000"/>
              <a:t>different stakeholder groups will be engaged in preparing and using the policy brief</a:t>
            </a:r>
            <a:r>
              <a:rPr lang="nb-NO" sz="40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/>
          <a:lstStyle/>
          <a:p>
            <a:r>
              <a:rPr lang="en-GB" sz="2800"/>
              <a:t>Effectively informing and engaging stakeholders can result in better policy decisions, improved implementation of policies, better healthcare and better outcomes</a:t>
            </a:r>
            <a:endParaRPr lang="nb-NO" sz="280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229600" cy="37449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Stakeholder involvement can also be viewed as a goal in itself by encouraging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Participative democracy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Public accountability</a:t>
            </a:r>
          </a:p>
          <a:p>
            <a:pPr lvl="1">
              <a:lnSpc>
                <a:spcPct val="90000"/>
              </a:lnSpc>
            </a:pPr>
            <a:r>
              <a:rPr lang="en-GB" sz="2000"/>
              <a:t>Transparency</a:t>
            </a:r>
          </a:p>
          <a:p>
            <a:pPr>
              <a:lnSpc>
                <a:spcPct val="90000"/>
              </a:lnSpc>
            </a:pPr>
            <a:r>
              <a:rPr lang="en-GB" sz="2400"/>
              <a:t>For example, the World Health Organization’s Declaration of Alma Ata states that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GB" sz="2400" i="1"/>
              <a:t>The people have the right and duty to participate individually and collectively in the planning and implementation of their health care.</a:t>
            </a:r>
            <a:endParaRPr lang="nb-NO" sz="24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 build="p"/>
      <p:bldP spid="337923" grpId="1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sz="3200" dirty="0" smtClean="0"/>
              <a:t>What difference will be made by informing and engaging stakeholders and how will this difference be evaluated?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r>
              <a:rPr lang="nb-NO"/>
              <a:t>Evaluation is an integral part of involving stakeholders</a:t>
            </a:r>
          </a:p>
          <a:p>
            <a:r>
              <a:rPr lang="nb-NO"/>
              <a:t>Planning the evaluation in advance is important to ensure that necessary data are collected and evaluations can inform decisions about adjustments to the approaches that are being used, if needed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build="p"/>
      <p:bldP spid="287747" grpId="1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/>
              <a:t>Measurable success criteria should be developed that reflect the objectives of informing and engaging stakeholders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nb-NO" sz="2400"/>
              <a:t>Evaluation should address whether the</a:t>
            </a:r>
          </a:p>
          <a:p>
            <a:pPr>
              <a:lnSpc>
                <a:spcPct val="80000"/>
              </a:lnSpc>
            </a:pPr>
            <a:r>
              <a:rPr lang="nb-NO" sz="2400"/>
              <a:t>Intended outputs were delivered and were appropriate</a:t>
            </a:r>
          </a:p>
          <a:p>
            <a:pPr>
              <a:lnSpc>
                <a:spcPct val="80000"/>
              </a:lnSpc>
            </a:pPr>
            <a:r>
              <a:rPr lang="nb-NO" sz="2400"/>
              <a:t>Intended outcomes were achieved</a:t>
            </a:r>
          </a:p>
          <a:p>
            <a:pPr>
              <a:lnSpc>
                <a:spcPct val="80000"/>
              </a:lnSpc>
            </a:pPr>
            <a:r>
              <a:rPr lang="nb-NO" sz="2400"/>
              <a:t>Level of involvement was appropriate</a:t>
            </a:r>
          </a:p>
          <a:p>
            <a:pPr>
              <a:lnSpc>
                <a:spcPct val="80000"/>
              </a:lnSpc>
            </a:pPr>
            <a:r>
              <a:rPr lang="nb-NO" sz="2400"/>
              <a:t>Aproaches that were used were appropriate and worked as expected</a:t>
            </a:r>
          </a:p>
          <a:p>
            <a:pPr>
              <a:lnSpc>
                <a:spcPct val="80000"/>
              </a:lnSpc>
            </a:pPr>
            <a:r>
              <a:rPr lang="nb-NO" sz="2400"/>
              <a:t>Extent to which stakeholders were informed and engaged</a:t>
            </a:r>
          </a:p>
          <a:p>
            <a:pPr>
              <a:lnSpc>
                <a:spcPct val="80000"/>
              </a:lnSpc>
            </a:pPr>
            <a:r>
              <a:rPr lang="nb-NO" sz="2400"/>
              <a:t>Input was appropriate and was used appropriately</a:t>
            </a:r>
          </a:p>
          <a:p>
            <a:pPr>
              <a:lnSpc>
                <a:spcPct val="80000"/>
              </a:lnSpc>
            </a:pPr>
            <a:r>
              <a:rPr lang="nb-NO" sz="2400"/>
              <a:t>Efforts were worthwhile in relationship to what was achieved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4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4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4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4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/>
              <a:t>Evaluation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The evaluation should include a basic description of what was done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objectives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Targeted stakeholders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 approaches that were used</a:t>
            </a:r>
            <a:endParaRPr lang="nb-NO" sz="2400"/>
          </a:p>
          <a:p>
            <a:pPr>
              <a:lnSpc>
                <a:spcPct val="80000"/>
              </a:lnSpc>
            </a:pPr>
            <a:r>
              <a:rPr lang="nb-NO" sz="2800"/>
              <a:t>It is likely to be important to collect feedback from a range of stakeholders, since their assessments of the efforts and the extent to which they succeeded may vary</a:t>
            </a:r>
          </a:p>
          <a:p>
            <a:pPr>
              <a:lnSpc>
                <a:spcPct val="80000"/>
              </a:lnSpc>
            </a:pPr>
            <a:r>
              <a:rPr lang="nb-NO" sz="2800"/>
              <a:t>The evaluation can also help with risk management by raising awareness of and monitoring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uiExpand="1" build="p"/>
      <p:bldP spid="365571" grpId="1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143000"/>
          </a:xfrm>
        </p:spPr>
        <p:txBody>
          <a:bodyPr/>
          <a:lstStyle/>
          <a:p>
            <a:r>
              <a:rPr lang="en-GB" sz="4000"/>
              <a:t>Engaging stakeholders is not always helpful</a:t>
            </a:r>
            <a:endParaRPr lang="nb-NO" sz="4000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Poorly planned and implemented efforts to engage stakeholders can 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Create mistrust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Waste people’s time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Undermine future attempts to engage stakeholders</a:t>
            </a:r>
          </a:p>
          <a:p>
            <a:pPr>
              <a:lnSpc>
                <a:spcPct val="80000"/>
              </a:lnSpc>
            </a:pPr>
            <a:r>
              <a:rPr lang="en-GB" sz="2400"/>
              <a:t>Simply trying out a method of engaging stakeholders without having a clear objective for engaging them can result in angry participants without any benefit to the policymaking process or outcomes</a:t>
            </a:r>
          </a:p>
          <a:p>
            <a:pPr>
              <a:lnSpc>
                <a:spcPct val="80000"/>
              </a:lnSpc>
            </a:pPr>
            <a:r>
              <a:rPr lang="en-GB" sz="2400"/>
              <a:t>Stakeholders are also sometimes engaged for inappropriate reasons; e.g stakeholdrs should not be engaged to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Legitimise a decision that has already been taken behind closed doors and misled into thinking they can affect the decision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Avoid responsibility for difficult decisions</a:t>
            </a:r>
            <a:r>
              <a:rPr lang="nb-NO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8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8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uiExpand="1" build="p"/>
      <p:bldP spid="338947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77838"/>
            <a:ext cx="8229600" cy="2159000"/>
          </a:xfrm>
        </p:spPr>
        <p:txBody>
          <a:bodyPr/>
          <a:lstStyle/>
          <a:p>
            <a:r>
              <a:rPr lang="en-GB" sz="4000"/>
              <a:t>Efforts to engage stakeholders should be based on respect for their time and their potential contributions</a:t>
            </a:r>
            <a:endParaRPr lang="nb-NO" sz="4000"/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68638"/>
            <a:ext cx="8229600" cy="3057525"/>
          </a:xfrm>
        </p:spPr>
        <p:txBody>
          <a:bodyPr/>
          <a:lstStyle/>
          <a:p>
            <a:pPr>
              <a:buFontTx/>
              <a:buNone/>
            </a:pPr>
            <a:r>
              <a:rPr lang="en-GB"/>
              <a:t>This requires ensuring that </a:t>
            </a:r>
          </a:p>
          <a:p>
            <a:r>
              <a:rPr lang="en-GB"/>
              <a:t>Efforts to engage stakeholders have a clear purpose</a:t>
            </a:r>
          </a:p>
          <a:p>
            <a:r>
              <a:rPr lang="en-GB"/>
              <a:t>Stakeholders’ input is considered</a:t>
            </a:r>
          </a:p>
          <a:p>
            <a:r>
              <a:rPr lang="en-GB"/>
              <a:t>Their ability to influence decisions is clear</a:t>
            </a:r>
            <a:r>
              <a:rPr lang="nb-NO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865188"/>
          </a:xfrm>
        </p:spPr>
        <p:txBody>
          <a:bodyPr/>
          <a:lstStyle/>
          <a:p>
            <a:r>
              <a:rPr lang="en-GB" sz="3200"/>
              <a:t>Different levels of engagement are appropriate in different circumstances</a:t>
            </a:r>
            <a:endParaRPr lang="nb-NO" sz="3200"/>
          </a:p>
        </p:txBody>
      </p:sp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1017588"/>
            <a:ext cx="5905500" cy="5219700"/>
          </a:xfrm>
          <a:prstGeom prst="rect">
            <a:avLst/>
          </a:prstGeom>
          <a:noFill/>
        </p:spPr>
      </p:pic>
      <p:grpSp>
        <p:nvGrpSpPr>
          <p:cNvPr id="343048" name="Group 8"/>
          <p:cNvGrpSpPr>
            <a:grpSpLocks/>
          </p:cNvGrpSpPr>
          <p:nvPr/>
        </p:nvGrpSpPr>
        <p:grpSpPr bwMode="auto">
          <a:xfrm>
            <a:off x="34925" y="1125538"/>
            <a:ext cx="9109075" cy="2808287"/>
            <a:chOff x="0" y="618"/>
            <a:chExt cx="5760" cy="1769"/>
          </a:xfrm>
        </p:grpSpPr>
        <p:pic>
          <p:nvPicPr>
            <p:cNvPr id="343046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631"/>
              <a:ext cx="5760" cy="1756"/>
            </a:xfrm>
            <a:prstGeom prst="rect">
              <a:avLst/>
            </a:prstGeom>
            <a:noFill/>
          </p:spPr>
        </p:pic>
        <p:sp>
          <p:nvSpPr>
            <p:cNvPr id="343047" name="Rectangle 7"/>
            <p:cNvSpPr>
              <a:spLocks noChangeArrowheads="1"/>
            </p:cNvSpPr>
            <p:nvPr/>
          </p:nvSpPr>
          <p:spPr bwMode="auto">
            <a:xfrm>
              <a:off x="0" y="618"/>
              <a:ext cx="5760" cy="1769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43052" name="Group 12"/>
          <p:cNvGrpSpPr>
            <a:grpSpLocks/>
          </p:cNvGrpSpPr>
          <p:nvPr/>
        </p:nvGrpSpPr>
        <p:grpSpPr bwMode="auto">
          <a:xfrm>
            <a:off x="36513" y="2636838"/>
            <a:ext cx="9107487" cy="2405062"/>
            <a:chOff x="23" y="1661"/>
            <a:chExt cx="5760" cy="1515"/>
          </a:xfrm>
        </p:grpSpPr>
        <p:pic>
          <p:nvPicPr>
            <p:cNvPr id="343049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" y="1674"/>
              <a:ext cx="5760" cy="1502"/>
            </a:xfrm>
            <a:prstGeom prst="rect">
              <a:avLst/>
            </a:prstGeom>
            <a:noFill/>
          </p:spPr>
        </p:pic>
        <p:sp>
          <p:nvSpPr>
            <p:cNvPr id="343050" name="Rectangle 10"/>
            <p:cNvSpPr>
              <a:spLocks noChangeArrowheads="1"/>
            </p:cNvSpPr>
            <p:nvPr/>
          </p:nvSpPr>
          <p:spPr bwMode="auto">
            <a:xfrm>
              <a:off x="23" y="1661"/>
              <a:ext cx="5760" cy="149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43055" name="Group 15"/>
          <p:cNvGrpSpPr>
            <a:grpSpLocks/>
          </p:cNvGrpSpPr>
          <p:nvPr/>
        </p:nvGrpSpPr>
        <p:grpSpPr bwMode="auto">
          <a:xfrm>
            <a:off x="34925" y="2708275"/>
            <a:ext cx="9109075" cy="3467100"/>
            <a:chOff x="22" y="1706"/>
            <a:chExt cx="5761" cy="2184"/>
          </a:xfrm>
        </p:grpSpPr>
        <p:pic>
          <p:nvPicPr>
            <p:cNvPr id="34305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" y="1706"/>
              <a:ext cx="5760" cy="2184"/>
            </a:xfrm>
            <a:prstGeom prst="rect">
              <a:avLst/>
            </a:prstGeom>
            <a:noFill/>
          </p:spPr>
        </p:pic>
        <p:sp>
          <p:nvSpPr>
            <p:cNvPr id="343054" name="Rectangle 14"/>
            <p:cNvSpPr>
              <a:spLocks noChangeArrowheads="1"/>
            </p:cNvSpPr>
            <p:nvPr/>
          </p:nvSpPr>
          <p:spPr bwMode="auto">
            <a:xfrm>
              <a:off x="22" y="1706"/>
              <a:ext cx="5760" cy="2178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9875"/>
            <a:ext cx="8229600" cy="1143000"/>
          </a:xfrm>
        </p:spPr>
        <p:txBody>
          <a:bodyPr/>
          <a:lstStyle/>
          <a:p>
            <a:r>
              <a:rPr lang="en-GB" sz="3200"/>
              <a:t>There is little rigorous evaluation of the effects of different strategies for engaging stakeholders in health policy development</a:t>
            </a:r>
            <a:endParaRPr lang="nb-NO" sz="3200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4640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There is a vast amount of experience and anecdotal evidence that can inform decisions about how to involve stakeholders in policymaking</a:t>
            </a:r>
          </a:p>
          <a:p>
            <a:pPr>
              <a:lnSpc>
                <a:spcPct val="80000"/>
              </a:lnSpc>
            </a:pPr>
            <a:r>
              <a:rPr lang="en-GB" sz="2800"/>
              <a:t>Systematic consideration can help to ensure that stakeholders are well informed and effectively engaged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Which stakeholders have an interest in a policy brief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The degree to which they should be engaged in preparing and using the brief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How to inform and engage them</a:t>
            </a:r>
          </a:p>
          <a:p>
            <a:pPr lvl="1">
              <a:lnSpc>
                <a:spcPct val="80000"/>
              </a:lnSpc>
            </a:pPr>
            <a:r>
              <a:rPr lang="en-GB" sz="2400"/>
              <a:t>How their input will be used </a:t>
            </a:r>
            <a:endParaRPr lang="nb-NO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5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5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/>
      <p:bldP spid="345091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r>
              <a:rPr lang="en-GB" sz="3200" dirty="0" smtClean="0"/>
              <a:t>Which stakeholder groups should be informed and engaged in the preparation and use of a policy brief?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248150"/>
          </a:xfrm>
        </p:spPr>
        <p:txBody>
          <a:bodyPr/>
          <a:lstStyle/>
          <a:p>
            <a:r>
              <a:rPr lang="en-GB" sz="2800"/>
              <a:t>Careful consideration of which stakeholder groups should be informed and engaged in preparing and using a policy brief is necessary to </a:t>
            </a:r>
          </a:p>
          <a:p>
            <a:pPr lvl="1"/>
            <a:r>
              <a:rPr lang="en-GB" sz="2400"/>
              <a:t>Target efforts</a:t>
            </a:r>
          </a:p>
          <a:p>
            <a:pPr lvl="1"/>
            <a:r>
              <a:rPr lang="en-GB" sz="2400"/>
              <a:t>Decide on appropriate strategies</a:t>
            </a:r>
          </a:p>
          <a:p>
            <a:pPr lvl="1"/>
            <a:r>
              <a:rPr lang="en-GB" sz="2400"/>
              <a:t>Use resources efficiently</a:t>
            </a:r>
          </a:p>
          <a:p>
            <a:r>
              <a:rPr lang="en-GB" sz="2800"/>
              <a:t>Before considering who to engage, it may help to consider how much effort is warranted</a:t>
            </a:r>
            <a:endParaRPr lang="nb-NO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/>
      <p:bldP spid="248835" grpId="1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143000"/>
          </a:xfrm>
        </p:spPr>
        <p:txBody>
          <a:bodyPr/>
          <a:lstStyle/>
          <a:p>
            <a:r>
              <a:rPr lang="en-US" sz="3200"/>
              <a:t>How much effort should you put into identifying and engaging stakeholders?</a:t>
            </a:r>
            <a:endParaRPr lang="nb-NO" sz="320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1800" b="1"/>
              <a:t> Can anything change as a result of engaging stakeholders?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If nothing can change as a result of informing or engaging participants it is likely to be better to limit efforts to simple, passive dissemination strategies</a:t>
            </a:r>
            <a:endParaRPr lang="en-GB" sz="1800" b="1"/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b="1"/>
              <a:t>Do you have time and resources to effectively engage stakeholders?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While it may be possible to set up and run good processes for engaging stakeholders in a very short period of time this is challenging and should be avoided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b="1"/>
              <a:t>Are there important risks that need to be managed?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Risks with engaging stakeholders include: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Wasted resources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Diminished credibility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Risks to the reputations of those who are engaged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Damaged relationships among those who are engaged</a:t>
            </a:r>
            <a:endParaRPr lang="en-GB" sz="1600" b="1"/>
          </a:p>
          <a:p>
            <a:pPr>
              <a:lnSpc>
                <a:spcPct val="80000"/>
              </a:lnSpc>
              <a:buFontTx/>
              <a:buNone/>
            </a:pPr>
            <a:r>
              <a:rPr lang="en-GB" sz="1800" b="1"/>
              <a:t>What are the risks of not engaging stakeholders?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Not informing or engaging stakeholders also entails risks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Not informing or engaging key stakeholders may impede implementation of appropriate options </a:t>
            </a:r>
          </a:p>
          <a:p>
            <a:pPr lvl="1">
              <a:lnSpc>
                <a:spcPct val="80000"/>
              </a:lnSpc>
            </a:pPr>
            <a:r>
              <a:rPr lang="en-GB" sz="1600"/>
              <a:t>Not obtaining their input may result in poorly informed decisions.</a:t>
            </a:r>
            <a:endParaRPr lang="nb-NO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6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6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6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6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6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6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6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6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46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346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uiExpand="1" build="p"/>
      <p:bldP spid="346115" grpId="1" uiExpand="1" build="p"/>
    </p:bldLst>
  </p:timing>
</p:sld>
</file>

<file path=ppt/theme/theme1.xml><?xml version="1.0" encoding="utf-8"?>
<a:theme xmlns:a="http://schemas.openxmlformats.org/drawingml/2006/main" name="SURE">
  <a:themeElements>
    <a:clrScheme name="SUR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S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R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R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SURE</Template>
  <TotalTime>5187</TotalTime>
  <Words>2341</Words>
  <Application>Microsoft Office PowerPoint</Application>
  <PresentationFormat>On-screen Show (4:3)</PresentationFormat>
  <Paragraphs>225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Arial</vt:lpstr>
      <vt:lpstr>SURE</vt:lpstr>
      <vt:lpstr>Informing and engaging stakeholders</vt:lpstr>
      <vt:lpstr>Engaging people, groups or organisations with an interest (stakeholders) in deliberations about health policies can help to ensure</vt:lpstr>
      <vt:lpstr>Effectively informing and engaging stakeholders can result in better policy decisions, improved implementation of policies, better healthcare and better outcomes</vt:lpstr>
      <vt:lpstr>Engaging stakeholders is not always helpful</vt:lpstr>
      <vt:lpstr>Efforts to engage stakeholders should be based on respect for their time and their potential contributions</vt:lpstr>
      <vt:lpstr>Different levels of engagement are appropriate in different circumstances</vt:lpstr>
      <vt:lpstr>There is little rigorous evaluation of the effects of different strategies for engaging stakeholders in health policy development</vt:lpstr>
      <vt:lpstr>Which stakeholder groups should be informed and engaged in the preparation and use of a policy brief? </vt:lpstr>
      <vt:lpstr>How much effort should you put into identifying and engaging stakeholders?</vt:lpstr>
      <vt:lpstr>Categories of stakeholders and reasons for engaging them</vt:lpstr>
      <vt:lpstr>For each category of stakeholder</vt:lpstr>
      <vt:lpstr>Reasons for engagement and the degree of engagement that is desirable will vary across different stakeholders</vt:lpstr>
      <vt:lpstr>Categories of stakeholders and reasons for engaging them </vt:lpstr>
      <vt:lpstr>Clarifying which organisations, groups or individuals to engage</vt:lpstr>
      <vt:lpstr>How should stakeholders be selected?</vt:lpstr>
      <vt:lpstr>Most deliberative processes require deciding who will participate</vt:lpstr>
      <vt:lpstr>For some types of input a representative sample may be desirable</vt:lpstr>
      <vt:lpstr>Aims of selecting participants in deliberative processes</vt:lpstr>
      <vt:lpstr>Issues to consider with respect to deciding which stakeholders to include in deliberative processes</vt:lpstr>
      <vt:lpstr>Questions or comments about deciding which stakeholders to inform and engage?</vt:lpstr>
      <vt:lpstr>What contextual factors might affect efforts to engage stakeholders?</vt:lpstr>
      <vt:lpstr>Knowing about and considering the context can help to guide decisions about how best to engage different stakeholders</vt:lpstr>
      <vt:lpstr>Knowing about and considering the context can help to guide decisions about how best to engage different stakeholders</vt:lpstr>
      <vt:lpstr>Questions or comments about assessing contextual factors that might affect efforts to engage stakeholders?</vt:lpstr>
      <vt:lpstr>How will different stakeholder groups be engaged in the preparation and use of a policy brief?</vt:lpstr>
      <vt:lpstr>Ways of informing stakeholders</vt:lpstr>
      <vt:lpstr>Ways of consulting stakeholders</vt:lpstr>
      <vt:lpstr>Ways of involving stakeholders</vt:lpstr>
      <vt:lpstr>Questions or comments about deciding how different stakeholder groups will be engaged in preparing and using the policy brief?</vt:lpstr>
      <vt:lpstr>What difference will be made by informing and engaging stakeholders and how will this difference be evaluated?</vt:lpstr>
      <vt:lpstr>Measurable success criteria should be developed that reflect the objectives of informing and engaging stakeholders</vt:lpstr>
      <vt:lpstr>Evaluation</vt:lpstr>
      <vt:lpstr>Questions or comments?</vt:lpstr>
    </vt:vector>
  </TitlesOfParts>
  <Company>Kunnskapssenteret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Summarising findings about the likely impacts of options</dc:title>
  <dc:creator>K</dc:creator>
  <cp:lastModifiedBy>Andy Oxman</cp:lastModifiedBy>
  <cp:revision>121</cp:revision>
  <dcterms:created xsi:type="dcterms:W3CDTF">2010-04-29T14:40:34Z</dcterms:created>
  <dcterms:modified xsi:type="dcterms:W3CDTF">2011-11-05T14:05:23Z</dcterms:modified>
</cp:coreProperties>
</file>