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72" r:id="rId3"/>
    <p:sldId id="284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2" r:id="rId13"/>
    <p:sldId id="285" r:id="rId14"/>
    <p:sldId id="283" r:id="rId15"/>
    <p:sldId id="271" r:id="rId16"/>
    <p:sldId id="286" r:id="rId17"/>
    <p:sldId id="287" r:id="rId18"/>
    <p:sldId id="273" r:id="rId19"/>
    <p:sldId id="288" r:id="rId2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725D-3D17-4FD5-9969-E7B131B2B7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15CD-FD7D-416C-9E21-C0DD1D5EDF3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BA34-2F35-4621-9070-72CEEA59E2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62F26-9E3F-41A2-B2B3-3DB11C0AC1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D31DE-04B1-4003-BF01-CB687B42C4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D762-1B45-4FAB-BE65-6D01E9BBE2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DAD0-2052-48DE-9FE7-9B96C3D4F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E88F7-C5D9-4ADE-B83F-CDCB540DBF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A859-FB8A-4157-B06C-04BB852A93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9A31-0DCC-4938-A38C-DB69CA718D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C85F-79CF-4867-8BB5-26F53B48E9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34BFFD-5AC0-4CCE-AEF6-5A00B57C58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Introduction to policy briefs</a:t>
            </a:r>
            <a:endParaRPr lang="nb-NO" smtClean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311525"/>
          </a:xfrm>
        </p:spPr>
        <p:txBody>
          <a:bodyPr/>
          <a:lstStyle/>
          <a:p>
            <a:pPr eaLnBrk="1" hangingPunct="1"/>
            <a:r>
              <a:rPr lang="en-GB" smtClean="0"/>
              <a:t>What is a policy brief?</a:t>
            </a:r>
          </a:p>
          <a:p>
            <a:pPr eaLnBrk="1" hangingPunct="1"/>
            <a:r>
              <a:rPr lang="en-GB" smtClean="0"/>
              <a:t>What should be included in a policy brief?</a:t>
            </a:r>
          </a:p>
          <a:p>
            <a:pPr eaLnBrk="1" hangingPunct="1"/>
            <a:r>
              <a:rPr lang="en-GB" smtClean="0"/>
              <a:t>How can policy briefs be used?</a:t>
            </a:r>
          </a:p>
          <a:p>
            <a:pPr eaLnBrk="1" hangingPunct="1"/>
            <a:r>
              <a:rPr lang="en-GB" smtClean="0"/>
              <a:t>Getting started</a:t>
            </a:r>
            <a:r>
              <a:rPr lang="nb-NO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12700"/>
            <a:ext cx="4408487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93663"/>
            <a:ext cx="43767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44450"/>
            <a:ext cx="4376737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Questions or comments about what should be included in a policy brief?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692150"/>
          </a:xfrm>
        </p:spPr>
        <p:txBody>
          <a:bodyPr/>
          <a:lstStyle/>
          <a:p>
            <a:pPr eaLnBrk="1" hangingPunct="1"/>
            <a:r>
              <a:rPr lang="en-GB" sz="4000" smtClean="0"/>
              <a:t>How can policy briefs be used?</a:t>
            </a:r>
            <a:endParaRPr lang="nb-NO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b="1" smtClean="0"/>
              <a:t>Informing stakeholders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Disseminating the policy brief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Tailored information derived from the policy brief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Mass media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Face-to-face presentations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smtClean="0"/>
              <a:t>Consulting stakeholders</a:t>
            </a:r>
            <a:r>
              <a:rPr lang="en-GB" sz="1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Written comments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Question and answer sessions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Interviews, focus groups, surveys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Public hearings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smtClean="0"/>
              <a:t>Involving stakeholders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Policy dialogues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Targeted briefings or dialogues designed to reach specific audiences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Bilateral meetings where public officials meet with a key stakeholder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Electronic process to engage a </a:t>
            </a:r>
            <a:r>
              <a:rPr lang="nb-NO" sz="1600" smtClean="0"/>
              <a:t>large or widely dispersed group of participants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/>
              <a:t>Working or advisory groups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/>
              <a:t>Consensus processes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80000"/>
              </a:lnSpc>
            </a:pPr>
            <a:r>
              <a:rPr lang="nb-NO" sz="1800" smtClean="0"/>
              <a:t>Can occur during the preparation of a policy brief or after it is completed</a:t>
            </a:r>
          </a:p>
          <a:p>
            <a:pPr eaLnBrk="1" hangingPunct="1">
              <a:lnSpc>
                <a:spcPct val="80000"/>
              </a:lnSpc>
            </a:pPr>
            <a:r>
              <a:rPr lang="nb-NO" sz="1800" smtClean="0"/>
              <a:t>How the policy brief will be used should be considered early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39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Questions or comments about how policy briefs can be used?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First steps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First step in preparing a policy brief is to agree on the problem </a:t>
            </a:r>
          </a:p>
          <a:p>
            <a:pPr lvl="1" eaLnBrk="1" hangingPunct="1"/>
            <a:r>
              <a:rPr lang="en-GB" sz="2400" smtClean="0"/>
              <a:t>Explicit criteria and systematic processes are more likely than implicit criteria and non-systematic processes to ensure well-informed decisions about which issues to prioritise</a:t>
            </a:r>
          </a:p>
          <a:p>
            <a:pPr eaLnBrk="1" hangingPunct="1"/>
            <a:r>
              <a:rPr lang="en-GB" sz="2800" smtClean="0"/>
              <a:t>Next step is to decide on a timeline and a work plan</a:t>
            </a:r>
          </a:p>
          <a:p>
            <a:pPr lvl="1" eaLnBrk="1" hangingPunct="1"/>
            <a:r>
              <a:rPr lang="en-GB" sz="2400" smtClean="0"/>
              <a:t>Often determined by external factors</a:t>
            </a:r>
          </a:p>
          <a:p>
            <a:pPr lvl="1" eaLnBrk="1" hangingPunct="1"/>
            <a:r>
              <a:rPr lang="en-GB" sz="2400" smtClean="0"/>
              <a:t>Typically must be prepared in weeks or months</a:t>
            </a:r>
            <a:endParaRPr lang="nb-NO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33413"/>
          </a:xfrm>
        </p:spPr>
        <p:txBody>
          <a:bodyPr/>
          <a:lstStyle/>
          <a:p>
            <a:pPr eaLnBrk="1" hangingPunct="1"/>
            <a:r>
              <a:rPr lang="en-GB" sz="4000" b="1" smtClean="0"/>
              <a:t>Work plan for a policy brief</a:t>
            </a:r>
            <a:r>
              <a:rPr lang="en-GB" sz="4000" smtClean="0"/>
              <a:t> </a:t>
            </a:r>
            <a:endParaRPr lang="nb-NO" sz="4000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65175"/>
            <a:ext cx="90376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nb-NO" sz="4000" smtClean="0"/>
              <a:t>SURE Guides for preparing and using policy briefs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Background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Getting started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Prioritising topics for policy briefs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Preparing policy briefs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Clarifying the problem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Deciding on and describing policy options to address the problem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Identifying and addressing barriers to implementing policy options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Clarifying uncertainties and needs for monitoring and evaluation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Using policy briefs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Organising and running policy dialogues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Informing and engaging stakeholders</a:t>
            </a:r>
            <a:r>
              <a:rPr lang="nb-NO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Questions or comments about getting started?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policy brief?</a:t>
            </a:r>
            <a:endParaRPr lang="nb-NO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2563"/>
            <a:ext cx="8229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Evidence-based policy briefs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Bring together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Global research evidence (from systematic reviews)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Local evidence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To inform deliberations about health policies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They include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A policy problem and summarise the best available evidence to clarify the size and nature of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A description of the likely impacts of key options for addressing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Considerations about potential barriers to implementing the options and strategies for addressing those</a:t>
            </a:r>
            <a:endParaRPr lang="nb-NO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1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Questions or comments about what a policy brief 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What should be included in a policy brief?</a:t>
            </a:r>
            <a:r>
              <a:rPr lang="nb-NO" sz="400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Key messages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1 page of bullet points summarising the most important take home messages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Executive summary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Synopsis of the problem, policy options, and implementation considerations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Full report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The problem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How it came to attention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How the problem has been framed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The size of the problem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Factors underlying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Policy options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The likely impacts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Equity, cost and cost effectiveness considerations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Need for monitoring and 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Implementation considerations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Barriers to implementing the options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Implementation strategies</a:t>
            </a:r>
            <a:endParaRPr lang="nb-NO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699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nb-NO" sz="4000" smtClean="0"/>
              <a:t>User friendly format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836613"/>
            <a:ext cx="376396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12700"/>
            <a:ext cx="4408487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15888"/>
            <a:ext cx="4343400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8100"/>
            <a:ext cx="4408488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2700"/>
            <a:ext cx="43434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ckground logos">
  <a:themeElements>
    <a:clrScheme name="Background logos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ackground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ckground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SURE</Template>
  <TotalTime>1540</TotalTime>
  <Words>467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Background logos</vt:lpstr>
      <vt:lpstr>Introduction to policy briefs</vt:lpstr>
      <vt:lpstr>What is a policy brief?</vt:lpstr>
      <vt:lpstr>Questions or comments about what a policy brief is?</vt:lpstr>
      <vt:lpstr>What should be included in a policy brief? </vt:lpstr>
      <vt:lpstr>User friendly format</vt:lpstr>
      <vt:lpstr>Slide 6</vt:lpstr>
      <vt:lpstr>Slide 7</vt:lpstr>
      <vt:lpstr>Slide 8</vt:lpstr>
      <vt:lpstr>Slide 9</vt:lpstr>
      <vt:lpstr>Slide 10</vt:lpstr>
      <vt:lpstr>Slide 11</vt:lpstr>
      <vt:lpstr>Slide 12</vt:lpstr>
      <vt:lpstr>Questions or comments about what should be included in a policy brief?</vt:lpstr>
      <vt:lpstr>How can policy briefs be used?</vt:lpstr>
      <vt:lpstr>Questions or comments about how policy briefs can be used?</vt:lpstr>
      <vt:lpstr>First steps</vt:lpstr>
      <vt:lpstr>Work plan for a policy brief </vt:lpstr>
      <vt:lpstr>SURE Guides for preparing and using policy briefs</vt:lpstr>
      <vt:lpstr>Questions or comments about getting started?</vt:lpstr>
    </vt:vector>
  </TitlesOfParts>
  <Company>Kunnskapssenteret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how your organisation supports the use of research evidence to inform policymaking</dc:title>
  <dc:creator>K</dc:creator>
  <cp:lastModifiedBy>Andy Oxman</cp:lastModifiedBy>
  <cp:revision>36</cp:revision>
  <dcterms:created xsi:type="dcterms:W3CDTF">2010-04-27T06:39:44Z</dcterms:created>
  <dcterms:modified xsi:type="dcterms:W3CDTF">2011-11-05T14:22:15Z</dcterms:modified>
</cp:coreProperties>
</file>