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256" r:id="rId2"/>
    <p:sldId id="328" r:id="rId3"/>
    <p:sldId id="354" r:id="rId4"/>
    <p:sldId id="353" r:id="rId5"/>
    <p:sldId id="358" r:id="rId6"/>
    <p:sldId id="360" r:id="rId7"/>
    <p:sldId id="355" r:id="rId8"/>
    <p:sldId id="359" r:id="rId9"/>
    <p:sldId id="337" r:id="rId10"/>
    <p:sldId id="363" r:id="rId11"/>
    <p:sldId id="361" r:id="rId12"/>
    <p:sldId id="362" r:id="rId13"/>
    <p:sldId id="364" r:id="rId14"/>
    <p:sldId id="365" r:id="rId15"/>
    <p:sldId id="368" r:id="rId16"/>
    <p:sldId id="383" r:id="rId17"/>
    <p:sldId id="366" r:id="rId18"/>
    <p:sldId id="373" r:id="rId19"/>
    <p:sldId id="341" r:id="rId20"/>
    <p:sldId id="371" r:id="rId21"/>
    <p:sldId id="375" r:id="rId22"/>
    <p:sldId id="372" r:id="rId23"/>
    <p:sldId id="377" r:id="rId24"/>
    <p:sldId id="378" r:id="rId25"/>
    <p:sldId id="382" r:id="rId26"/>
    <p:sldId id="379" r:id="rId27"/>
    <p:sldId id="380" r:id="rId28"/>
    <p:sldId id="381" r:id="rId29"/>
    <p:sldId id="369" r:id="rId30"/>
    <p:sldId id="357" r:id="rId31"/>
    <p:sldId id="374" r:id="rId32"/>
    <p:sldId id="367" r:id="rId33"/>
    <p:sldId id="370" r:id="rId34"/>
    <p:sldId id="376" r:id="rId35"/>
    <p:sldId id="326" r:id="rId3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CC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34D06-2206-4F01-B900-8C79BA4434FE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6A2F0-37E5-4969-B913-E688826CE82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1C979-0372-4210-B477-8C28B814ABD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4BF06-165B-488E-965C-53698F781E9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FA10F-E48C-4075-9225-6D6083FFD9FA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43EAC-3876-45A7-AB8F-56C88B183A4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32CC-F0E5-43CA-9C44-048DAABE6CC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59D01-3AA5-435B-9FDF-FD0F2D8D057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24AAF-152D-4253-9246-B520566D24D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D5216-8C7E-487D-86F1-F21763B922C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30E6B-1FB9-4737-95FE-939BFCF1AA9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F8670-7F48-4AE9-AC46-24E4DD76F83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3C3CBF-8735-4B3C-8C7D-4A8638B0F559}" type="slidenum">
              <a:rPr lang="nb-NO"/>
              <a:pPr/>
              <a:t>‹#›</a:t>
            </a:fld>
            <a:endParaRPr 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ppi.ioe.ac.uk/costconversion/default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2" Type="http://schemas.openxmlformats.org/officeDocument/2006/relationships/hyperlink" Target="http://www.crd.york.ac.u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93175" cy="1143000"/>
          </a:xfrm>
        </p:spPr>
        <p:txBody>
          <a:bodyPr/>
          <a:lstStyle/>
          <a:p>
            <a:r>
              <a:rPr lang="en-GB" sz="3200"/>
              <a:t>Finding and assessing research evidence about the costs and cost-effectiveness</a:t>
            </a:r>
            <a:r>
              <a:rPr lang="nb-NO" sz="3200"/>
              <a:t> of options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6202362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/>
              <a:t>What resources are needed?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What evidence is there regarding resource use?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How much confidence can be placed in that evidence?</a:t>
            </a:r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How much will the necessary resources cost?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Is the option cost-effective?</a:t>
            </a:r>
            <a:endParaRPr lang="en-GB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0" y="1268413"/>
            <a:ext cx="28384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Focus on evidence about</a:t>
            </a:r>
            <a:br>
              <a:rPr lang="nb-NO" sz="4000"/>
            </a:br>
            <a:r>
              <a:rPr lang="nb-NO" sz="4000" b="1"/>
              <a:t>resource use, </a:t>
            </a:r>
            <a:r>
              <a:rPr lang="nb-NO" sz="4000"/>
              <a:t>not costs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b="1">
                <a:ea typeface="ＭＳ Ｐゴシック" charset="-128"/>
              </a:rPr>
              <a:t>Costs</a:t>
            </a:r>
            <a:r>
              <a:rPr lang="en-US" altLang="ja-JP" sz="2800">
                <a:ea typeface="ＭＳ Ｐゴシック" charset="-128"/>
              </a:rPr>
              <a:t> = </a:t>
            </a:r>
            <a:r>
              <a:rPr lang="en-US" altLang="ja-JP" sz="2800" b="1">
                <a:ea typeface="ＭＳ Ｐゴシック" charset="-128"/>
              </a:rPr>
              <a:t>resources expended</a:t>
            </a:r>
            <a:r>
              <a:rPr lang="en-US" altLang="ja-JP" sz="2800">
                <a:ea typeface="ＭＳ Ｐゴシック" charset="-128"/>
              </a:rPr>
              <a:t> x </a:t>
            </a:r>
            <a:r>
              <a:rPr lang="en-US" altLang="ja-JP" sz="2800" b="1">
                <a:ea typeface="ＭＳ Ｐゴシック" charset="-128"/>
              </a:rPr>
              <a:t>cost per unit</a:t>
            </a:r>
          </a:p>
          <a:p>
            <a:pPr lvl="1"/>
            <a:r>
              <a:rPr lang="en-US" altLang="ja-JP" sz="2400">
                <a:ea typeface="ＭＳ Ｐゴシック" charset="-128"/>
              </a:rPr>
              <a:t>Wide variability in unit costs</a:t>
            </a:r>
          </a:p>
          <a:p>
            <a:pPr lvl="1"/>
            <a:r>
              <a:rPr lang="en-US" altLang="ja-JP" sz="2400">
                <a:ea typeface="ＭＳ Ｐゴシック" charset="-128"/>
              </a:rPr>
              <a:t>Not possible to judge applicability with just costs </a:t>
            </a:r>
          </a:p>
          <a:p>
            <a:r>
              <a:rPr lang="en-US" altLang="ja-JP" sz="2800">
                <a:ea typeface="ＭＳ Ｐゴシック" charset="-128"/>
              </a:rPr>
              <a:t>Advantages of focusing on resources</a:t>
            </a:r>
          </a:p>
          <a:p>
            <a:pPr lvl="1"/>
            <a:r>
              <a:rPr lang="en-US" altLang="ja-JP" sz="2400">
                <a:ea typeface="ＭＳ Ｐゴシック" charset="-128"/>
              </a:rPr>
              <a:t>Possible to judge whether the resource use reflects practice patterns in your setting</a:t>
            </a:r>
          </a:p>
          <a:p>
            <a:pPr lvl="1"/>
            <a:r>
              <a:rPr lang="en-US" altLang="ja-JP" sz="2400">
                <a:ea typeface="ＭＳ Ｐゴシック" charset="-128"/>
              </a:rPr>
              <a:t>Possible to focus on the items of most relevance </a:t>
            </a:r>
          </a:p>
          <a:p>
            <a:pPr lvl="1"/>
            <a:r>
              <a:rPr lang="en-US" altLang="ja-JP" sz="2400">
                <a:ea typeface="ＭＳ Ｐゴシック" charset="-128"/>
              </a:rPr>
              <a:t>Possible to ascertain whether the unit costs apply in your setting, if monetary values are subsequently assigned to the resources used</a:t>
            </a:r>
            <a:endParaRPr lang="nb-NO" sz="240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14848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Evidence of resource consequences is often lacking</a:t>
            </a:r>
            <a:endParaRPr lang="nb-NO" sz="4000" dirty="0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nb-NO" dirty="0" err="1"/>
              <a:t>Published</a:t>
            </a:r>
            <a:r>
              <a:rPr lang="nb-NO" dirty="0"/>
              <a:t> </a:t>
            </a:r>
            <a:r>
              <a:rPr lang="nb-NO" dirty="0" err="1"/>
              <a:t>economic</a:t>
            </a:r>
            <a:r>
              <a:rPr lang="nb-NO" dirty="0"/>
              <a:t> analyses </a:t>
            </a:r>
            <a:r>
              <a:rPr lang="nb-NO" dirty="0" err="1"/>
              <a:t>might</a:t>
            </a:r>
            <a:r>
              <a:rPr lang="nb-NO" dirty="0"/>
              <a:t> </a:t>
            </a:r>
            <a:r>
              <a:rPr lang="nb-NO" dirty="0" err="1"/>
              <a:t>help</a:t>
            </a:r>
            <a:endParaRPr lang="nb-NO" dirty="0"/>
          </a:p>
          <a:p>
            <a:r>
              <a:rPr lang="nb-NO" dirty="0" err="1"/>
              <a:t>Consideration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be given to undertaking </a:t>
            </a:r>
            <a:r>
              <a:rPr lang="nb-NO" dirty="0" err="1"/>
              <a:t>costing</a:t>
            </a:r>
            <a:r>
              <a:rPr lang="nb-NO" dirty="0"/>
              <a:t> studies,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is </a:t>
            </a:r>
            <a:r>
              <a:rPr lang="nb-NO" dirty="0" err="1"/>
              <a:t>critical</a:t>
            </a:r>
            <a:r>
              <a:rPr lang="nb-NO" dirty="0"/>
              <a:t> to making a </a:t>
            </a:r>
            <a:r>
              <a:rPr lang="nb-NO" dirty="0" err="1"/>
              <a:t>decision</a:t>
            </a:r>
            <a:endParaRPr lang="nb-NO" dirty="0"/>
          </a:p>
          <a:p>
            <a:r>
              <a:rPr lang="nb-NO" dirty="0"/>
              <a:t>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 smtClean="0"/>
              <a:t>absence</a:t>
            </a:r>
            <a:r>
              <a:rPr lang="nb-NO" dirty="0" smtClean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err="1"/>
              <a:t>evidence</a:t>
            </a:r>
            <a:r>
              <a:rPr lang="nb-NO" dirty="0"/>
              <a:t> it is </a:t>
            </a:r>
            <a:r>
              <a:rPr lang="nb-NO" dirty="0" err="1"/>
              <a:t>likely</a:t>
            </a:r>
            <a:r>
              <a:rPr lang="nb-NO" dirty="0"/>
              <a:t> to be </a:t>
            </a:r>
            <a:r>
              <a:rPr lang="nb-NO" dirty="0" err="1"/>
              <a:t>important</a:t>
            </a:r>
            <a:r>
              <a:rPr lang="nb-NO" dirty="0"/>
              <a:t> to </a:t>
            </a:r>
            <a:r>
              <a:rPr lang="nb-NO" dirty="0" err="1"/>
              <a:t>flag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costs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an </a:t>
            </a:r>
            <a:r>
              <a:rPr lang="nb-NO" dirty="0" err="1"/>
              <a:t>option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uncertain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/>
              <a:t>Questions or comments regarding finding evidence regarding resource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How much confidence can be placed in evidence of resource use?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b-NO"/>
              <a:t>Criteria for assessing the quality of evidence for resource use are largely the same as those for health outcomes, including study design and</a:t>
            </a:r>
          </a:p>
          <a:p>
            <a:pPr>
              <a:lnSpc>
                <a:spcPct val="90000"/>
              </a:lnSpc>
            </a:pPr>
            <a:r>
              <a:rPr lang="nb-NO"/>
              <a:t>Risk of bias</a:t>
            </a:r>
          </a:p>
          <a:p>
            <a:pPr>
              <a:lnSpc>
                <a:spcPct val="90000"/>
              </a:lnSpc>
            </a:pPr>
            <a:r>
              <a:rPr lang="nb-NO"/>
              <a:t>Precision </a:t>
            </a:r>
          </a:p>
          <a:p>
            <a:pPr>
              <a:lnSpc>
                <a:spcPct val="90000"/>
              </a:lnSpc>
            </a:pPr>
            <a:r>
              <a:rPr lang="nb-NO"/>
              <a:t>Consistency of results</a:t>
            </a:r>
          </a:p>
          <a:p>
            <a:pPr>
              <a:lnSpc>
                <a:spcPct val="90000"/>
              </a:lnSpc>
            </a:pPr>
            <a:r>
              <a:rPr lang="nb-NO"/>
              <a:t>Directness of the evidence</a:t>
            </a:r>
          </a:p>
          <a:p>
            <a:pPr>
              <a:lnSpc>
                <a:spcPct val="90000"/>
              </a:lnSpc>
            </a:pPr>
            <a:r>
              <a:rPr lang="nb-NO"/>
              <a:t>Publication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Factors that commonly lower the quality of resource evidence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Unavailability of data due to resource use not having been measured or reported, or reported only as cost estimates</a:t>
            </a:r>
          </a:p>
          <a:p>
            <a:pPr>
              <a:lnSpc>
                <a:spcPct val="90000"/>
              </a:lnSpc>
            </a:pPr>
            <a:r>
              <a:rPr lang="nb-NO"/>
              <a:t>Weak (observational) study designs</a:t>
            </a:r>
          </a:p>
          <a:p>
            <a:pPr>
              <a:lnSpc>
                <a:spcPct val="90000"/>
              </a:lnSpc>
            </a:pPr>
            <a:r>
              <a:rPr lang="nb-NO"/>
              <a:t>Indirectness due to uncertainty about the transferability of resource evidence from one setting to another</a:t>
            </a:r>
          </a:p>
          <a:p>
            <a:pPr>
              <a:lnSpc>
                <a:spcPct val="90000"/>
              </a:lnSpc>
            </a:pPr>
            <a:r>
              <a:rPr lang="nb-NO"/>
              <a:t>Indirectness due to inadequate follow-up periods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Checklists for economic analyses</a:t>
            </a:r>
            <a:endParaRPr lang="nb-NO" b="1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More than 20 instruments for assessing the quality of economic analyses in the healthcare literature </a:t>
            </a:r>
          </a:p>
          <a:p>
            <a:pPr>
              <a:lnSpc>
                <a:spcPct val="90000"/>
              </a:lnSpc>
            </a:pPr>
            <a:r>
              <a:rPr lang="en-GB"/>
              <a:t>These instruments focus on the development and reporting of economic models</a:t>
            </a:r>
          </a:p>
          <a:p>
            <a:pPr>
              <a:lnSpc>
                <a:spcPct val="90000"/>
              </a:lnSpc>
            </a:pPr>
            <a:r>
              <a:rPr lang="en-GB"/>
              <a:t>They are not constructed to assess the quality of evidence </a:t>
            </a:r>
            <a:r>
              <a:rPr lang="nb-NO"/>
              <a:t>upon which analyses are based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en-US" sz="4000"/>
              <a:t>The quality of the evidence used in published economic models is rarely explicitly assessed</a:t>
            </a:r>
            <a:endParaRPr lang="nb-NO" sz="400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06825"/>
          </a:xfrm>
        </p:spPr>
        <p:txBody>
          <a:bodyPr/>
          <a:lstStyle/>
          <a:p>
            <a:r>
              <a:rPr lang="en-US"/>
              <a:t>Sensitivity analyses are used to test assumptions, but rarely directly take into account the quality of the evidence </a:t>
            </a:r>
          </a:p>
          <a:p>
            <a:r>
              <a:rPr lang="en-US"/>
              <a:t>Tables that present the data used to build an economic model </a:t>
            </a:r>
            <a:r>
              <a:rPr lang="en-GB"/>
              <a:t>rarely include assessments of the quality of evidence for each estimate that is used</a:t>
            </a: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Questions or comments </a:t>
            </a:r>
            <a:r>
              <a:rPr lang="en-GB" sz="4000" dirty="0" smtClean="0"/>
              <a:t>on making </a:t>
            </a:r>
            <a:r>
              <a:rPr lang="en-GB" sz="4000" dirty="0"/>
              <a:t>judgements about how much confidence to place in evidence of resource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How much will the necessary resources cost?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Requires attaching appropriate monetary values (unit costs) to resource use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414338"/>
            <a:ext cx="8507412" cy="1143000"/>
          </a:xfrm>
        </p:spPr>
        <p:txBody>
          <a:bodyPr/>
          <a:lstStyle/>
          <a:p>
            <a:r>
              <a:rPr lang="en-US" sz="3600"/>
              <a:t>Attaching appropriate monetary values to resource use has several advantages</a:t>
            </a:r>
            <a:endParaRPr lang="nb-NO" sz="360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Monetary values are more easily understood by decision makers</a:t>
            </a:r>
          </a:p>
          <a:p>
            <a:pPr>
              <a:lnSpc>
                <a:spcPct val="90000"/>
              </a:lnSpc>
            </a:pPr>
            <a:r>
              <a:rPr lang="en-US" sz="2800"/>
              <a:t>Attaching monetary values makes it possible to aggregate different types of resource use</a:t>
            </a:r>
          </a:p>
          <a:p>
            <a:pPr>
              <a:lnSpc>
                <a:spcPct val="90000"/>
              </a:lnSpc>
            </a:pPr>
            <a:r>
              <a:rPr lang="en-US" sz="2800"/>
              <a:t>The use of appropriate monetary values can help to ensure that resource use is valued consistently and appropriately by decision makers</a:t>
            </a:r>
            <a:endParaRPr lang="nb-NO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84275"/>
          </a:xfrm>
        </p:spPr>
        <p:txBody>
          <a:bodyPr/>
          <a:lstStyle/>
          <a:p>
            <a:r>
              <a:rPr lang="en-US" altLang="ja-JP" sz="2800" dirty="0">
                <a:ea typeface="ＭＳ Ｐゴシック" charset="-128"/>
              </a:rPr>
              <a:t>Policy briefs should inform </a:t>
            </a:r>
            <a:r>
              <a:rPr lang="en-US" altLang="ja-JP" sz="2800" dirty="0" err="1" smtClean="0">
                <a:ea typeface="ＭＳ Ｐゴシック" charset="-128"/>
              </a:rPr>
              <a:t>judgements</a:t>
            </a:r>
            <a:r>
              <a:rPr lang="en-US" altLang="ja-JP" sz="2800" dirty="0" smtClean="0">
                <a:ea typeface="ＭＳ Ｐゴシック" charset="-128"/>
              </a:rPr>
              <a:t> </a:t>
            </a:r>
            <a:r>
              <a:rPr lang="en-US" altLang="ja-JP" sz="2800" dirty="0">
                <a:ea typeface="ＭＳ Ｐゴシック" charset="-128"/>
              </a:rPr>
              <a:t>about whether the net benefits are worth the incremental costs</a:t>
            </a:r>
            <a:r>
              <a:rPr lang="en-US" altLang="ja-JP" sz="4000" dirty="0">
                <a:ea typeface="ＭＳ Ｐゴシック" charset="-128"/>
              </a:rPr>
              <a:t> </a:t>
            </a:r>
            <a:endParaRPr lang="en-US" sz="4000" dirty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12875"/>
            <a:ext cx="4818063" cy="4746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Monetary valuations of resource use should be made with data specific to the context where a policy decision must be made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400"/>
              <a:t>Reliable databases or data sources from the same setting are the most reliable sources of data for unit costs </a:t>
            </a:r>
          </a:p>
          <a:p>
            <a:pPr>
              <a:lnSpc>
                <a:spcPct val="90000"/>
              </a:lnSpc>
            </a:pPr>
            <a:r>
              <a:rPr lang="nb-NO" sz="2400"/>
              <a:t>If not possible, interpretation of valuations from other settingscan be assisted by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Purchasing power parity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Exchange rates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Inflation factors </a:t>
            </a:r>
          </a:p>
          <a:p>
            <a:pPr>
              <a:lnSpc>
                <a:spcPct val="90000"/>
              </a:lnSpc>
            </a:pPr>
            <a:r>
              <a:rPr lang="nb-NO" sz="2400"/>
              <a:t>CCEMG - EPPI-Centre Cost Converter can be used to adjust an estimate of cost expressed in one currency and price year to a target currency and/or price year </a:t>
            </a:r>
            <a:r>
              <a:rPr lang="nb-NO" sz="2400">
                <a:hlinkClick r:id="rId2"/>
              </a:rPr>
              <a:t>http://eppi.ioe.ac.uk/costconversion/default.aspx</a:t>
            </a:r>
            <a:endParaRPr lang="nb-NO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Discounting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Used to adjust for social or individual references over the timing of costs and health benefits</a:t>
            </a:r>
          </a:p>
          <a:p>
            <a:pPr>
              <a:lnSpc>
                <a:spcPct val="90000"/>
              </a:lnSpc>
            </a:pPr>
            <a:r>
              <a:rPr lang="nb-NO"/>
              <a:t>Less weight given to costs or benefits occurring further in the future </a:t>
            </a:r>
          </a:p>
          <a:p>
            <a:pPr>
              <a:lnSpc>
                <a:spcPct val="90000"/>
              </a:lnSpc>
            </a:pPr>
            <a:r>
              <a:rPr lang="nb-NO"/>
              <a:t>Recommended discount rates differ between countries </a:t>
            </a:r>
          </a:p>
          <a:p>
            <a:pPr>
              <a:lnSpc>
                <a:spcPct val="90000"/>
              </a:lnSpc>
            </a:pPr>
            <a:r>
              <a:rPr lang="nb-NO"/>
              <a:t>Often varied in sensitivity analyses in economic analyses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Questions or comments </a:t>
            </a:r>
            <a:r>
              <a:rPr lang="en-GB" sz="4000" dirty="0" smtClean="0"/>
              <a:t>on making </a:t>
            </a:r>
            <a:r>
              <a:rPr lang="en-GB" sz="4000" dirty="0"/>
              <a:t>judgements about attaching monetary values to resource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Economic models have advantages</a:t>
            </a:r>
            <a:endParaRPr lang="nb-NO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543800" cy="4560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They allow for more explicit and complex sensitivity analyses</a:t>
            </a:r>
          </a:p>
          <a:p>
            <a:pPr>
              <a:lnSpc>
                <a:spcPct val="90000"/>
              </a:lnSpc>
            </a:pPr>
            <a:r>
              <a:rPr lang="en-GB"/>
              <a:t>Can be helpful when </a:t>
            </a:r>
          </a:p>
          <a:p>
            <a:pPr lvl="1">
              <a:lnSpc>
                <a:spcPct val="90000"/>
              </a:lnSpc>
            </a:pPr>
            <a:r>
              <a:rPr lang="en-GB"/>
              <a:t>Decisions are complex and involve multiple important outcomes and resource consequences over long periods of time</a:t>
            </a:r>
          </a:p>
          <a:p>
            <a:pPr lvl="1">
              <a:lnSpc>
                <a:spcPct val="90000"/>
              </a:lnSpc>
            </a:pPr>
            <a:r>
              <a:rPr lang="en-GB"/>
              <a:t>Large capital investments, such as building new facilities or purchasing new, expensive equipment</a:t>
            </a: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Finding economic analyses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800" dirty="0" smtClean="0"/>
              <a:t>NHS Economic Evaluation Database (NHS EED) </a:t>
            </a:r>
            <a:r>
              <a:rPr lang="en-GB" sz="2800" dirty="0" smtClean="0">
                <a:hlinkClick r:id="rId2"/>
              </a:rPr>
              <a:t>www.crd.york.ac.uk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Contains 12,000 abstracts of health economics papers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Over 3000 quality-assessed economic evaluations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Aims to assist decision makers by systematically identifying and describing economic evaluations, appraising their quality, and highlighting their relative strengths and weaknesses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 err="1" smtClean="0"/>
              <a:t>PubMed</a:t>
            </a:r>
            <a:r>
              <a:rPr lang="en-GB" sz="2800" dirty="0" smtClean="0"/>
              <a:t> </a:t>
            </a:r>
            <a:r>
              <a:rPr lang="en-GB" sz="2800" dirty="0" smtClean="0">
                <a:hlinkClick r:id="rId3"/>
              </a:rPr>
              <a:t>www.pubmed.gov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657"/>
            <a:ext cx="9144000" cy="57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561975"/>
          </a:xfrm>
        </p:spPr>
        <p:txBody>
          <a:bodyPr/>
          <a:lstStyle/>
          <a:p>
            <a:r>
              <a:rPr lang="nb-NO" sz="3600"/>
              <a:t>NHS Economic Evaluation Database</a:t>
            </a:r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 rot="4665001">
            <a:off x="7170257" y="2857197"/>
            <a:ext cx="147638" cy="720725"/>
          </a:xfrm>
          <a:prstGeom prst="downArrow">
            <a:avLst>
              <a:gd name="adj1" fmla="val 50000"/>
              <a:gd name="adj2" fmla="val 12204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176135" name="AutoShape 7"/>
          <p:cNvSpPr>
            <a:spLocks noChangeArrowheads="1"/>
          </p:cNvSpPr>
          <p:nvPr/>
        </p:nvSpPr>
        <p:spPr bwMode="auto">
          <a:xfrm rot="4665001">
            <a:off x="8466400" y="4945428"/>
            <a:ext cx="147638" cy="720725"/>
          </a:xfrm>
          <a:prstGeom prst="downArrow">
            <a:avLst>
              <a:gd name="adj1" fmla="val 50000"/>
              <a:gd name="adj2" fmla="val 12204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561975"/>
          </a:xfrm>
        </p:spPr>
        <p:txBody>
          <a:bodyPr/>
          <a:lstStyle/>
          <a:p>
            <a:r>
              <a:rPr lang="nb-NO" sz="4000"/>
              <a:t>PubMed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69925"/>
            <a:ext cx="91440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2339975" y="4149725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561975"/>
          </a:xfrm>
          <a:noFill/>
          <a:ln/>
        </p:spPr>
        <p:txBody>
          <a:bodyPr/>
          <a:lstStyle/>
          <a:p>
            <a:r>
              <a:rPr lang="nb-NO" sz="4000"/>
              <a:t>PubMed</a:t>
            </a:r>
          </a:p>
        </p:txBody>
      </p:sp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"/>
            <a:ext cx="91440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2039" name="AutoShape 7"/>
          <p:cNvSpPr>
            <a:spLocks noChangeArrowheads="1"/>
          </p:cNvSpPr>
          <p:nvPr/>
        </p:nvSpPr>
        <p:spPr bwMode="auto">
          <a:xfrm rot="1981985">
            <a:off x="2268538" y="3573463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287" y="1412776"/>
            <a:ext cx="9176287" cy="377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561975"/>
          </a:xfrm>
          <a:noFill/>
          <a:ln/>
        </p:spPr>
        <p:txBody>
          <a:bodyPr/>
          <a:lstStyle/>
          <a:p>
            <a:r>
              <a:rPr lang="nb-NO" sz="4000"/>
              <a:t>PubMed</a:t>
            </a:r>
          </a:p>
        </p:txBody>
      </p:sp>
      <p:sp>
        <p:nvSpPr>
          <p:cNvPr id="175110" name="AutoShape 6"/>
          <p:cNvSpPr>
            <a:spLocks noChangeArrowheads="1"/>
          </p:cNvSpPr>
          <p:nvPr/>
        </p:nvSpPr>
        <p:spPr bwMode="auto">
          <a:xfrm rot="10800000">
            <a:off x="683568" y="4581128"/>
            <a:ext cx="1227137" cy="277813"/>
          </a:xfrm>
          <a:prstGeom prst="rightArrow">
            <a:avLst>
              <a:gd name="adj1" fmla="val 50000"/>
              <a:gd name="adj2" fmla="val 1104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Published cost-effectiveness analyses are often of limited value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sz="2800"/>
              <a:t>Can be helpful, particularly for developing a model</a:t>
            </a:r>
          </a:p>
          <a:p>
            <a:pPr>
              <a:lnSpc>
                <a:spcPct val="80000"/>
              </a:lnSpc>
            </a:pPr>
            <a:r>
              <a:rPr lang="nb-NO" sz="2800"/>
              <a:t>But often of limited value when not from the same setting</a:t>
            </a:r>
          </a:p>
          <a:p>
            <a:pPr lvl="1">
              <a:lnSpc>
                <a:spcPct val="80000"/>
              </a:lnSpc>
            </a:pPr>
            <a:r>
              <a:rPr lang="nb-NO" sz="2400"/>
              <a:t>Assumptions made and the unit costs that were used may not be transferable</a:t>
            </a:r>
          </a:p>
          <a:p>
            <a:pPr>
              <a:lnSpc>
                <a:spcPct val="80000"/>
              </a:lnSpc>
            </a:pPr>
            <a:r>
              <a:rPr lang="nb-NO" sz="2800"/>
              <a:t>In addition, as with any research, cost-effectiveness analyses can be flawed</a:t>
            </a:r>
          </a:p>
          <a:p>
            <a:pPr>
              <a:lnSpc>
                <a:spcPct val="80000"/>
              </a:lnSpc>
            </a:pPr>
            <a:r>
              <a:rPr lang="nb-NO" sz="2800"/>
              <a:t>Without the complete model it is difficult to make informed judgements about either the quality of the evidence or its applicability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Costs differ from </a:t>
            </a:r>
            <a:br>
              <a:rPr lang="nb-NO" sz="4000"/>
            </a:br>
            <a:r>
              <a:rPr lang="nb-NO" sz="4000"/>
              <a:t>benefits and harms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en-US"/>
              <a:t>Healthcare costs are typically shared</a:t>
            </a:r>
          </a:p>
          <a:p>
            <a:r>
              <a:rPr lang="en-US"/>
              <a:t>Unit costs tend to vary widely</a:t>
            </a:r>
          </a:p>
          <a:p>
            <a:r>
              <a:rPr lang="en-US"/>
              <a:t>Resource use is likely to vary</a:t>
            </a:r>
          </a:p>
          <a:p>
            <a:r>
              <a:rPr lang="nb-NO"/>
              <a:t>Resource implications vary widely</a:t>
            </a:r>
          </a:p>
          <a:p>
            <a:r>
              <a:rPr lang="en-US"/>
              <a:t>Stakeholders have different perspectives</a:t>
            </a:r>
          </a:p>
          <a:p>
            <a:r>
              <a:rPr lang="en-US"/>
              <a:t>Conflicting interests are common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944215"/>
          </a:xfrm>
        </p:spPr>
        <p:txBody>
          <a:bodyPr>
            <a:noAutofit/>
          </a:bodyPr>
          <a:lstStyle/>
          <a:p>
            <a:r>
              <a:rPr lang="en-GB" sz="3200" dirty="0" smtClean="0"/>
              <a:t>Given the complexity of economic models &amp; limited resources for constructing these, it often is not feasible to undertake full economic models </a:t>
            </a:r>
            <a:endParaRPr lang="en-GB" sz="3200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r>
              <a:rPr lang="en-GB"/>
              <a:t>Even when economic models are used, a balance sheet can help</a:t>
            </a:r>
          </a:p>
          <a:p>
            <a:pPr lvl="1"/>
            <a:r>
              <a:rPr lang="en-GB"/>
              <a:t>Ensure decision-makers’ understanding key outcomes and resource consequences</a:t>
            </a:r>
          </a:p>
          <a:p>
            <a:pPr lvl="1"/>
            <a:r>
              <a:rPr lang="en-GB"/>
              <a:t>Focus attention on the quality of the evidence used in an economic model</a:t>
            </a: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/>
              <a:t>Questions or comments about economic analyses?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42350" cy="1143000"/>
          </a:xfrm>
        </p:spPr>
        <p:txBody>
          <a:bodyPr/>
          <a:lstStyle/>
          <a:p>
            <a:r>
              <a:rPr lang="nb-NO" sz="2800"/>
              <a:t>Resource consequences need to be considered along with health and other impacts </a:t>
            </a:r>
            <a:br>
              <a:rPr lang="nb-NO" sz="2800"/>
            </a:br>
            <a:r>
              <a:rPr lang="nb-NO" sz="2800"/>
              <a:t>when making judgements about the balance between the pros and cons of options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89138"/>
            <a:ext cx="69119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84275"/>
          </a:xfrm>
        </p:spPr>
        <p:txBody>
          <a:bodyPr/>
          <a:lstStyle/>
          <a:p>
            <a:r>
              <a:rPr lang="en-US" altLang="ja-JP" sz="2800" dirty="0">
                <a:ea typeface="ＭＳ Ｐゴシック" charset="-128"/>
              </a:rPr>
              <a:t>Policy briefs should inform </a:t>
            </a:r>
            <a:r>
              <a:rPr lang="en-US" altLang="ja-JP" sz="2800" dirty="0" err="1" smtClean="0">
                <a:ea typeface="ＭＳ Ｐゴシック" charset="-128"/>
              </a:rPr>
              <a:t>judgements</a:t>
            </a:r>
            <a:r>
              <a:rPr lang="en-US" altLang="ja-JP" sz="2800" dirty="0" smtClean="0">
                <a:ea typeface="ＭＳ Ｐゴシック" charset="-128"/>
              </a:rPr>
              <a:t> </a:t>
            </a:r>
            <a:r>
              <a:rPr lang="en-US" altLang="ja-JP" sz="2800" dirty="0">
                <a:ea typeface="ＭＳ Ｐゴシック" charset="-128"/>
              </a:rPr>
              <a:t>about whether the net benefits are worth the incremental costs</a:t>
            </a:r>
            <a:r>
              <a:rPr lang="en-US" altLang="ja-JP" sz="4000" dirty="0">
                <a:ea typeface="ＭＳ Ｐゴシック" charset="-128"/>
              </a:rPr>
              <a:t> </a:t>
            </a:r>
            <a:endParaRPr lang="en-US" sz="4000" dirty="0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628775"/>
            <a:ext cx="4103687" cy="4043363"/>
          </a:xfrm>
          <a:prstGeom prst="rect">
            <a:avLst/>
          </a:prstGeom>
          <a:noFill/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763713" y="5646738"/>
            <a:ext cx="5549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800"/>
              <a:t>And clarify important uncertainties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708400" y="2492375"/>
            <a:ext cx="24765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b-NO" sz="14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3635375" y="3213100"/>
            <a:ext cx="2889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b-NO" sz="14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3995738" y="2924175"/>
            <a:ext cx="360362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b-NO" sz="14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4427538" y="2781300"/>
            <a:ext cx="5048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b-NO" sz="1400">
                <a:solidFill>
                  <a:srgbClr val="FF3300"/>
                </a:solidFill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  <p:bldP spid="157701" grpId="0" animBg="1"/>
      <p:bldP spid="157701" grpId="1" animBg="1"/>
      <p:bldP spid="157704" grpId="0" animBg="1"/>
      <p:bldP spid="157704" grpId="1" animBg="1"/>
      <p:bldP spid="157705" grpId="0" animBg="1"/>
      <p:bldP spid="157705" grpId="1" animBg="1"/>
      <p:bldP spid="157706" grpId="0" animBg="1"/>
      <p:bldP spid="15770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Equity considerations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b-NO"/>
              <a:t>In addition to considering the overall costs (and cost-effectiveness) of optons, policymakers need to consider </a:t>
            </a:r>
          </a:p>
          <a:p>
            <a:r>
              <a:rPr lang="nb-NO"/>
              <a:t>Who will bear particular costs and </a:t>
            </a:r>
          </a:p>
          <a:p>
            <a:r>
              <a:rPr lang="nb-NO"/>
              <a:t>The impact that this will have on inequities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/>
              <a:t>Questions or comments?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resources are needed?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2400" dirty="0" err="1"/>
              <a:t>Consider</a:t>
            </a:r>
            <a:r>
              <a:rPr lang="nb-NO" sz="2400" dirty="0"/>
              <a:t> </a:t>
            </a:r>
            <a:r>
              <a:rPr lang="nb-NO" sz="2400" dirty="0" err="1"/>
              <a:t>both</a:t>
            </a:r>
            <a:r>
              <a:rPr lang="nb-NO" sz="2400" dirty="0"/>
              <a:t> </a:t>
            </a:r>
          </a:p>
          <a:p>
            <a:pPr>
              <a:lnSpc>
                <a:spcPct val="80000"/>
              </a:lnSpc>
            </a:pPr>
            <a:r>
              <a:rPr lang="nb-NO" sz="2400" dirty="0"/>
              <a:t>Resources used to </a:t>
            </a:r>
            <a:r>
              <a:rPr lang="nb-NO" sz="2400" dirty="0" err="1"/>
              <a:t>implement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option</a:t>
            </a:r>
            <a:r>
              <a:rPr lang="nb-NO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nb-NO" sz="2000" dirty="0" err="1"/>
              <a:t>E.g</a:t>
            </a:r>
            <a:r>
              <a:rPr lang="nb-NO" sz="2000" dirty="0"/>
              <a:t>. drugs, </a:t>
            </a:r>
            <a:r>
              <a:rPr lang="nb-NO" sz="2000" dirty="0" err="1"/>
              <a:t>equipment</a:t>
            </a:r>
            <a:r>
              <a:rPr lang="nb-NO" sz="2000" dirty="0"/>
              <a:t> and human </a:t>
            </a:r>
            <a:r>
              <a:rPr lang="nb-NO" sz="2000" dirty="0" err="1"/>
              <a:t>resources</a:t>
            </a:r>
            <a:endParaRPr lang="nb-NO" sz="2000" dirty="0"/>
          </a:p>
          <a:p>
            <a:pPr>
              <a:lnSpc>
                <a:spcPct val="80000"/>
              </a:lnSpc>
            </a:pPr>
            <a:r>
              <a:rPr lang="nb-NO" sz="2400" dirty="0" err="1"/>
              <a:t>Subsequent</a:t>
            </a:r>
            <a:r>
              <a:rPr lang="nb-NO" sz="2400" dirty="0"/>
              <a:t> </a:t>
            </a:r>
            <a:r>
              <a:rPr lang="nb-NO" sz="2400" dirty="0" err="1"/>
              <a:t>resource</a:t>
            </a:r>
            <a:r>
              <a:rPr lang="nb-NO" sz="2400" dirty="0"/>
              <a:t> </a:t>
            </a:r>
            <a:r>
              <a:rPr lang="nb-NO" sz="2400" dirty="0" err="1"/>
              <a:t>use</a:t>
            </a:r>
            <a:r>
              <a:rPr lang="nb-NO" sz="2400" dirty="0"/>
              <a:t> from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impacts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option</a:t>
            </a:r>
            <a:r>
              <a:rPr lang="nb-NO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nb-NO" sz="2000" dirty="0" err="1"/>
              <a:t>E.g</a:t>
            </a:r>
            <a:r>
              <a:rPr lang="nb-NO" sz="2000" dirty="0"/>
              <a:t>. </a:t>
            </a:r>
            <a:r>
              <a:rPr lang="nb-NO" sz="2000" dirty="0" err="1"/>
              <a:t>increases</a:t>
            </a:r>
            <a:r>
              <a:rPr lang="nb-NO" sz="2000" dirty="0"/>
              <a:t> or </a:t>
            </a:r>
            <a:r>
              <a:rPr lang="nb-NO" sz="2000" dirty="0" err="1"/>
              <a:t>decreases</a:t>
            </a:r>
            <a:r>
              <a:rPr lang="nb-NO" sz="2000" dirty="0"/>
              <a:t> in </a:t>
            </a:r>
            <a:r>
              <a:rPr lang="nb-NO" sz="2000" dirty="0" err="1"/>
              <a:t>healthcare</a:t>
            </a:r>
            <a:r>
              <a:rPr lang="nb-NO" sz="2000" dirty="0"/>
              <a:t> </a:t>
            </a:r>
            <a:r>
              <a:rPr lang="nb-NO" sz="2000" dirty="0" err="1"/>
              <a:t>utilisation</a:t>
            </a:r>
            <a:r>
              <a:rPr lang="nb-NO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nb-NO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nb-NO" sz="2400" dirty="0"/>
              <a:t>For </a:t>
            </a:r>
            <a:r>
              <a:rPr lang="nb-NO" sz="2400" dirty="0" err="1"/>
              <a:t>example</a:t>
            </a:r>
            <a:r>
              <a:rPr lang="nb-NO" sz="2400" dirty="0"/>
              <a:t>, </a:t>
            </a:r>
            <a:r>
              <a:rPr lang="nb-NO" sz="2400" dirty="0" err="1"/>
              <a:t>incentives</a:t>
            </a:r>
            <a:r>
              <a:rPr lang="nb-NO" sz="2400" dirty="0"/>
              <a:t> to </a:t>
            </a:r>
            <a:r>
              <a:rPr lang="nb-NO" sz="2400" dirty="0" err="1"/>
              <a:t>patients</a:t>
            </a:r>
            <a:r>
              <a:rPr lang="nb-NO" sz="2400" dirty="0"/>
              <a:t> to </a:t>
            </a:r>
            <a:r>
              <a:rPr lang="nb-NO" sz="2400" dirty="0" err="1"/>
              <a:t>improve</a:t>
            </a:r>
            <a:r>
              <a:rPr lang="nb-NO" sz="2400" dirty="0"/>
              <a:t> </a:t>
            </a:r>
            <a:r>
              <a:rPr lang="nb-NO" sz="2400" dirty="0" err="1"/>
              <a:t>adherence</a:t>
            </a:r>
            <a:r>
              <a:rPr lang="nb-NO" sz="2400" dirty="0"/>
              <a:t> to </a:t>
            </a:r>
            <a:r>
              <a:rPr lang="nb-NO" sz="2400" dirty="0" err="1"/>
              <a:t>tuberculosis</a:t>
            </a:r>
            <a:r>
              <a:rPr lang="nb-NO" sz="2400" dirty="0"/>
              <a:t> </a:t>
            </a:r>
            <a:r>
              <a:rPr lang="nb-NO" sz="2400" dirty="0" err="1"/>
              <a:t>treatment</a:t>
            </a:r>
            <a:endParaRPr lang="nb-NO" sz="2400" dirty="0"/>
          </a:p>
          <a:p>
            <a:pPr>
              <a:lnSpc>
                <a:spcPct val="80000"/>
              </a:lnSpc>
            </a:pPr>
            <a:r>
              <a:rPr lang="nb-NO" sz="2400" dirty="0" err="1"/>
              <a:t>Require</a:t>
            </a:r>
            <a:r>
              <a:rPr lang="nb-NO" sz="2400" dirty="0"/>
              <a:t> </a:t>
            </a:r>
            <a:r>
              <a:rPr lang="nb-NO" sz="2400" dirty="0" err="1"/>
              <a:t>substantial</a:t>
            </a:r>
            <a:r>
              <a:rPr lang="nb-NO" sz="2400" dirty="0"/>
              <a:t> </a:t>
            </a:r>
            <a:r>
              <a:rPr lang="nb-NO" sz="2400" dirty="0" err="1"/>
              <a:t>resource</a:t>
            </a:r>
            <a:r>
              <a:rPr lang="nb-NO" sz="2400" dirty="0"/>
              <a:t> inputs</a:t>
            </a:r>
          </a:p>
          <a:p>
            <a:pPr>
              <a:lnSpc>
                <a:spcPct val="80000"/>
              </a:lnSpc>
            </a:pPr>
            <a:r>
              <a:rPr lang="nb-NO" sz="2400" dirty="0" err="1"/>
              <a:t>But</a:t>
            </a:r>
            <a:r>
              <a:rPr lang="nb-NO" sz="2400" dirty="0"/>
              <a:t> </a:t>
            </a:r>
            <a:r>
              <a:rPr lang="nb-NO" sz="2400" dirty="0" err="1"/>
              <a:t>these</a:t>
            </a:r>
            <a:r>
              <a:rPr lang="nb-NO" sz="2400" dirty="0"/>
              <a:t> </a:t>
            </a:r>
            <a:r>
              <a:rPr lang="nb-NO" sz="2400" dirty="0" err="1"/>
              <a:t>may</a:t>
            </a:r>
            <a:r>
              <a:rPr lang="nb-NO" sz="2400" dirty="0"/>
              <a:t> be offset by </a:t>
            </a:r>
            <a:r>
              <a:rPr lang="nb-NO" sz="2400" dirty="0" err="1"/>
              <a:t>subsequent</a:t>
            </a:r>
            <a:r>
              <a:rPr lang="nb-NO" sz="2400" dirty="0"/>
              <a:t> </a:t>
            </a:r>
            <a:r>
              <a:rPr lang="nb-NO" sz="2400" dirty="0" err="1"/>
              <a:t>savings</a:t>
            </a:r>
            <a:endParaRPr lang="nb-NO" sz="2400" dirty="0"/>
          </a:p>
          <a:p>
            <a:pPr lvl="1">
              <a:lnSpc>
                <a:spcPct val="80000"/>
              </a:lnSpc>
            </a:pPr>
            <a:r>
              <a:rPr lang="nb-NO" sz="2000" dirty="0" smtClean="0"/>
              <a:t>Due to </a:t>
            </a:r>
            <a:r>
              <a:rPr lang="nb-NO" sz="2000" dirty="0" smtClean="0"/>
              <a:t>a </a:t>
            </a:r>
            <a:r>
              <a:rPr lang="nb-NO" sz="2000" dirty="0" err="1"/>
              <a:t>reduction</a:t>
            </a:r>
            <a:r>
              <a:rPr lang="nb-NO" sz="2000" dirty="0"/>
              <a:t> in </a:t>
            </a:r>
            <a:r>
              <a:rPr lang="nb-NO" sz="2000" dirty="0" err="1"/>
              <a:t>failed</a:t>
            </a:r>
            <a:r>
              <a:rPr lang="nb-NO" sz="2000" dirty="0"/>
              <a:t> </a:t>
            </a:r>
            <a:r>
              <a:rPr lang="nb-NO" sz="2000" dirty="0" err="1"/>
              <a:t>treatment</a:t>
            </a:r>
            <a:r>
              <a:rPr lang="nb-NO" sz="2000" dirty="0"/>
              <a:t> and less </a:t>
            </a:r>
            <a:r>
              <a:rPr lang="nb-NO" sz="2000" dirty="0" err="1"/>
              <a:t>spread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disease</a:t>
            </a:r>
            <a:endParaRPr lang="nb-NO" sz="2000" dirty="0"/>
          </a:p>
          <a:p>
            <a:pPr lvl="1">
              <a:lnSpc>
                <a:spcPct val="80000"/>
              </a:lnSpc>
            </a:pPr>
            <a:r>
              <a:rPr lang="nb-NO" sz="2000" dirty="0"/>
              <a:t>And </a:t>
            </a:r>
            <a:r>
              <a:rPr lang="nb-NO" sz="2000" dirty="0" err="1"/>
              <a:t>therefore</a:t>
            </a:r>
            <a:r>
              <a:rPr lang="nb-NO" sz="2000" dirty="0"/>
              <a:t> less </a:t>
            </a:r>
            <a:r>
              <a:rPr lang="nb-NO" sz="2000" dirty="0" err="1"/>
              <a:t>subsequent</a:t>
            </a:r>
            <a:r>
              <a:rPr lang="nb-NO" sz="2000" dirty="0"/>
              <a:t> </a:t>
            </a:r>
            <a:r>
              <a:rPr lang="nb-NO" sz="2000" dirty="0" err="1"/>
              <a:t>resource</a:t>
            </a:r>
            <a:r>
              <a:rPr lang="nb-NO" sz="2000" dirty="0"/>
              <a:t> </a:t>
            </a:r>
            <a:r>
              <a:rPr lang="nb-NO" sz="2000" dirty="0" err="1"/>
              <a:t>use</a:t>
            </a:r>
            <a:r>
              <a:rPr lang="nb-NO" sz="2000" dirty="0"/>
              <a:t> for </a:t>
            </a:r>
            <a:r>
              <a:rPr lang="nb-NO" sz="2000" dirty="0" err="1"/>
              <a:t>retreatment</a:t>
            </a:r>
            <a:r>
              <a:rPr lang="nb-NO" sz="2000" dirty="0"/>
              <a:t> and  </a:t>
            </a:r>
            <a:r>
              <a:rPr lang="nb-NO" sz="2000" dirty="0" err="1"/>
              <a:t>treatment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others</a:t>
            </a:r>
            <a:r>
              <a:rPr lang="nb-NO" sz="2000" dirty="0"/>
              <a:t> </a:t>
            </a:r>
            <a:r>
              <a:rPr lang="nb-NO" sz="2000" dirty="0" err="1"/>
              <a:t>who</a:t>
            </a:r>
            <a:r>
              <a:rPr lang="nb-NO" sz="2000" dirty="0"/>
              <a:t> </a:t>
            </a:r>
            <a:r>
              <a:rPr lang="nb-NO" sz="2000" dirty="0" err="1"/>
              <a:t>become</a:t>
            </a:r>
            <a:r>
              <a:rPr lang="nb-NO" sz="2000" dirty="0"/>
              <a:t> </a:t>
            </a:r>
            <a:r>
              <a:rPr lang="nb-NO" sz="2000" dirty="0" err="1"/>
              <a:t>infected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uiExpand="1" build="p"/>
      <p:bldP spid="13312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It is necessary to specify the viewpoint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sz="2400"/>
              <a:t>A societal perspective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Is a broad viewpoint that includes all important healthcare and non-healthcare resources 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Has the advantage of ensuring that the issue of who pays does not determine whether resource use is included</a:t>
            </a:r>
          </a:p>
          <a:p>
            <a:pPr>
              <a:lnSpc>
                <a:spcPct val="90000"/>
              </a:lnSpc>
            </a:pPr>
            <a:r>
              <a:rPr lang="nb-NO" sz="2400"/>
              <a:t>A healthcare system perspective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Costs or savings outside of the healthcare system would not be included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This would not preclude a consideration of the impacts of an option on issues such as social services or crime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But any costs or savings associated with those impacts would not be relevant to the healthcare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139267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It is also necessary to specify the time horizon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800"/>
              <a:t>The period of time for which resource use, as well as health outcomes and other impacts, will be considered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346075"/>
          </a:xfrm>
        </p:spPr>
        <p:txBody>
          <a:bodyPr/>
          <a:lstStyle/>
          <a:p>
            <a:r>
              <a:rPr lang="nb-NO" sz="3200" b="1"/>
              <a:t>Potentially important resource consequences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0403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1800" b="1"/>
              <a:t>Changes in use of healthcare resources</a:t>
            </a:r>
          </a:p>
          <a:p>
            <a:pPr>
              <a:lnSpc>
                <a:spcPct val="80000"/>
              </a:lnSpc>
            </a:pPr>
            <a:r>
              <a:rPr lang="nb-NO" sz="1800"/>
              <a:t>Policy or programme delivery</a:t>
            </a:r>
          </a:p>
          <a:p>
            <a:pPr lvl="1">
              <a:lnSpc>
                <a:spcPct val="80000"/>
              </a:lnSpc>
            </a:pPr>
            <a:r>
              <a:rPr lang="nb-NO" sz="1600"/>
              <a:t>Human resources/time</a:t>
            </a:r>
          </a:p>
          <a:p>
            <a:pPr lvl="1">
              <a:lnSpc>
                <a:spcPct val="80000"/>
              </a:lnSpc>
            </a:pPr>
            <a:r>
              <a:rPr lang="nb-NO" sz="1600"/>
              <a:t>Consumable supplies</a:t>
            </a:r>
          </a:p>
          <a:p>
            <a:pPr lvl="1">
              <a:lnSpc>
                <a:spcPct val="80000"/>
              </a:lnSpc>
            </a:pPr>
            <a:r>
              <a:rPr lang="nb-NO" sz="1600"/>
              <a:t>Land, buildings, equipment</a:t>
            </a:r>
          </a:p>
          <a:p>
            <a:pPr>
              <a:lnSpc>
                <a:spcPct val="80000"/>
              </a:lnSpc>
            </a:pPr>
            <a:r>
              <a:rPr lang="nb-NO" sz="1800"/>
              <a:t>Additional (or fewer) hospitalisations, outpatient visits or home visits</a:t>
            </a:r>
          </a:p>
          <a:p>
            <a:pPr>
              <a:lnSpc>
                <a:spcPct val="80000"/>
              </a:lnSpc>
            </a:pPr>
            <a:r>
              <a:rPr lang="nb-NO" sz="1800"/>
              <a:t>Additional (or less) use of laboratory tests or examinations</a:t>
            </a:r>
          </a:p>
          <a:p>
            <a:pPr>
              <a:lnSpc>
                <a:spcPct val="80000"/>
              </a:lnSpc>
            </a:pPr>
            <a:r>
              <a:rPr lang="nb-NO" sz="1800"/>
              <a:t>Paid transportation (e.g. emergency transportation)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sz="1800" b="1"/>
              <a:t>Changes in use of non-healthcare resources</a:t>
            </a:r>
          </a:p>
          <a:p>
            <a:pPr>
              <a:lnSpc>
                <a:spcPct val="80000"/>
              </a:lnSpc>
            </a:pPr>
            <a:r>
              <a:rPr lang="nb-NO" sz="1800"/>
              <a:t>Transportation to healthcare facilities</a:t>
            </a:r>
          </a:p>
          <a:p>
            <a:pPr>
              <a:lnSpc>
                <a:spcPct val="80000"/>
              </a:lnSpc>
            </a:pPr>
            <a:r>
              <a:rPr lang="nb-NO" sz="1800"/>
              <a:t>Social services (e.g. housing, home assistance, occupational training)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sz="1800" b="1"/>
              <a:t>Changes in use of patient and informal caregiver time</a:t>
            </a:r>
          </a:p>
          <a:p>
            <a:pPr>
              <a:lnSpc>
                <a:spcPct val="80000"/>
              </a:lnSpc>
            </a:pPr>
            <a:r>
              <a:rPr lang="nb-NO" sz="1800"/>
              <a:t>Outpatient visits</a:t>
            </a:r>
          </a:p>
          <a:p>
            <a:pPr>
              <a:lnSpc>
                <a:spcPct val="80000"/>
              </a:lnSpc>
            </a:pPr>
            <a:r>
              <a:rPr lang="nb-NO" sz="1800"/>
              <a:t>Hospital admissions</a:t>
            </a:r>
          </a:p>
          <a:p>
            <a:pPr>
              <a:lnSpc>
                <a:spcPct val="80000"/>
              </a:lnSpc>
            </a:pPr>
            <a:r>
              <a:rPr lang="nb-NO" sz="1800"/>
              <a:t>Time of family or other informal caregivers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sz="1800" b="1"/>
              <a:t>Changes in productivity</a:t>
            </a:r>
          </a:p>
          <a:p>
            <a:pPr>
              <a:lnSpc>
                <a:spcPct val="80000"/>
              </a:lnSpc>
            </a:pPr>
            <a:r>
              <a:rPr lang="nb-NO" sz="1800"/>
              <a:t>Should be captured in terms of the value or importance attached to health outcomes and should not be included as resource consequences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5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5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5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5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5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5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5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5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135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35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35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35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135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35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135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35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35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35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35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35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uiExpand="1" build="p"/>
      <p:bldP spid="135171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/>
              <a:t>Questions or comments regarding identifying potentially important impacts on resource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Finding </a:t>
            </a:r>
            <a:r>
              <a:rPr lang="nb-NO" sz="4000"/>
              <a:t>evidence regarding resource use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en-US"/>
              <a:t>Systematic reviews</a:t>
            </a:r>
          </a:p>
          <a:p>
            <a:r>
              <a:rPr lang="en-US"/>
              <a:t>Impact evaluations </a:t>
            </a:r>
          </a:p>
          <a:p>
            <a:r>
              <a:rPr lang="en-US"/>
              <a:t>National, sub-national or international databases; e.g.</a:t>
            </a:r>
          </a:p>
          <a:p>
            <a:pPr lvl="1"/>
            <a:r>
              <a:rPr lang="en-US"/>
              <a:t>Drug use from prescription databases</a:t>
            </a:r>
          </a:p>
          <a:p>
            <a:pPr lvl="1"/>
            <a:r>
              <a:rPr lang="en-US"/>
              <a:t>Hospitalizations from hospital databases</a:t>
            </a: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RE">
  <a:themeElements>
    <a:clrScheme name="SURE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SURE</Template>
  <TotalTime>4039</TotalTime>
  <Words>1369</Words>
  <Application>Microsoft Office PowerPoint</Application>
  <PresentationFormat>On-screen Show (4:3)</PresentationFormat>
  <Paragraphs>157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SURE</vt:lpstr>
      <vt:lpstr>Finding and assessing research evidence about the costs and cost-effectiveness of options</vt:lpstr>
      <vt:lpstr>Policy briefs should inform judgements about whether the net benefits are worth the incremental costs </vt:lpstr>
      <vt:lpstr>Costs differ from  benefits and harms</vt:lpstr>
      <vt:lpstr>What resources are needed?</vt:lpstr>
      <vt:lpstr>It is necessary to specify the viewpoint</vt:lpstr>
      <vt:lpstr>It is also necessary to specify the time horizon</vt:lpstr>
      <vt:lpstr>Potentially important resource consequences</vt:lpstr>
      <vt:lpstr>Questions or comments regarding identifying potentially important impacts on resource use?</vt:lpstr>
      <vt:lpstr>Finding evidence regarding resource use</vt:lpstr>
      <vt:lpstr>Focus on evidence about resource use, not costs</vt:lpstr>
      <vt:lpstr>Evidence of resource consequences is often lacking</vt:lpstr>
      <vt:lpstr>Questions or comments regarding finding evidence regarding resource use?</vt:lpstr>
      <vt:lpstr>How much confidence can be placed in evidence of resource use?</vt:lpstr>
      <vt:lpstr>Factors that commonly lower the quality of resource evidence</vt:lpstr>
      <vt:lpstr>Checklists for economic analyses</vt:lpstr>
      <vt:lpstr>The quality of the evidence used in published economic models is rarely explicitly assessed</vt:lpstr>
      <vt:lpstr>Questions or comments on making judgements about how much confidence to place in evidence of resource use?</vt:lpstr>
      <vt:lpstr>How much will the necessary resources cost?</vt:lpstr>
      <vt:lpstr>Attaching appropriate monetary values to resource use has several advantages</vt:lpstr>
      <vt:lpstr>Monetary valuations of resource use should be made with data specific to the context where a policy decision must be made</vt:lpstr>
      <vt:lpstr>Discounting</vt:lpstr>
      <vt:lpstr>Questions or comments on making judgements about attaching monetary values to resource use?</vt:lpstr>
      <vt:lpstr>Economic models have advantages</vt:lpstr>
      <vt:lpstr>Finding economic analyses</vt:lpstr>
      <vt:lpstr>NHS Economic Evaluation Database</vt:lpstr>
      <vt:lpstr>PubMed</vt:lpstr>
      <vt:lpstr>PubMed</vt:lpstr>
      <vt:lpstr>PubMed</vt:lpstr>
      <vt:lpstr>Published cost-effectiveness analyses are often of limited value</vt:lpstr>
      <vt:lpstr>Given the complexity of economic models &amp; limited resources for constructing these, it often is not feasible to undertake full economic models </vt:lpstr>
      <vt:lpstr>Questions or comments about economic analyses?</vt:lpstr>
      <vt:lpstr>Resource consequences need to be considered along with health and other impacts  when making judgements about the balance between the pros and cons of options</vt:lpstr>
      <vt:lpstr>Policy briefs should inform judgements about whether the net benefits are worth the incremental costs </vt:lpstr>
      <vt:lpstr>Equity considerations</vt:lpstr>
      <vt:lpstr>Questions or comments?</vt:lpstr>
    </vt:vector>
  </TitlesOfParts>
  <Company>Kunnskapssenteret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Summarising findings about the likely impacts of options</dc:title>
  <dc:creator>K</dc:creator>
  <cp:lastModifiedBy>jenny</cp:lastModifiedBy>
  <cp:revision>36</cp:revision>
  <dcterms:created xsi:type="dcterms:W3CDTF">2010-04-29T14:40:34Z</dcterms:created>
  <dcterms:modified xsi:type="dcterms:W3CDTF">2012-01-10T12:38:15Z</dcterms:modified>
</cp:coreProperties>
</file>