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8"/>
  </p:notesMasterIdLst>
  <p:sldIdLst>
    <p:sldId id="256" r:id="rId2"/>
    <p:sldId id="329" r:id="rId3"/>
    <p:sldId id="330" r:id="rId4"/>
    <p:sldId id="331" r:id="rId5"/>
    <p:sldId id="341" r:id="rId6"/>
    <p:sldId id="342" r:id="rId7"/>
    <p:sldId id="343" r:id="rId8"/>
    <p:sldId id="344" r:id="rId9"/>
    <p:sldId id="345" r:id="rId10"/>
    <p:sldId id="346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70" r:id="rId32"/>
    <p:sldId id="371" r:id="rId33"/>
    <p:sldId id="372" r:id="rId34"/>
    <p:sldId id="373" r:id="rId35"/>
    <p:sldId id="374" r:id="rId36"/>
    <p:sldId id="375" r:id="rId37"/>
    <p:sldId id="376" r:id="rId38"/>
    <p:sldId id="377" r:id="rId39"/>
    <p:sldId id="378" r:id="rId40"/>
    <p:sldId id="379" r:id="rId41"/>
    <p:sldId id="380" r:id="rId42"/>
    <p:sldId id="381" r:id="rId43"/>
    <p:sldId id="382" r:id="rId44"/>
    <p:sldId id="383" r:id="rId45"/>
    <p:sldId id="384" r:id="rId46"/>
    <p:sldId id="385" r:id="rId47"/>
    <p:sldId id="386" r:id="rId48"/>
    <p:sldId id="387" r:id="rId49"/>
    <p:sldId id="388" r:id="rId50"/>
    <p:sldId id="389" r:id="rId51"/>
    <p:sldId id="390" r:id="rId52"/>
    <p:sldId id="391" r:id="rId53"/>
    <p:sldId id="392" r:id="rId54"/>
    <p:sldId id="393" r:id="rId55"/>
    <p:sldId id="394" r:id="rId56"/>
    <p:sldId id="407" r:id="rId57"/>
    <p:sldId id="396" r:id="rId58"/>
    <p:sldId id="397" r:id="rId59"/>
    <p:sldId id="406" r:id="rId60"/>
    <p:sldId id="398" r:id="rId61"/>
    <p:sldId id="400" r:id="rId62"/>
    <p:sldId id="401" r:id="rId63"/>
    <p:sldId id="402" r:id="rId64"/>
    <p:sldId id="403" r:id="rId65"/>
    <p:sldId id="404" r:id="rId66"/>
    <p:sldId id="405" r:id="rId67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6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4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4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1E74670-2974-4604-8936-C9BEB919A2F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658CB4-D0CF-465D-AFA5-0B0100A51A8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ECC5D9-B8EC-4EBE-BE44-5A0B36C6B766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808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1015CE6-8028-4F53-A695-5330E5509A39}" type="slidenum">
              <a:rPr lang="en-US" sz="1200"/>
              <a:pPr algn="r"/>
              <a:t>49</a:t>
            </a:fld>
            <a:endParaRPr lang="en-US" sz="1200"/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296BD9-20D0-4203-A544-0BF9FFC7D43B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77BF23-1972-4E2E-9D2C-9851FEE67ED6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BAF002-4383-43C4-8397-006C7F77CEA0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ECC5D9-B8EC-4EBE-BE44-5A0B36C6B766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808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1015CE6-8028-4F53-A695-5330E5509A39}" type="slidenum">
              <a:rPr lang="en-US" sz="1200"/>
              <a:pPr algn="r"/>
              <a:t>56</a:t>
            </a:fld>
            <a:endParaRPr lang="en-US" sz="1200"/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CAC2A9-42FD-4189-A382-A0675D58478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A242AB-D80C-4943-AEDF-A22C83D8AA5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961589-0D71-4BA2-86A9-F58802EA6B6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68CC7D-3A5D-45AC-83A0-084CF901E38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5720FA-1131-4BFE-B1AE-B99D48C5FCA3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6489C-D67D-49A8-B02C-87119FD9F1B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14CBAA-2D6A-47A4-90DD-AC43001A1CF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9A2CA0-7D99-4E7A-A1F3-DB7765C4CA21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5DA2A-53CB-449C-A182-F501CA7630F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5449E-2A55-40E2-9515-9CAFED0E7E7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1E356-B4D4-4B64-990C-AA5AC2FDC39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B42DB-B1B7-4B2E-B577-7E573891E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2B14F-CA9F-4A0E-8D1A-57DD9DB8651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B1142-2915-4F50-B5BF-F2D5A621899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C9CA0-8BA6-43C6-97AB-21D58F29066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0A34C-4C29-4805-B855-0F8FBBFCB6D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2CEC8-8243-450E-9151-8B9E906D800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228C-AB68-47CE-896C-054FC7494B0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C693C-5D98-463D-9310-700528E5387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C2B9A-D593-4868-ADBF-039B3D9D8A0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509545B-04C1-46B9-964D-A237D10926B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Microsoft_Office_Word_97_-_2003_Document4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Word_97_-_2003_Document3.doc"/><Relationship Id="rId5" Type="http://schemas.openxmlformats.org/officeDocument/2006/relationships/oleObject" Target="../embeddings/Microsoft_Office_Word_97_-_2003_Document2.doc"/><Relationship Id="rId4" Type="http://schemas.openxmlformats.org/officeDocument/2006/relationships/oleObject" Target="../embeddings/Microsoft_Office_Word_97_-_2003_Document1.doc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Microsoft_Office_Word_97_-_2003_Document8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Office_Word_97_-_2003_Document7.doc"/><Relationship Id="rId5" Type="http://schemas.openxmlformats.org/officeDocument/2006/relationships/oleObject" Target="../embeddings/Microsoft_Office_Word_97_-_2003_Document6.doc"/><Relationship Id="rId4" Type="http://schemas.openxmlformats.org/officeDocument/2006/relationships/oleObject" Target="../embeddings/Microsoft_Office_Word_97_-_2003_Document5.doc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25538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b="1" smtClean="0"/>
              <a:t>Summarising findings about the likely impacts of options</a:t>
            </a:r>
            <a:r>
              <a:rPr lang="nb-NO" sz="4000" smtClean="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429000"/>
            <a:ext cx="8229600" cy="2192338"/>
          </a:xfrm>
        </p:spPr>
        <p:txBody>
          <a:bodyPr/>
          <a:lstStyle/>
          <a:p>
            <a:pPr eaLnBrk="1" hangingPunct="1"/>
            <a:r>
              <a:rPr lang="nb-NO" smtClean="0"/>
              <a:t>Judgements about the quality of evidence</a:t>
            </a:r>
          </a:p>
          <a:p>
            <a:pPr eaLnBrk="1" hangingPunct="1"/>
            <a:r>
              <a:rPr lang="nb-NO" smtClean="0"/>
              <a:t>Preparing summary of findings tables</a:t>
            </a:r>
          </a:p>
          <a:p>
            <a:pPr eaLnBrk="1" hangingPunct="1"/>
            <a:r>
              <a:rPr lang="nb-NO" smtClean="0"/>
              <a:t>Plain language summaries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457200"/>
            <a:ext cx="7772400" cy="533400"/>
          </a:xfrm>
        </p:spPr>
        <p:txBody>
          <a:bodyPr/>
          <a:lstStyle/>
          <a:p>
            <a:pPr eaLnBrk="1" hangingPunct="1"/>
            <a:r>
              <a:rPr lang="en-GB" smtClean="0"/>
              <a:t>Why bother about grading the quality of evidence?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People draw conclusions about the quality of evidence</a:t>
            </a:r>
            <a:endParaRPr lang="en-GB" sz="2800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Systematic and explicit approaches can help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protect against errors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resolve disagreements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facilitate critical appraisal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communicate information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However, there is wide variation in currently used approaches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3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3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3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3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3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3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68575"/>
            <a:ext cx="7772400" cy="1470025"/>
          </a:xfrm>
        </p:spPr>
        <p:txBody>
          <a:bodyPr/>
          <a:lstStyle/>
          <a:p>
            <a:pPr eaLnBrk="1" hangingPunct="1"/>
            <a:r>
              <a:rPr lang="en-GB" b="1" smtClean="0"/>
              <a:t>What is quality of evidence and</a:t>
            </a:r>
            <a:br>
              <a:rPr lang="en-GB" b="1" smtClean="0"/>
            </a:br>
            <a:r>
              <a:rPr lang="en-GB" b="1" smtClean="0"/>
              <a:t>how should it be graded?</a:t>
            </a:r>
            <a:endParaRPr lang="en-GB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4851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Quality of evidence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514600"/>
            <a:ext cx="7543800" cy="2057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ja-JP" dirty="0" smtClean="0">
                <a:ea typeface="ＭＳ Ｐゴシック" charset="-128"/>
              </a:rPr>
              <a:t>The quality of evidence reflects the </a:t>
            </a:r>
            <a:r>
              <a:rPr lang="en-US" altLang="ja-JP" b="1" dirty="0" smtClean="0">
                <a:ea typeface="ＭＳ Ｐゴシック" charset="-128"/>
              </a:rPr>
              <a:t>extent to which we are confident </a:t>
            </a:r>
            <a:r>
              <a:rPr lang="en-US" altLang="ja-JP" dirty="0" smtClean="0">
                <a:ea typeface="ＭＳ Ｐゴシック" charset="-128"/>
              </a:rPr>
              <a:t>that an estimate of effect is correct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01000" cy="1431925"/>
          </a:xfrm>
        </p:spPr>
        <p:txBody>
          <a:bodyPr/>
          <a:lstStyle/>
          <a:p>
            <a:pPr eaLnBrk="1" hangingPunct="1"/>
            <a:r>
              <a:rPr lang="en-GB" sz="3200" smtClean="0"/>
              <a:t>The quality of evidence needs to be considered for each important outcome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763000" cy="4114800"/>
          </a:xfrm>
        </p:spPr>
        <p:txBody>
          <a:bodyPr/>
          <a:lstStyle/>
          <a:p>
            <a:pPr eaLnBrk="1" hangingPunct="1"/>
            <a:r>
              <a:rPr lang="en-GB" smtClean="0"/>
              <a:t>The quality of evidence may be different for different outcomes</a:t>
            </a:r>
          </a:p>
          <a:p>
            <a:pPr eaLnBrk="1" hangingPunct="1"/>
            <a:r>
              <a:rPr lang="en-GB" smtClean="0"/>
              <a:t>Decision makers (and review authors) need to consider the relative importance of outcomes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772400" cy="1524000"/>
          </a:xfrm>
        </p:spPr>
        <p:txBody>
          <a:bodyPr/>
          <a:lstStyle/>
          <a:p>
            <a:pPr eaLnBrk="1" hangingPunct="1"/>
            <a:r>
              <a:rPr lang="en-GB" sz="3200" smtClean="0"/>
              <a:t>Although the degree of confidence is a continuum, we suggest using four categories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3429000"/>
            <a:ext cx="5638800" cy="2438400"/>
          </a:xfrm>
        </p:spPr>
        <p:txBody>
          <a:bodyPr/>
          <a:lstStyle/>
          <a:p>
            <a:pPr marL="0" indent="0" eaLnBrk="1" hangingPunct="1"/>
            <a:r>
              <a:rPr lang="en-GB" smtClean="0"/>
              <a:t>High</a:t>
            </a:r>
          </a:p>
          <a:p>
            <a:pPr marL="0" indent="0" eaLnBrk="1" hangingPunct="1"/>
            <a:r>
              <a:rPr lang="en-GB" smtClean="0"/>
              <a:t>Moderate</a:t>
            </a:r>
          </a:p>
          <a:p>
            <a:pPr marL="0" indent="0" eaLnBrk="1" hangingPunct="1"/>
            <a:r>
              <a:rPr lang="en-GB" smtClean="0"/>
              <a:t>Low</a:t>
            </a:r>
          </a:p>
          <a:p>
            <a:pPr marL="0" indent="0" eaLnBrk="1" hangingPunct="1"/>
            <a:r>
              <a:rPr lang="en-GB" smtClean="0"/>
              <a:t>Very low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GB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7474" name="Object 2"/>
          <p:cNvGraphicFramePr>
            <a:graphicFrameLocks noChangeAspect="1"/>
          </p:cNvGraphicFramePr>
          <p:nvPr/>
        </p:nvGraphicFramePr>
        <p:xfrm>
          <a:off x="7073900" y="1125538"/>
          <a:ext cx="2222500" cy="5219700"/>
        </p:xfrm>
        <a:graphic>
          <a:graphicData uri="http://schemas.openxmlformats.org/presentationml/2006/ole">
            <p:oleObj spid="_x0000_s1026" name="Document" r:id="rId4" imgW="661251" imgH="1547549" progId="Word.Document.8">
              <p:embed/>
            </p:oleObj>
          </a:graphicData>
        </a:graphic>
      </p:graphicFrame>
      <p:graphicFrame>
        <p:nvGraphicFramePr>
          <p:cNvPr id="617475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7073900" y="1412875"/>
          <a:ext cx="2222500" cy="5194300"/>
        </p:xfrm>
        <a:graphic>
          <a:graphicData uri="http://schemas.openxmlformats.org/presentationml/2006/ole">
            <p:oleObj spid="_x0000_s1027" name="Document" r:id="rId5" imgW="660170" imgH="1540711" progId="Word.Document.8">
              <p:embed/>
            </p:oleObj>
          </a:graphicData>
        </a:graphic>
      </p:graphicFrame>
      <p:graphicFrame>
        <p:nvGraphicFramePr>
          <p:cNvPr id="617476" name="Object 4"/>
          <p:cNvGraphicFramePr>
            <a:graphicFrameLocks noChangeAspect="1"/>
          </p:cNvGraphicFramePr>
          <p:nvPr/>
        </p:nvGraphicFramePr>
        <p:xfrm>
          <a:off x="7086600" y="1557338"/>
          <a:ext cx="2222500" cy="5207000"/>
        </p:xfrm>
        <a:graphic>
          <a:graphicData uri="http://schemas.openxmlformats.org/presentationml/2006/ole">
            <p:oleObj spid="_x0000_s1028" name="Document" r:id="rId6" imgW="660170" imgH="1543590" progId="Word.Document.8">
              <p:embed/>
            </p:oleObj>
          </a:graphicData>
        </a:graphic>
      </p:graphicFrame>
      <p:graphicFrame>
        <p:nvGraphicFramePr>
          <p:cNvPr id="617477" name="Object 5"/>
          <p:cNvGraphicFramePr>
            <a:graphicFrameLocks noChangeAspect="1"/>
          </p:cNvGraphicFramePr>
          <p:nvPr/>
        </p:nvGraphicFramePr>
        <p:xfrm>
          <a:off x="7086600" y="1628775"/>
          <a:ext cx="2222500" cy="5194300"/>
        </p:xfrm>
        <a:graphic>
          <a:graphicData uri="http://schemas.openxmlformats.org/presentationml/2006/ole">
            <p:oleObj spid="_x0000_s1029" name="Document" r:id="rId7" imgW="660170" imgH="1540711" progId="Word.Document.8">
              <p:embed/>
            </p:oleObj>
          </a:graphicData>
        </a:graphic>
      </p:graphicFrame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543800" cy="1219200"/>
          </a:xfrm>
        </p:spPr>
        <p:txBody>
          <a:bodyPr/>
          <a:lstStyle/>
          <a:p>
            <a:pPr eaLnBrk="1" hangingPunct="1"/>
            <a:r>
              <a:rPr lang="en-US" smtClean="0"/>
              <a:t>Categories of quality</a:t>
            </a:r>
          </a:p>
        </p:txBody>
      </p:sp>
      <p:sp>
        <p:nvSpPr>
          <p:cNvPr id="61747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600200"/>
            <a:ext cx="6172200" cy="4114800"/>
          </a:xfrm>
        </p:spPr>
        <p:txBody>
          <a:bodyPr/>
          <a:lstStyle/>
          <a:p>
            <a:pPr eaLnBrk="1" hangingPunct="1">
              <a:spcBef>
                <a:spcPct val="25000"/>
              </a:spcBef>
            </a:pPr>
            <a:r>
              <a:rPr lang="en-GB" sz="2400" b="1" smtClean="0">
                <a:cs typeface="Times New Roman" pitchFamily="18" charset="0"/>
              </a:rPr>
              <a:t>High</a:t>
            </a:r>
            <a:r>
              <a:rPr lang="en-GB" sz="2400" smtClean="0">
                <a:cs typeface="Times New Roman" pitchFamily="18" charset="0"/>
              </a:rPr>
              <a:t>: </a:t>
            </a:r>
            <a:r>
              <a:rPr lang="en-US" altLang="ja-JP" sz="2400" smtClean="0">
                <a:ea typeface="ＭＳ Ｐゴシック" charset="-128"/>
              </a:rPr>
              <a:t>We are confident that the true effect lies close to that of the estimate of the effect</a:t>
            </a:r>
            <a:r>
              <a:rPr lang="en-GB" sz="2400" smtClean="0">
                <a:cs typeface="Times New Roman" pitchFamily="18" charset="0"/>
              </a:rPr>
              <a:t>. </a:t>
            </a:r>
          </a:p>
          <a:p>
            <a:pPr eaLnBrk="1" hangingPunct="1">
              <a:spcBef>
                <a:spcPct val="25000"/>
              </a:spcBef>
            </a:pPr>
            <a:r>
              <a:rPr lang="en-GB" sz="2400" b="1" smtClean="0"/>
              <a:t>Moderate</a:t>
            </a:r>
            <a:r>
              <a:rPr lang="en-GB" sz="2400" smtClean="0"/>
              <a:t>: </a:t>
            </a:r>
            <a:r>
              <a:rPr lang="en-US" altLang="ja-JP" sz="2400" smtClean="0">
                <a:ea typeface="ＭＳ Ｐゴシック" charset="-128"/>
              </a:rPr>
              <a:t>The true effect is likely to be close to the estimate of the effect, but there is a possibility that it is substantially different.</a:t>
            </a:r>
            <a:r>
              <a:rPr lang="nb-NO" altLang="ja-JP" sz="2400" smtClean="0">
                <a:ea typeface="ＭＳ Ｐゴシック" charset="-128"/>
              </a:rPr>
              <a:t> </a:t>
            </a:r>
            <a:endParaRPr lang="en-GB" sz="2400" smtClean="0">
              <a:cs typeface="Times New Roman" pitchFamily="18" charset="0"/>
            </a:endParaRPr>
          </a:p>
          <a:p>
            <a:pPr eaLnBrk="1" hangingPunct="1">
              <a:spcBef>
                <a:spcPct val="25000"/>
              </a:spcBef>
            </a:pPr>
            <a:r>
              <a:rPr lang="en-GB" sz="2400" b="1" smtClean="0"/>
              <a:t>Low</a:t>
            </a:r>
            <a:r>
              <a:rPr lang="en-GB" sz="2400" smtClean="0"/>
              <a:t>: </a:t>
            </a:r>
            <a:r>
              <a:rPr lang="en-US" altLang="ja-JP" sz="2400" smtClean="0">
                <a:ea typeface="ＭＳ Ｐゴシック" charset="-128"/>
              </a:rPr>
              <a:t>The true effect may be substantially different from the estimate of the effect.</a:t>
            </a:r>
            <a:r>
              <a:rPr lang="nb-NO" altLang="ja-JP" sz="2400" smtClean="0">
                <a:ea typeface="ＭＳ Ｐゴシック" charset="-128"/>
              </a:rPr>
              <a:t> </a:t>
            </a:r>
            <a:endParaRPr lang="en-GB" sz="2400" smtClean="0">
              <a:cs typeface="Times New Roman" pitchFamily="18" charset="0"/>
            </a:endParaRPr>
          </a:p>
          <a:p>
            <a:pPr eaLnBrk="1" hangingPunct="1">
              <a:spcBef>
                <a:spcPct val="25000"/>
              </a:spcBef>
            </a:pPr>
            <a:r>
              <a:rPr lang="en-GB" sz="2400" b="1" smtClean="0"/>
              <a:t>Very low</a:t>
            </a:r>
            <a:r>
              <a:rPr lang="en-GB" sz="2400" smtClean="0"/>
              <a:t>: Any estimate of effect is very uncertain.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7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7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7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74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ja-JP" i="1" smtClean="0">
                <a:ea typeface="ＭＳ Ｐゴシック" charset="-128"/>
              </a:rPr>
              <a:t>Study design is important</a:t>
            </a:r>
            <a:endParaRPr lang="en-US" i="1" smtClean="0"/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52513"/>
            <a:ext cx="7543800" cy="4572000"/>
          </a:xfrm>
        </p:spPr>
        <p:txBody>
          <a:bodyPr/>
          <a:lstStyle/>
          <a:p>
            <a:pPr eaLnBrk="1" hangingPunct="1"/>
            <a:r>
              <a:rPr lang="en-GB" altLang="ja-JP" smtClean="0">
                <a:ea typeface="ＭＳ Ｐゴシック" charset="-128"/>
              </a:rPr>
              <a:t>Early systems of grading the quality of evidence focused almost exclusively on study design</a:t>
            </a:r>
            <a:endParaRPr lang="en-US" altLang="ja-JP" smtClean="0">
              <a:ea typeface="ＭＳ Ｐゴシック" charset="-128"/>
            </a:endParaRPr>
          </a:p>
          <a:p>
            <a:pPr eaLnBrk="1" hangingPunct="1"/>
            <a:r>
              <a:rPr lang="en-GB" altLang="ja-JP" smtClean="0">
                <a:ea typeface="ＭＳ Ｐゴシック" charset="-128"/>
              </a:rPr>
              <a:t>Randomised trials provide, in general, far stronger evidence than observational studies.</a:t>
            </a:r>
            <a:r>
              <a:rPr lang="en-US" altLang="ja-JP" smtClean="0">
                <a:ea typeface="ＭＳ Ｐゴシック" charset="-128"/>
              </a:rPr>
              <a:t> </a:t>
            </a:r>
          </a:p>
          <a:p>
            <a:pPr lvl="1" eaLnBrk="1" hangingPunct="1"/>
            <a:r>
              <a:rPr lang="en-GB" smtClean="0"/>
              <a:t>Randomised trials start out at High</a:t>
            </a:r>
          </a:p>
          <a:p>
            <a:pPr lvl="1" eaLnBrk="1" hangingPunct="1"/>
            <a:r>
              <a:rPr lang="en-GB" smtClean="0"/>
              <a:t>Observational studies start out at Low </a:t>
            </a:r>
          </a:p>
          <a:p>
            <a:pPr eaLnBrk="1" hangingPunct="1"/>
            <a:r>
              <a:rPr lang="en-GB" smtClean="0"/>
              <a:t>However, other factors may decrease or increase the quality of evidence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082675"/>
            <a:ext cx="7543800" cy="1431925"/>
          </a:xfrm>
        </p:spPr>
        <p:txBody>
          <a:bodyPr/>
          <a:lstStyle/>
          <a:p>
            <a:pPr eaLnBrk="1" hangingPunct="1"/>
            <a:r>
              <a:rPr lang="en-US" altLang="ja-JP" smtClean="0">
                <a:ea typeface="ＭＳ Ｐゴシック" charset="-128"/>
              </a:rPr>
              <a:t>Factors that can lower the quality of evidence</a:t>
            </a:r>
            <a:endParaRPr lang="en-US" smtClean="0"/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819400"/>
            <a:ext cx="7543800" cy="36576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ê"/>
            </a:pPr>
            <a:r>
              <a:rPr lang="en-US" altLang="ja-JP" sz="3600" smtClean="0">
                <a:ea typeface="ＭＳ Ｐゴシック" charset="-128"/>
              </a:rPr>
              <a:t>Study limitations (risk of bias)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ê"/>
            </a:pPr>
            <a:r>
              <a:rPr lang="en-US" altLang="ja-JP" sz="3600" smtClean="0">
                <a:ea typeface="ＭＳ Ｐゴシック" charset="-128"/>
              </a:rPr>
              <a:t>Inconsistency of results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ê"/>
            </a:pPr>
            <a:r>
              <a:rPr lang="en-US" altLang="ja-JP" sz="3600" smtClean="0">
                <a:ea typeface="ＭＳ Ｐゴシック" charset="-128"/>
              </a:rPr>
              <a:t>Indirectness of evidence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ê"/>
            </a:pPr>
            <a:r>
              <a:rPr lang="en-US" altLang="ja-JP" sz="3600" smtClean="0">
                <a:ea typeface="ＭＳ Ｐゴシック" charset="-128"/>
              </a:rPr>
              <a:t>Imprecise results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ê"/>
            </a:pPr>
            <a:r>
              <a:rPr lang="en-US" altLang="ja-JP" sz="3600" smtClean="0">
                <a:ea typeface="ＭＳ Ｐゴシック" charset="-128"/>
              </a:rPr>
              <a:t>Publication bias </a:t>
            </a:r>
            <a:endParaRPr lang="en-US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4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4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4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4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76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ja-JP" smtClean="0">
                <a:ea typeface="ＭＳ Ｐゴシック" charset="-128"/>
              </a:rPr>
              <a:t>There are also factors that can raise the quality of evidence</a:t>
            </a:r>
            <a:endParaRPr lang="en-GB" smtClean="0">
              <a:ea typeface="ＭＳ Ｐゴシック" charset="-128"/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429000"/>
            <a:ext cx="7772400" cy="274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é"/>
            </a:pPr>
            <a:r>
              <a:rPr lang="en-GB" sz="3600" smtClean="0"/>
              <a:t>Large magnitude of effect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é"/>
            </a:pPr>
            <a:r>
              <a:rPr lang="en-GB" sz="3600" smtClean="0"/>
              <a:t>A dose response relationship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é"/>
            </a:pPr>
            <a:r>
              <a:rPr lang="en-GB" sz="3600" smtClean="0"/>
              <a:t>All plausible confounding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54938" cy="2743200"/>
          </a:xfrm>
        </p:spPr>
        <p:txBody>
          <a:bodyPr/>
          <a:lstStyle/>
          <a:p>
            <a:pPr eaLnBrk="1" hangingPunct="1"/>
            <a:r>
              <a:rPr lang="en-CA" b="1" smtClean="0"/>
              <a:t>Introduction to Summary of Findings (SoF) Tables</a:t>
            </a:r>
            <a:endParaRPr lang="nb-NO" b="1" smtClean="0"/>
          </a:p>
        </p:txBody>
      </p:sp>
      <p:sp>
        <p:nvSpPr>
          <p:cNvPr id="663555" name="Text Box 3"/>
          <p:cNvSpPr txBox="1">
            <a:spLocks noChangeArrowheads="1"/>
          </p:cNvSpPr>
          <p:nvPr/>
        </p:nvSpPr>
        <p:spPr bwMode="auto">
          <a:xfrm>
            <a:off x="1295400" y="5257800"/>
            <a:ext cx="59436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nb-NO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Questions or comments?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54938" cy="2743200"/>
          </a:xfrm>
        </p:spPr>
        <p:txBody>
          <a:bodyPr/>
          <a:lstStyle/>
          <a:p>
            <a:pPr eaLnBrk="1" hangingPunct="1"/>
            <a:r>
              <a:rPr lang="en-CA" b="1" smtClean="0"/>
              <a:t>Making judgements about factors that can lower the quality of evidence</a:t>
            </a:r>
            <a:endParaRPr lang="nb-NO" b="1" smtClean="0"/>
          </a:p>
        </p:txBody>
      </p:sp>
      <p:sp>
        <p:nvSpPr>
          <p:cNvPr id="665603" name="Text Box 3"/>
          <p:cNvSpPr txBox="1">
            <a:spLocks noChangeArrowheads="1"/>
          </p:cNvSpPr>
          <p:nvPr/>
        </p:nvSpPr>
        <p:spPr bwMode="auto">
          <a:xfrm>
            <a:off x="1295400" y="5257800"/>
            <a:ext cx="59436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nb-NO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975"/>
            <a:ext cx="91440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Study limitations (Risk of bias)</a:t>
            </a:r>
            <a:br>
              <a:rPr lang="en-US" sz="2800" smtClean="0"/>
            </a:br>
            <a:r>
              <a:rPr lang="en-US" sz="2800" smtClean="0"/>
              <a:t>for randomized trials and controlled before-after studies</a:t>
            </a:r>
            <a:endParaRPr lang="en-CA" sz="2800" smtClean="0"/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41438"/>
            <a:ext cx="8458200" cy="4876800"/>
          </a:xfrm>
        </p:spPr>
        <p:txBody>
          <a:bodyPr>
            <a:normAutofit fontScale="77500" lnSpcReduction="20000"/>
          </a:bodyPr>
          <a:lstStyle/>
          <a:p>
            <a:pPr lvl="1" eaLnBrk="1" hangingPunct="1">
              <a:lnSpc>
                <a:spcPct val="30000"/>
              </a:lnSpc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b="1" dirty="0" smtClean="0"/>
              <a:t>Was the allocation sequence adequately generated?</a:t>
            </a:r>
            <a:endParaRPr lang="en-GB" dirty="0" smtClean="0"/>
          </a:p>
          <a:p>
            <a:pPr eaLnBrk="1" hangingPunct="1">
              <a:defRPr/>
            </a:pPr>
            <a:r>
              <a:rPr lang="en-US" b="1" dirty="0" smtClean="0"/>
              <a:t>Was the allocation adequately concealed?</a:t>
            </a:r>
            <a:endParaRPr lang="en-GB" dirty="0" smtClean="0"/>
          </a:p>
          <a:p>
            <a:pPr eaLnBrk="1" hangingPunct="1">
              <a:defRPr/>
            </a:pPr>
            <a:r>
              <a:rPr lang="en-US" b="1" dirty="0" smtClean="0"/>
              <a:t>Were baseline outcome measurements similar?</a:t>
            </a:r>
            <a:r>
              <a:rPr lang="en-US" b="1" baseline="30000" dirty="0" smtClean="0"/>
              <a:t>,</a:t>
            </a:r>
            <a:endParaRPr lang="en-GB" dirty="0" smtClean="0"/>
          </a:p>
          <a:p>
            <a:pPr eaLnBrk="1" hangingPunct="1">
              <a:defRPr/>
            </a:pPr>
            <a:r>
              <a:rPr lang="en-US" b="1" dirty="0" smtClean="0"/>
              <a:t>Were baseline characteristics similar?</a:t>
            </a:r>
            <a:endParaRPr lang="en-GB" dirty="0" smtClean="0"/>
          </a:p>
          <a:p>
            <a:pPr eaLnBrk="1" hangingPunct="1">
              <a:defRPr/>
            </a:pPr>
            <a:r>
              <a:rPr lang="en-GB" b="1" dirty="0" smtClean="0"/>
              <a:t>Were incomplete outcome data adequately addressed?</a:t>
            </a:r>
            <a:endParaRPr lang="en-GB" dirty="0" smtClean="0"/>
          </a:p>
          <a:p>
            <a:pPr eaLnBrk="1" hangingPunct="1">
              <a:defRPr/>
            </a:pPr>
            <a:r>
              <a:rPr lang="en-GB" b="1" dirty="0" smtClean="0"/>
              <a:t>Was knowledge of the allocated interventions adequately prevented during the study?</a:t>
            </a:r>
            <a:r>
              <a:rPr lang="en-GB" baseline="30000" dirty="0" smtClean="0"/>
              <a:t> </a:t>
            </a:r>
            <a:endParaRPr lang="en-GB" dirty="0" smtClean="0"/>
          </a:p>
          <a:p>
            <a:pPr eaLnBrk="1" hangingPunct="1">
              <a:defRPr/>
            </a:pPr>
            <a:r>
              <a:rPr lang="en-GB" b="1" dirty="0" smtClean="0"/>
              <a:t>Was the study adequately protected against contamination?</a:t>
            </a:r>
            <a:endParaRPr lang="en-GB" dirty="0" smtClean="0"/>
          </a:p>
          <a:p>
            <a:pPr eaLnBrk="1" hangingPunct="1">
              <a:defRPr/>
            </a:pPr>
            <a:r>
              <a:rPr lang="en-US" b="1" dirty="0" smtClean="0"/>
              <a:t>Was the study free from selective outcome reporting?</a:t>
            </a:r>
            <a:endParaRPr lang="en-GB" dirty="0" smtClean="0"/>
          </a:p>
          <a:p>
            <a:pPr eaLnBrk="1" hangingPunct="1">
              <a:defRPr/>
            </a:pPr>
            <a:r>
              <a:rPr lang="en-US" b="1" dirty="0" smtClean="0"/>
              <a:t>Was the study free from other risks of bias?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Study limitations (Risk of bias)</a:t>
            </a:r>
            <a:br>
              <a:rPr lang="en-US" sz="3200" smtClean="0"/>
            </a:br>
            <a:r>
              <a:rPr lang="en-US" sz="3200" smtClean="0"/>
              <a:t>for interrupted time-series analyses</a:t>
            </a:r>
            <a:endParaRPr lang="en-CA" sz="3200" smtClean="0"/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96975"/>
            <a:ext cx="8458200" cy="5181600"/>
          </a:xfrm>
        </p:spPr>
        <p:txBody>
          <a:bodyPr>
            <a:normAutofit fontScale="85000" lnSpcReduction="20000"/>
          </a:bodyPr>
          <a:lstStyle/>
          <a:p>
            <a:pPr lvl="1" eaLnBrk="1" hangingPunct="1">
              <a:lnSpc>
                <a:spcPct val="30000"/>
              </a:lnSpc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GB" b="1" dirty="0" smtClean="0"/>
              <a:t>Was the intervention independent of other changes? </a:t>
            </a:r>
            <a:endParaRPr lang="en-GB" dirty="0" smtClean="0"/>
          </a:p>
          <a:p>
            <a:pPr eaLnBrk="1" hangingPunct="1">
              <a:defRPr/>
            </a:pPr>
            <a:r>
              <a:rPr lang="en-GB" b="1" dirty="0" smtClean="0"/>
              <a:t>Was the shape of the intervention effect pre-specified?</a:t>
            </a:r>
            <a:endParaRPr lang="en-GB" dirty="0" smtClean="0"/>
          </a:p>
          <a:p>
            <a:pPr eaLnBrk="1" hangingPunct="1">
              <a:defRPr/>
            </a:pPr>
            <a:r>
              <a:rPr lang="en-US" b="1" dirty="0" smtClean="0"/>
              <a:t>Was the intervention unlikely to affect data collection?</a:t>
            </a:r>
            <a:endParaRPr lang="en-GB" dirty="0" smtClean="0"/>
          </a:p>
          <a:p>
            <a:pPr eaLnBrk="1" hangingPunct="1">
              <a:defRPr/>
            </a:pPr>
            <a:r>
              <a:rPr lang="en-GB" b="1" dirty="0" smtClean="0"/>
              <a:t>Was knowledge of the allocated interventions adequately prevented during the study?</a:t>
            </a:r>
            <a:endParaRPr lang="en-GB" dirty="0" smtClean="0"/>
          </a:p>
          <a:p>
            <a:pPr eaLnBrk="1" hangingPunct="1">
              <a:defRPr/>
            </a:pPr>
            <a:r>
              <a:rPr lang="en-GB" b="1" dirty="0" smtClean="0"/>
              <a:t>Were incomplete outcome data adequately addressed?</a:t>
            </a:r>
            <a:r>
              <a:rPr lang="en-GB" b="1" baseline="30000" dirty="0" smtClean="0"/>
              <a:t>3</a:t>
            </a:r>
            <a:endParaRPr lang="en-GB" dirty="0" smtClean="0"/>
          </a:p>
          <a:p>
            <a:pPr eaLnBrk="1" hangingPunct="1">
              <a:defRPr/>
            </a:pPr>
            <a:r>
              <a:rPr lang="en-US" b="1" dirty="0" smtClean="0"/>
              <a:t>Was the study free from selective outcome reporting?</a:t>
            </a:r>
            <a:endParaRPr lang="en-GB" dirty="0" smtClean="0"/>
          </a:p>
          <a:p>
            <a:pPr eaLnBrk="1" hangingPunct="1">
              <a:defRPr/>
            </a:pPr>
            <a:r>
              <a:rPr lang="en-US" b="1" dirty="0" smtClean="0"/>
              <a:t>Was the study free from other risks of bias?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543800" cy="1066800"/>
          </a:xfrm>
        </p:spPr>
        <p:txBody>
          <a:bodyPr/>
          <a:lstStyle/>
          <a:p>
            <a:pPr eaLnBrk="1" hangingPunct="1"/>
            <a:r>
              <a:rPr lang="en-GB" smtClean="0"/>
              <a:t>Assessment of the risk of bias</a:t>
            </a: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403350"/>
            <a:ext cx="8991600" cy="48450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001000" cy="457200"/>
          </a:xfrm>
        </p:spPr>
        <p:txBody>
          <a:bodyPr/>
          <a:lstStyle/>
          <a:p>
            <a:pPr eaLnBrk="1" hangingPunct="1"/>
            <a:r>
              <a:rPr lang="en-GB" sz="2400" smtClean="0"/>
              <a:t>Summarizing study limitations for randomized trials</a:t>
            </a:r>
            <a:r>
              <a:rPr lang="nb-NO" sz="3600" smtClean="0"/>
              <a:t> 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96913"/>
            <a:ext cx="8001000" cy="600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Questions or comments about assessing risk of bias?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Inconsistency of results</a:t>
            </a:r>
            <a:endParaRPr lang="en-CA" smtClean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Look for explanation</a:t>
            </a:r>
          </a:p>
          <a:p>
            <a:pPr lvl="1" eaLnBrk="1" hangingPunct="1"/>
            <a:r>
              <a:rPr lang="en-US" dirty="0" smtClean="0"/>
              <a:t>patients, intervention, outcome, methods</a:t>
            </a:r>
          </a:p>
          <a:p>
            <a:pPr lvl="1" eaLnBrk="1" hangingPunct="1">
              <a:lnSpc>
                <a:spcPct val="20000"/>
              </a:lnSpc>
            </a:pPr>
            <a:endParaRPr lang="en-US" dirty="0" smtClean="0"/>
          </a:p>
          <a:p>
            <a:pPr eaLnBrk="1" hangingPunct="1"/>
            <a:r>
              <a:rPr lang="en-US" dirty="0" err="1" smtClean="0"/>
              <a:t>Judgement</a:t>
            </a:r>
            <a:endParaRPr lang="en-US" dirty="0" smtClean="0"/>
          </a:p>
          <a:p>
            <a:pPr lvl="1" eaLnBrk="1" hangingPunct="1"/>
            <a:r>
              <a:rPr lang="en-US" dirty="0" smtClean="0"/>
              <a:t>variation in size of effect</a:t>
            </a:r>
          </a:p>
          <a:p>
            <a:pPr lvl="1" eaLnBrk="1" hangingPunct="1"/>
            <a:r>
              <a:rPr lang="en-US" dirty="0" smtClean="0"/>
              <a:t>overlap in confidence intervals</a:t>
            </a:r>
          </a:p>
          <a:p>
            <a:pPr lvl="1" eaLnBrk="1" hangingPunct="1"/>
            <a:r>
              <a:rPr lang="en-US" dirty="0" smtClean="0"/>
              <a:t>statistical significance of heterogeneity</a:t>
            </a:r>
          </a:p>
          <a:p>
            <a:pPr lvl="1" eaLnBrk="1" hangingPunct="1"/>
            <a:r>
              <a:rPr lang="en-US" dirty="0" smtClean="0"/>
              <a:t>I</a:t>
            </a:r>
            <a:r>
              <a:rPr lang="en-US" baseline="30000" dirty="0" smtClean="0"/>
              <a:t>2</a:t>
            </a:r>
          </a:p>
          <a:p>
            <a:pPr lvl="2" eaLnBrk="1" hangingPunct="1"/>
            <a:r>
              <a:rPr lang="en-US" altLang="ja-JP" dirty="0" smtClean="0">
                <a:ea typeface="ＭＳ Ｐゴシック" charset="-128"/>
              </a:rPr>
              <a:t>τ2 (tau square) 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3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543800" cy="609600"/>
          </a:xfrm>
        </p:spPr>
        <p:txBody>
          <a:bodyPr/>
          <a:lstStyle/>
          <a:p>
            <a:pPr eaLnBrk="1" hangingPunct="1"/>
            <a:r>
              <a:rPr lang="en-US" smtClean="0"/>
              <a:t>Lay health workers 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847725"/>
            <a:ext cx="7067550" cy="60102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Possible explanations (protocol)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057400"/>
            <a:ext cx="7556500" cy="36052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457200"/>
            <a:ext cx="7772400" cy="533400"/>
          </a:xfrm>
        </p:spPr>
        <p:txBody>
          <a:bodyPr/>
          <a:lstStyle/>
          <a:p>
            <a:pPr eaLnBrk="1" hangingPunct="1"/>
            <a:r>
              <a:rPr lang="en-GB" smtClean="0"/>
              <a:t>Why bother?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772400" cy="5029200"/>
          </a:xfrm>
        </p:spPr>
        <p:txBody>
          <a:bodyPr/>
          <a:lstStyle/>
          <a:p>
            <a:pPr eaLnBrk="1" hangingPunct="1"/>
            <a:r>
              <a:rPr lang="en-GB" smtClean="0">
                <a:cs typeface="Courier New" pitchFamily="49" charset="0"/>
              </a:rPr>
              <a:t>SURE policy briefs are intended to help people make decisions.</a:t>
            </a:r>
            <a:endParaRPr lang="nb-NO" smtClean="0">
              <a:cs typeface="Courier New" pitchFamily="49" charset="0"/>
            </a:endParaRPr>
          </a:p>
          <a:p>
            <a:pPr eaLnBrk="1" hangingPunct="1"/>
            <a:r>
              <a:rPr lang="en-GB" smtClean="0">
                <a:cs typeface="Courier New" pitchFamily="49" charset="0"/>
              </a:rPr>
              <a:t>A well-informed decision requires comparison between expected benefits and harms</a:t>
            </a:r>
            <a:r>
              <a:rPr lang="nb-NO" smtClean="0">
                <a:cs typeface="Courier New" pitchFamily="49" charset="0"/>
              </a:rPr>
              <a:t>.</a:t>
            </a:r>
          </a:p>
          <a:p>
            <a:pPr eaLnBrk="1" hangingPunct="1"/>
            <a:r>
              <a:rPr lang="en-GB" smtClean="0">
                <a:cs typeface="Courier New" pitchFamily="49" charset="0"/>
              </a:rPr>
              <a:t>A balance sheet that summarises this information can facilitate decisions. </a:t>
            </a:r>
            <a:endParaRPr lang="nb-NO" smtClean="0"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066800" y="-100013"/>
            <a:ext cx="7543800" cy="1295401"/>
          </a:xfrm>
        </p:spPr>
        <p:txBody>
          <a:bodyPr/>
          <a:lstStyle/>
          <a:p>
            <a:pPr eaLnBrk="1" hangingPunct="1"/>
            <a:r>
              <a:rPr lang="en-US" smtClean="0"/>
              <a:t>Possible explanations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066800" y="981075"/>
            <a:ext cx="7543800" cy="4724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The reasons for this heterogeneity will be explored in the next update and include factors such as </a:t>
            </a:r>
          </a:p>
          <a:p>
            <a:pPr eaLnBrk="1" hangingPunct="1"/>
            <a:r>
              <a:rPr lang="en-US" smtClean="0"/>
              <a:t>study setting (low, middle, or high income country)</a:t>
            </a:r>
          </a:p>
          <a:p>
            <a:pPr eaLnBrk="1" hangingPunct="1"/>
            <a:r>
              <a:rPr lang="en-US" smtClean="0"/>
              <a:t>control group breastfeeding rates (for example &lt; 30%; &gt; 30%)</a:t>
            </a:r>
          </a:p>
          <a:p>
            <a:pPr eaLnBrk="1" hangingPunct="1"/>
            <a:r>
              <a:rPr lang="en-US" smtClean="0"/>
              <a:t>timing of the start of the intervention (in the first or second trimester of pregnancy, in the third trimester only)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838200"/>
          </a:xfrm>
        </p:spPr>
        <p:txBody>
          <a:bodyPr/>
          <a:lstStyle/>
          <a:p>
            <a:pPr eaLnBrk="1" hangingPunct="1"/>
            <a:r>
              <a:rPr lang="en-US" smtClean="0"/>
              <a:t>Educational meetings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413" y="1219200"/>
            <a:ext cx="7748587" cy="5334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543800" cy="838200"/>
          </a:xfrm>
        </p:spPr>
        <p:txBody>
          <a:bodyPr/>
          <a:lstStyle/>
          <a:p>
            <a:pPr eaLnBrk="1" hangingPunct="1"/>
            <a:r>
              <a:rPr lang="en-US" smtClean="0"/>
              <a:t>Possible explanations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7543800" cy="53340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The main explanatory factors that we considered were the:</a:t>
            </a:r>
          </a:p>
          <a:p>
            <a:pPr eaLnBrk="1" hangingPunct="1">
              <a:defRPr/>
            </a:pPr>
            <a:r>
              <a:rPr lang="en-US" dirty="0" smtClean="0"/>
              <a:t>type of intervention (educational meetings alone, with or without educational material, or multifaceted interventions that included educational meetings)</a:t>
            </a:r>
          </a:p>
          <a:p>
            <a:pPr eaLnBrk="1" hangingPunct="1">
              <a:defRPr/>
            </a:pPr>
            <a:r>
              <a:rPr lang="en-US" dirty="0" smtClean="0"/>
              <a:t>contribution of educational meetings as a component of the intervention for multifaceted interventions</a:t>
            </a:r>
          </a:p>
          <a:p>
            <a:pPr eaLnBrk="1" hangingPunct="1">
              <a:defRPr/>
            </a:pPr>
            <a:r>
              <a:rPr lang="en-US" dirty="0" smtClean="0"/>
              <a:t>intensity of the educational meetings</a:t>
            </a:r>
          </a:p>
          <a:p>
            <a:pPr eaLnBrk="1" hangingPunct="1">
              <a:defRPr/>
            </a:pPr>
            <a:r>
              <a:rPr lang="en-US" dirty="0" smtClean="0"/>
              <a:t>attendance at the educational meetings</a:t>
            </a:r>
          </a:p>
          <a:p>
            <a:pPr eaLnBrk="1" hangingPunct="1">
              <a:defRPr/>
            </a:pPr>
            <a:r>
              <a:rPr lang="en-US" dirty="0" smtClean="0"/>
              <a:t>setting of care (primary care versus hospital)</a:t>
            </a:r>
          </a:p>
          <a:p>
            <a:pPr eaLnBrk="1" hangingPunct="1">
              <a:defRPr/>
            </a:pPr>
            <a:r>
              <a:rPr lang="en-US" dirty="0" smtClean="0"/>
              <a:t>interactive versus didactic educational meetings</a:t>
            </a:r>
          </a:p>
          <a:p>
            <a:pPr eaLnBrk="1" hangingPunct="1">
              <a:defRPr/>
            </a:pPr>
            <a:r>
              <a:rPr lang="en-US" dirty="0" smtClean="0"/>
              <a:t>complexity of the targeted </a:t>
            </a:r>
            <a:r>
              <a:rPr lang="en-US" dirty="0" err="1" smtClean="0"/>
              <a:t>behaviour</a:t>
            </a:r>
            <a:r>
              <a:rPr lang="en-US" dirty="0" smtClean="0"/>
              <a:t>;</a:t>
            </a:r>
          </a:p>
          <a:p>
            <a:pPr eaLnBrk="1" hangingPunct="1">
              <a:defRPr/>
            </a:pPr>
            <a:r>
              <a:rPr lang="en-US" dirty="0" smtClean="0"/>
              <a:t>seriousness of the outcomes;</a:t>
            </a:r>
          </a:p>
          <a:p>
            <a:pPr eaLnBrk="1" hangingPunct="1">
              <a:defRPr/>
            </a:pPr>
            <a:r>
              <a:rPr lang="en-US" dirty="0" smtClean="0"/>
              <a:t>baseline compliance;</a:t>
            </a:r>
          </a:p>
          <a:p>
            <a:pPr eaLnBrk="1" hangingPunct="1">
              <a:defRPr/>
            </a:pPr>
            <a:r>
              <a:rPr lang="en-US" dirty="0" smtClean="0"/>
              <a:t>risk of bias (low, moderate, or high)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Questions or comments about assessing inconsistency?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543800" cy="381000"/>
          </a:xfrm>
        </p:spPr>
        <p:txBody>
          <a:bodyPr/>
          <a:lstStyle/>
          <a:p>
            <a:pPr eaLnBrk="1" hangingPunct="1"/>
            <a:r>
              <a:rPr lang="en-US" smtClean="0"/>
              <a:t>Indirectness of evidence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3276600" cy="5562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b="1" smtClean="0"/>
              <a:t>Question of interest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smtClean="0"/>
          </a:p>
          <a:p>
            <a:pPr eaLnBrk="1" hangingPunct="1"/>
            <a:r>
              <a:rPr lang="en-US" sz="2400" smtClean="0"/>
              <a:t>Relative effectiveness of community health workers (CHWs) and health professionals</a:t>
            </a:r>
            <a:endParaRPr lang="nb-NO" sz="2400" smtClean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352800" y="1066800"/>
            <a:ext cx="5791200" cy="5638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b="1" smtClean="0"/>
              <a:t>Source of indirectness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smtClean="0"/>
          </a:p>
          <a:p>
            <a:pPr eaLnBrk="1" hangingPunct="1"/>
            <a:r>
              <a:rPr lang="en-US" sz="2400" b="1" u="sng" smtClean="0"/>
              <a:t>Indirect comparison</a:t>
            </a:r>
            <a:r>
              <a:rPr lang="en-US" sz="2400" smtClean="0"/>
              <a:t>: Randomized trials have compared CHWs to no intervention and health professionals to no intervention, but trials comparing CHWs to health professionals are unavailable.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543800" cy="381000"/>
          </a:xfrm>
        </p:spPr>
        <p:txBody>
          <a:bodyPr/>
          <a:lstStyle/>
          <a:p>
            <a:pPr eaLnBrk="1" hangingPunct="1"/>
            <a:r>
              <a:rPr lang="en-US" smtClean="0"/>
              <a:t>Indirectness of evidence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3276600" cy="5562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b="1" smtClean="0"/>
              <a:t>Question of interest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smtClean="0"/>
          </a:p>
          <a:p>
            <a:pPr eaLnBrk="1" hangingPunct="1"/>
            <a:r>
              <a:rPr lang="en-US" sz="2400" smtClean="0"/>
              <a:t>Integrated management of childhood illness (IMCI)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352800" y="1066800"/>
            <a:ext cx="5791200" cy="5638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b="1" smtClean="0"/>
              <a:t>Source of indirectness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smtClean="0"/>
          </a:p>
          <a:p>
            <a:pPr eaLnBrk="1" hangingPunct="1">
              <a:spcAft>
                <a:spcPct val="20000"/>
              </a:spcAft>
            </a:pPr>
            <a:r>
              <a:rPr lang="en-US" sz="2400" u="sng" smtClean="0"/>
              <a:t>Differences in</a:t>
            </a:r>
            <a:r>
              <a:rPr lang="en-US" sz="2400" b="1" u="sng" smtClean="0"/>
              <a:t> Outcome</a:t>
            </a:r>
            <a:r>
              <a:rPr lang="en-US" sz="2400" smtClean="0"/>
              <a:t>: A randomized trial shows improvements in practice, but follow-up did not find improvements in health outcomes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543800" cy="381000"/>
          </a:xfrm>
        </p:spPr>
        <p:txBody>
          <a:bodyPr/>
          <a:lstStyle/>
          <a:p>
            <a:pPr eaLnBrk="1" hangingPunct="1"/>
            <a:r>
              <a:rPr lang="en-US" smtClean="0"/>
              <a:t>Indirectness of evidence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32766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/>
              <a:t>Question of interest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b="1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Community health workers for chronic diseases</a:t>
            </a:r>
            <a:endParaRPr lang="en-US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Training for traditional birth attendants</a:t>
            </a:r>
            <a:endParaRPr lang="en-US" sz="32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32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Conditional cash transfers in Africa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352800" y="1066800"/>
            <a:ext cx="57912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/>
              <a:t>Source of indirectness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b="1" smtClean="0"/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000" u="sng" smtClean="0"/>
              <a:t>Differences in</a:t>
            </a:r>
            <a:r>
              <a:rPr lang="en-US" sz="2000" b="1" u="sng" smtClean="0"/>
              <a:t> Population</a:t>
            </a:r>
            <a:r>
              <a:rPr lang="en-US" sz="2000" smtClean="0"/>
              <a:t>: trials of lay health workers in high income countries, but not CHWs in low income countries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000" u="sng" smtClean="0"/>
              <a:t>Differences in</a:t>
            </a:r>
            <a:r>
              <a:rPr lang="en-US" sz="2000" b="1" u="sng" smtClean="0"/>
              <a:t> Intervention</a:t>
            </a:r>
            <a:r>
              <a:rPr lang="en-US" sz="2000" smtClean="0"/>
              <a:t>: trials of educational meetings, but not of a complex intervention including supportive supervision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000" u="sng" smtClean="0"/>
              <a:t>Differences in</a:t>
            </a:r>
            <a:r>
              <a:rPr lang="en-US" sz="2000" b="1" u="sng" smtClean="0"/>
              <a:t> Comparison</a:t>
            </a:r>
            <a:r>
              <a:rPr lang="en-US" sz="2000" smtClean="0"/>
              <a:t>: trials of conditional cash transfers in Latin America, but not Africa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endParaRPr lang="en-US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Questions or comments about assessing indirectness?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Three challenges in assessing imprecision in systematic reviews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365625"/>
            <a:ext cx="7467600" cy="1273175"/>
          </a:xfrm>
        </p:spPr>
        <p:txBody>
          <a:bodyPr/>
          <a:lstStyle/>
          <a:p>
            <a:pPr marL="533400" indent="-533400" eaLnBrk="1" hangingPunct="1"/>
            <a:r>
              <a:rPr lang="en-GB" b="1" smtClean="0"/>
              <a:t>Thresholds are critical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2"/>
          <p:cNvSpPr>
            <a:spLocks noChangeShapeType="1"/>
          </p:cNvSpPr>
          <p:nvPr/>
        </p:nvSpPr>
        <p:spPr bwMode="auto">
          <a:xfrm>
            <a:off x="1676400" y="5562600"/>
            <a:ext cx="655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>
            <a:off x="4267200" y="5426075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 rot="-5400000">
            <a:off x="2895600" y="3276600"/>
            <a:ext cx="457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6002338" y="5426075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1676400" y="5410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2438400" y="5867400"/>
            <a:ext cx="447675" cy="365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2.0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4048125" y="5883275"/>
            <a:ext cx="447675" cy="365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0.5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5072063" y="5883275"/>
            <a:ext cx="185737" cy="365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0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5773738" y="5883275"/>
            <a:ext cx="447675" cy="365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0.5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282575" y="1676400"/>
            <a:ext cx="192722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/>
              <a:t>Ischemic stroke</a:t>
            </a:r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2514600" y="1828800"/>
            <a:ext cx="1600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3021" name="Oval 13"/>
          <p:cNvSpPr>
            <a:spLocks noChangeArrowheads="1"/>
          </p:cNvSpPr>
          <p:nvPr/>
        </p:nvSpPr>
        <p:spPr bwMode="auto">
          <a:xfrm>
            <a:off x="3124200" y="1752600"/>
            <a:ext cx="2286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2590800" y="5410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304800" y="2286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solidFill>
                  <a:srgbClr val="FFFF00"/>
                </a:solidFill>
              </a:rPr>
              <a:t>1. Downgrading for imprecision: Thresholds are key</a:t>
            </a:r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2032000" y="61214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Favors Intervention</a:t>
            </a:r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5549900" y="6135688"/>
            <a:ext cx="289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Favors Control</a:t>
            </a: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4044950" y="6477000"/>
            <a:ext cx="2203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i="1">
                <a:latin typeface="Arial Unicode MS" pitchFamily="34" charset="-128"/>
              </a:rPr>
              <a:t>Risk difference in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25675"/>
            <a:ext cx="7543800" cy="1431925"/>
          </a:xfrm>
        </p:spPr>
        <p:txBody>
          <a:bodyPr/>
          <a:lstStyle/>
          <a:p>
            <a:pPr eaLnBrk="1" hangingPunct="1"/>
            <a:r>
              <a:rPr lang="en-GB" smtClean="0"/>
              <a:t>Examples of SoF tables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Line 2"/>
          <p:cNvSpPr>
            <a:spLocks noChangeShapeType="1"/>
          </p:cNvSpPr>
          <p:nvPr/>
        </p:nvSpPr>
        <p:spPr bwMode="auto">
          <a:xfrm>
            <a:off x="1676400" y="5562600"/>
            <a:ext cx="655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4267200" y="5426075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rot="-5400000">
            <a:off x="2895600" y="3276600"/>
            <a:ext cx="457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6002338" y="5426075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1676400" y="5410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2438400" y="5867400"/>
            <a:ext cx="447675" cy="365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2.0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4048125" y="5883275"/>
            <a:ext cx="447675" cy="365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0.5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5072063" y="5883275"/>
            <a:ext cx="185737" cy="365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0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5773738" y="5883275"/>
            <a:ext cx="447675" cy="365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0.5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282575" y="1676400"/>
            <a:ext cx="192722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/>
              <a:t>Ischemic stroke</a:t>
            </a:r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2514600" y="1828800"/>
            <a:ext cx="1600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3124200" y="1752600"/>
            <a:ext cx="2286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 rot="-5400000">
            <a:off x="2019300" y="3238500"/>
            <a:ext cx="44958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>
            <a:off x="2590800" y="5410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304800" y="2286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solidFill>
                  <a:srgbClr val="FFFF00"/>
                </a:solidFill>
              </a:rPr>
              <a:t>1. Downgrading for imprecision: Thresholds are key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2032000" y="61214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Favors Intervention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5549900" y="6135688"/>
            <a:ext cx="289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Favors Control</a:t>
            </a:r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4044950" y="6477000"/>
            <a:ext cx="2203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i="1">
                <a:latin typeface="Arial Unicode MS" pitchFamily="34" charset="-128"/>
              </a:rPr>
              <a:t>Risk difference in %</a:t>
            </a:r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 rot="-5400000">
            <a:off x="5029200" y="838200"/>
            <a:ext cx="0" cy="1371600"/>
          </a:xfrm>
          <a:prstGeom prst="line">
            <a:avLst/>
          </a:prstGeom>
          <a:noFill/>
          <a:ln w="38100" cap="rnd">
            <a:solidFill>
              <a:srgbClr val="00800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5638800" y="1295400"/>
            <a:ext cx="23749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rgbClr val="009900"/>
                </a:solidFill>
                <a:latin typeface="Arial Unicode MS" pitchFamily="34" charset="-128"/>
              </a:rPr>
              <a:t>Threshold NNT = 200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2"/>
          <p:cNvSpPr>
            <a:spLocks noChangeShapeType="1"/>
          </p:cNvSpPr>
          <p:nvPr/>
        </p:nvSpPr>
        <p:spPr bwMode="auto">
          <a:xfrm>
            <a:off x="1676400" y="5562600"/>
            <a:ext cx="655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4267200" y="5426075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 rot="-5400000">
            <a:off x="2895600" y="3276600"/>
            <a:ext cx="457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6002338" y="5426075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1676400" y="5410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2438400" y="5867400"/>
            <a:ext cx="447675" cy="365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2.0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4048125" y="5883275"/>
            <a:ext cx="447675" cy="365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0.5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5072063" y="5883275"/>
            <a:ext cx="185737" cy="365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0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5773738" y="5883275"/>
            <a:ext cx="447675" cy="365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0.5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282575" y="1676400"/>
            <a:ext cx="192722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/>
              <a:t>Ischemic stroke</a:t>
            </a:r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>
            <a:off x="2514600" y="1828800"/>
            <a:ext cx="1600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5069" name="Oval 13"/>
          <p:cNvSpPr>
            <a:spLocks noChangeArrowheads="1"/>
          </p:cNvSpPr>
          <p:nvPr/>
        </p:nvSpPr>
        <p:spPr bwMode="auto">
          <a:xfrm>
            <a:off x="3124200" y="1752600"/>
            <a:ext cx="2286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>
            <a:off x="2590800" y="5410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 rot="-5400000">
            <a:off x="1143000" y="3276600"/>
            <a:ext cx="4572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304800" y="2286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solidFill>
                  <a:srgbClr val="FFFF00"/>
                </a:solidFill>
              </a:rPr>
              <a:t>1. Downgrading for imprecision: Thresholds are key</a:t>
            </a: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2032000" y="61214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Favors Intervention</a:t>
            </a: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5549900" y="6135688"/>
            <a:ext cx="289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Favors Control</a:t>
            </a: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4044950" y="6477000"/>
            <a:ext cx="2203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i="1">
                <a:latin typeface="Arial Unicode MS" pitchFamily="34" charset="-128"/>
              </a:rPr>
              <a:t>Risk difference in %</a:t>
            </a: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5626100" y="1919288"/>
            <a:ext cx="23749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rgbClr val="FFFF00"/>
                </a:solidFill>
                <a:latin typeface="Arial Unicode MS" pitchFamily="34" charset="-128"/>
              </a:rPr>
              <a:t>Threshold NNT = 100</a:t>
            </a:r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 rot="-5400000">
            <a:off x="4610100" y="1028700"/>
            <a:ext cx="0" cy="2209800"/>
          </a:xfrm>
          <a:prstGeom prst="lin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Thresholds depend on judgements about values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Therefore different definitions and judgements are needed for guidelines and reviews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Definitions of quality of evidence</a:t>
            </a:r>
          </a:p>
        </p:txBody>
      </p:sp>
      <p:sp>
        <p:nvSpPr>
          <p:cNvPr id="401411" name="Rectangle 3"/>
          <p:cNvSpPr>
            <a:spLocks noChangeArrowheads="1"/>
          </p:cNvSpPr>
          <p:nvPr/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GB" altLang="ja-JP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In the context of making recommendations </a:t>
            </a:r>
          </a:p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altLang="ja-JP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The quality of evidence reflects the extent to which our confidence in an estimate of the effect is adequate to support a particular recommendation. </a:t>
            </a:r>
          </a:p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70000"/>
              <a:defRPr/>
            </a:pPr>
            <a:endParaRPr lang="en-US" altLang="ja-JP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ＭＳ Ｐゴシック" charset="-128"/>
            </a:endParaRPr>
          </a:p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altLang="ja-JP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In the context of a systematic review</a:t>
            </a:r>
          </a:p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altLang="ja-JP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The quality of evidence reflects the extent to which we are confident that an estimate of effect is correct. </a:t>
            </a:r>
            <a:endParaRPr lang="en-US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Lay health workers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412875"/>
            <a:ext cx="8980488" cy="46561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Questions or comments about assessing imprecision?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066800"/>
          </a:xfrm>
        </p:spPr>
        <p:txBody>
          <a:bodyPr/>
          <a:lstStyle/>
          <a:p>
            <a:pPr eaLnBrk="1" hangingPunct="1"/>
            <a:r>
              <a:rPr lang="en-US" smtClean="0"/>
              <a:t>Publication bias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Reporting of outcomes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Selective outcome reporting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Reporting of studies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Publication bias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number of small studies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industry sponsored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High likelihood could lower quality</a:t>
            </a:r>
            <a:endParaRPr lang="nb-N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066800" y="44450"/>
            <a:ext cx="7543800" cy="838200"/>
          </a:xfrm>
        </p:spPr>
        <p:txBody>
          <a:bodyPr/>
          <a:lstStyle/>
          <a:p>
            <a:pPr eaLnBrk="1" hangingPunct="1"/>
            <a:r>
              <a:rPr lang="en-US" smtClean="0"/>
              <a:t>Educational meetings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836613"/>
            <a:ext cx="7748587" cy="5334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Possible explanations</a:t>
            </a:r>
          </a:p>
        </p:txBody>
      </p:sp>
      <p:sp>
        <p:nvSpPr>
          <p:cNvPr id="52227" name="Picture 2"/>
          <p:cNvSpPr>
            <a:spLocks noChangeAspect="1" noChangeArrowheads="1"/>
          </p:cNvSpPr>
          <p:nvPr/>
        </p:nvSpPr>
        <p:spPr bwMode="auto">
          <a:xfrm>
            <a:off x="1504950" y="1125538"/>
            <a:ext cx="6162675" cy="5019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2088"/>
            <a:ext cx="6899096" cy="56212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ChangeArrowheads="1"/>
          </p:cNvSpPr>
          <p:nvPr/>
        </p:nvSpPr>
        <p:spPr bwMode="auto">
          <a:xfrm>
            <a:off x="527050" y="196850"/>
            <a:ext cx="8089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Quality assessment criteria</a:t>
            </a:r>
            <a:r>
              <a:rPr lang="nb-NO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endParaRPr lang="en-GB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425" y="850726"/>
            <a:ext cx="767715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543800" cy="1431925"/>
          </a:xfrm>
        </p:spPr>
        <p:txBody>
          <a:bodyPr/>
          <a:lstStyle/>
          <a:p>
            <a:pPr eaLnBrk="1" hangingPunct="1"/>
            <a:r>
              <a:rPr lang="en-GB" smtClean="0"/>
              <a:t>Substitution of nurses for physicians in primary care</a:t>
            </a:r>
            <a:endParaRPr lang="en-US" smtClean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7924800" cy="54356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6146" name="Object 2"/>
          <p:cNvGraphicFramePr>
            <a:graphicFrameLocks noChangeAspect="1"/>
          </p:cNvGraphicFramePr>
          <p:nvPr/>
        </p:nvGraphicFramePr>
        <p:xfrm>
          <a:off x="6761163" y="1335088"/>
          <a:ext cx="2222500" cy="5219700"/>
        </p:xfrm>
        <a:graphic>
          <a:graphicData uri="http://schemas.openxmlformats.org/presentationml/2006/ole">
            <p:oleObj spid="_x0000_s2050" name="Document" r:id="rId4" imgW="661251" imgH="1547549" progId="Word.Document.8">
              <p:embed/>
            </p:oleObj>
          </a:graphicData>
        </a:graphic>
      </p:graphicFrame>
      <p:graphicFrame>
        <p:nvGraphicFramePr>
          <p:cNvPr id="646147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6773863" y="992188"/>
          <a:ext cx="2222500" cy="5194300"/>
        </p:xfrm>
        <a:graphic>
          <a:graphicData uri="http://schemas.openxmlformats.org/presentationml/2006/ole">
            <p:oleObj spid="_x0000_s2051" name="Document" r:id="rId5" imgW="660170" imgH="1540711" progId="Word.Document.8">
              <p:embed/>
            </p:oleObj>
          </a:graphicData>
        </a:graphic>
      </p:graphicFrame>
      <p:graphicFrame>
        <p:nvGraphicFramePr>
          <p:cNvPr id="646148" name="Object 4"/>
          <p:cNvGraphicFramePr>
            <a:graphicFrameLocks noChangeAspect="1"/>
          </p:cNvGraphicFramePr>
          <p:nvPr/>
        </p:nvGraphicFramePr>
        <p:xfrm>
          <a:off x="6837363" y="1119188"/>
          <a:ext cx="2222500" cy="5207000"/>
        </p:xfrm>
        <a:graphic>
          <a:graphicData uri="http://schemas.openxmlformats.org/presentationml/2006/ole">
            <p:oleObj spid="_x0000_s2052" name="Document" r:id="rId6" imgW="660170" imgH="1543590" progId="Word.Document.8">
              <p:embed/>
            </p:oleObj>
          </a:graphicData>
        </a:graphic>
      </p:graphicFrame>
      <p:graphicFrame>
        <p:nvGraphicFramePr>
          <p:cNvPr id="646149" name="Object 5"/>
          <p:cNvGraphicFramePr>
            <a:graphicFrameLocks noChangeAspect="1"/>
          </p:cNvGraphicFramePr>
          <p:nvPr/>
        </p:nvGraphicFramePr>
        <p:xfrm>
          <a:off x="6862763" y="1131888"/>
          <a:ext cx="2222500" cy="5194300"/>
        </p:xfrm>
        <a:graphic>
          <a:graphicData uri="http://schemas.openxmlformats.org/presentationml/2006/ole">
            <p:oleObj spid="_x0000_s2053" name="Document" r:id="rId7" imgW="660170" imgH="1540711" progId="Word.Document.8">
              <p:embed/>
            </p:oleObj>
          </a:graphicData>
        </a:graphic>
      </p:graphicFrame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754063" y="-90488"/>
            <a:ext cx="7543800" cy="1431926"/>
          </a:xfrm>
        </p:spPr>
        <p:txBody>
          <a:bodyPr/>
          <a:lstStyle/>
          <a:p>
            <a:pPr eaLnBrk="1" hangingPunct="1"/>
            <a:r>
              <a:rPr lang="en-GB" sz="3600" smtClean="0"/>
              <a:t>What is the overall quality of evidence across criteria?</a:t>
            </a:r>
            <a:endParaRPr lang="en-US" sz="3600" smtClean="0"/>
          </a:p>
        </p:txBody>
      </p:sp>
      <p:sp>
        <p:nvSpPr>
          <p:cNvPr id="64615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144588"/>
            <a:ext cx="6172200" cy="4114800"/>
          </a:xfrm>
        </p:spPr>
        <p:txBody>
          <a:bodyPr/>
          <a:lstStyle/>
          <a:p>
            <a:pPr eaLnBrk="1" hangingPunct="1">
              <a:spcBef>
                <a:spcPct val="25000"/>
              </a:spcBef>
            </a:pPr>
            <a:r>
              <a:rPr lang="en-GB" sz="2400" b="1" smtClean="0">
                <a:cs typeface="Times New Roman" pitchFamily="18" charset="0"/>
              </a:rPr>
              <a:t>High</a:t>
            </a:r>
            <a:r>
              <a:rPr lang="en-GB" sz="2400" smtClean="0">
                <a:cs typeface="Times New Roman" pitchFamily="18" charset="0"/>
              </a:rPr>
              <a:t>: Further research is very unlikely to change our confidence in the estimate of effect. </a:t>
            </a:r>
          </a:p>
          <a:p>
            <a:pPr eaLnBrk="1" hangingPunct="1">
              <a:spcBef>
                <a:spcPct val="25000"/>
              </a:spcBef>
            </a:pPr>
            <a:r>
              <a:rPr lang="en-GB" sz="2400" b="1" smtClean="0"/>
              <a:t>Moderate</a:t>
            </a:r>
            <a:r>
              <a:rPr lang="en-GB" sz="2400" smtClean="0"/>
              <a:t>: Further research is likely to have an important impact on our confidence in the estimate of effect and may change the estimate.</a:t>
            </a:r>
            <a:endParaRPr lang="en-GB" sz="2400" smtClean="0">
              <a:cs typeface="Times New Roman" pitchFamily="18" charset="0"/>
            </a:endParaRPr>
          </a:p>
          <a:p>
            <a:pPr eaLnBrk="1" hangingPunct="1">
              <a:spcBef>
                <a:spcPct val="25000"/>
              </a:spcBef>
            </a:pPr>
            <a:r>
              <a:rPr lang="en-GB" sz="2400" b="1" smtClean="0"/>
              <a:t>Low</a:t>
            </a:r>
            <a:r>
              <a:rPr lang="en-GB" sz="2400" smtClean="0"/>
              <a:t>: Further research is very likely to have an important impact on our confidence in the estimate of effect and is likely to change the estimate.</a:t>
            </a:r>
            <a:endParaRPr lang="en-GB" sz="2400" smtClean="0">
              <a:cs typeface="Times New Roman" pitchFamily="18" charset="0"/>
            </a:endParaRPr>
          </a:p>
          <a:p>
            <a:pPr eaLnBrk="1" hangingPunct="1">
              <a:spcBef>
                <a:spcPct val="25000"/>
              </a:spcBef>
            </a:pPr>
            <a:r>
              <a:rPr lang="en-GB" sz="2400" b="1" smtClean="0"/>
              <a:t>Very low</a:t>
            </a:r>
            <a:r>
              <a:rPr lang="en-GB" sz="2400" smtClean="0"/>
              <a:t>: Any estimate of effect is very uncertain.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Threshold for downgrading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1143000" y="3810000"/>
            <a:ext cx="655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127125" y="2936875"/>
            <a:ext cx="11588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7924800" y="3579813"/>
            <a:ext cx="116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highest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0" y="3505200"/>
            <a:ext cx="1049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lowest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6629400" y="3124200"/>
            <a:ext cx="62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OK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1981200" y="31242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rate down quality</a:t>
            </a:r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 flipV="1">
            <a:off x="5410200" y="2971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Questions or comments about assessing the quality of evidence across criteria for an outcome?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54938" cy="2743200"/>
          </a:xfrm>
        </p:spPr>
        <p:txBody>
          <a:bodyPr/>
          <a:lstStyle/>
          <a:p>
            <a:pPr eaLnBrk="1" hangingPunct="1"/>
            <a:r>
              <a:rPr lang="en-CA" b="1" smtClean="0"/>
              <a:t>Introduction to the worksheets</a:t>
            </a:r>
            <a:endParaRPr lang="nb-NO" b="1" smtClean="0"/>
          </a:p>
        </p:txBody>
      </p:sp>
      <p:sp>
        <p:nvSpPr>
          <p:cNvPr id="698371" name="Text Box 3"/>
          <p:cNvSpPr txBox="1">
            <a:spLocks noChangeArrowheads="1"/>
          </p:cNvSpPr>
          <p:nvPr/>
        </p:nvSpPr>
        <p:spPr bwMode="auto">
          <a:xfrm>
            <a:off x="1295400" y="5257800"/>
            <a:ext cx="59436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nb-NO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0"/>
            <a:ext cx="67897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"/>
            <a:ext cx="6332562" cy="687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ChangeArrowheads="1"/>
          </p:cNvSpPr>
          <p:nvPr/>
        </p:nvSpPr>
        <p:spPr bwMode="auto">
          <a:xfrm>
            <a:off x="527050" y="196850"/>
            <a:ext cx="8089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Quality assessment criteria</a:t>
            </a:r>
            <a:r>
              <a:rPr lang="nb-NO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endParaRPr lang="en-GB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425" y="850726"/>
            <a:ext cx="767715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001000" cy="457200"/>
          </a:xfrm>
        </p:spPr>
        <p:txBody>
          <a:bodyPr/>
          <a:lstStyle/>
          <a:p>
            <a:pPr eaLnBrk="1" hangingPunct="1"/>
            <a:r>
              <a:rPr lang="en-GB" sz="2400" smtClean="0"/>
              <a:t>Summarizing study limitations for randomized trials</a:t>
            </a:r>
            <a:r>
              <a:rPr lang="nb-NO" sz="3600" smtClean="0"/>
              <a:t> 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4704"/>
            <a:ext cx="8001000" cy="600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67097"/>
            <a:ext cx="9087538" cy="264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" y="333375"/>
            <a:ext cx="9020175" cy="61864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543800" cy="1431925"/>
          </a:xfrm>
        </p:spPr>
        <p:txBody>
          <a:bodyPr/>
          <a:lstStyle/>
          <a:p>
            <a:pPr eaLnBrk="1" hangingPunct="1"/>
            <a:r>
              <a:rPr lang="en-US" smtClean="0"/>
              <a:t>Lay health workers as an add on to usual care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1371600"/>
            <a:ext cx="6643687" cy="54260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"/>
            <a:ext cx="8116888" cy="66294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25" y="76200"/>
            <a:ext cx="7851775" cy="67056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Plain language summaries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/>
          <a:lstStyle/>
          <a:p>
            <a:pPr eaLnBrk="1" hangingPunct="1"/>
            <a:r>
              <a:rPr lang="en-GB" sz="4000" dirty="0" smtClean="0"/>
              <a:t>Plain language summaries</a:t>
            </a:r>
          </a:p>
        </p:txBody>
      </p:sp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" y="908720"/>
            <a:ext cx="70485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nb-NO" smtClean="0"/>
              <a:t>Examples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5370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Using lay health workers as an add-on to usual care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000" smtClean="0"/>
              <a:t>Probably increases immunisation coverage and breast feeding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000" smtClean="0"/>
              <a:t>May increase care seeking behaviour for children under five and reduce morbidity and mortality in children under five and neonates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000" smtClean="0"/>
              <a:t>Substitution of nurses for physicians in primary care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000" smtClean="0"/>
              <a:t>Nurses and physicians may lead to similar health outcomes for patients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000" smtClean="0"/>
              <a:t>It is uncertain whether there is any difference in the cost of care provided by nurses compared to the cost of care provided by physicians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000" smtClean="0"/>
              <a:t>Educational meetings for health professionals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000" smtClean="0"/>
              <a:t>Probably improve compliance with desired practice and patient outcomes</a:t>
            </a:r>
            <a:endParaRPr lang="nb-NO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5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5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/>
      <p:bldP spid="105475" grpI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b-NO" sz="4000" smtClean="0"/>
              <a:t>Questions or comments regarding plain language summaries?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Any other questions or comments?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543800" cy="1431925"/>
          </a:xfrm>
        </p:spPr>
        <p:txBody>
          <a:bodyPr/>
          <a:lstStyle/>
          <a:p>
            <a:pPr eaLnBrk="1" hangingPunct="1"/>
            <a:r>
              <a:rPr lang="en-US" smtClean="0"/>
              <a:t>Educational meetings for health professionals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8613" y="1390650"/>
            <a:ext cx="6402387" cy="54673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543800" cy="685800"/>
          </a:xfrm>
        </p:spPr>
        <p:txBody>
          <a:bodyPr/>
          <a:lstStyle/>
          <a:p>
            <a:pPr eaLnBrk="1" hangingPunct="1"/>
            <a:r>
              <a:rPr lang="en-US" smtClean="0"/>
              <a:t>Introducing user fees 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9275" y="676275"/>
            <a:ext cx="5800725" cy="61817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54938" cy="2743200"/>
          </a:xfrm>
        </p:spPr>
        <p:txBody>
          <a:bodyPr/>
          <a:lstStyle/>
          <a:p>
            <a:pPr eaLnBrk="1" hangingPunct="1"/>
            <a:r>
              <a:rPr lang="en-CA" b="1" smtClean="0"/>
              <a:t>Introduction to GRADE</a:t>
            </a:r>
            <a:endParaRPr lang="nb-NO" b="1" smtClean="0"/>
          </a:p>
        </p:txBody>
      </p:sp>
      <p:sp>
        <p:nvSpPr>
          <p:cNvPr id="696323" name="Text Box 3"/>
          <p:cNvSpPr txBox="1">
            <a:spLocks noChangeArrowheads="1"/>
          </p:cNvSpPr>
          <p:nvPr/>
        </p:nvSpPr>
        <p:spPr bwMode="auto">
          <a:xfrm>
            <a:off x="1295400" y="5257800"/>
            <a:ext cx="59436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nb-NO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RE">
  <a:themeElements>
    <a:clrScheme name="SURE">
      <a:dk1>
        <a:srgbClr val="005A58"/>
      </a:dk1>
      <a:lt1>
        <a:srgbClr val="FFFFFF"/>
      </a:lt1>
      <a:dk2>
        <a:srgbClr val="008080"/>
      </a:dk2>
      <a:lt2>
        <a:srgbClr val="FFFF00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S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R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R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R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R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R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R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R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R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R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R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R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SURE</Template>
  <TotalTime>1370</TotalTime>
  <Words>1444</Words>
  <Application>Microsoft Office PowerPoint</Application>
  <PresentationFormat>On-screen Show (4:3)</PresentationFormat>
  <Paragraphs>242</Paragraphs>
  <Slides>66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8" baseType="lpstr">
      <vt:lpstr>SURE</vt:lpstr>
      <vt:lpstr>Document</vt:lpstr>
      <vt:lpstr>Summarising findings about the likely impacts of options </vt:lpstr>
      <vt:lpstr>Introduction to Summary of Findings (SoF) Tables</vt:lpstr>
      <vt:lpstr>Why bother?</vt:lpstr>
      <vt:lpstr>Examples of SoF tables</vt:lpstr>
      <vt:lpstr>Substitution of nurses for physicians in primary care</vt:lpstr>
      <vt:lpstr>Lay health workers as an add on to usual care</vt:lpstr>
      <vt:lpstr>Educational meetings for health professionals </vt:lpstr>
      <vt:lpstr>Introducing user fees </vt:lpstr>
      <vt:lpstr>Introduction to GRADE</vt:lpstr>
      <vt:lpstr>Why bother about grading the quality of evidence?</vt:lpstr>
      <vt:lpstr>What is quality of evidence and how should it be graded?</vt:lpstr>
      <vt:lpstr>Slide 12</vt:lpstr>
      <vt:lpstr>Quality of evidence</vt:lpstr>
      <vt:lpstr>The quality of evidence needs to be considered for each important outcome</vt:lpstr>
      <vt:lpstr>Although the degree of confidence is a continuum, we suggest using four categories</vt:lpstr>
      <vt:lpstr>Categories of quality</vt:lpstr>
      <vt:lpstr>Study design is important</vt:lpstr>
      <vt:lpstr>Factors that can lower the quality of evidence</vt:lpstr>
      <vt:lpstr>There are also factors that can raise the quality of evidence</vt:lpstr>
      <vt:lpstr>Questions or comments?</vt:lpstr>
      <vt:lpstr>Making judgements about factors that can lower the quality of evidence</vt:lpstr>
      <vt:lpstr>Study limitations (Risk of bias) for randomized trials and controlled before-after studies</vt:lpstr>
      <vt:lpstr>Study limitations (Risk of bias) for interrupted time-series analyses</vt:lpstr>
      <vt:lpstr>Assessment of the risk of bias</vt:lpstr>
      <vt:lpstr>Summarizing study limitations for randomized trials </vt:lpstr>
      <vt:lpstr>Questions or comments about assessing risk of bias?</vt:lpstr>
      <vt:lpstr>Inconsistency of results</vt:lpstr>
      <vt:lpstr>Lay health workers </vt:lpstr>
      <vt:lpstr>Possible explanations (protocol)</vt:lpstr>
      <vt:lpstr>Possible explanations</vt:lpstr>
      <vt:lpstr>Educational meetings</vt:lpstr>
      <vt:lpstr>Possible explanations</vt:lpstr>
      <vt:lpstr>Questions or comments about assessing inconsistency?</vt:lpstr>
      <vt:lpstr>Indirectness of evidence</vt:lpstr>
      <vt:lpstr>Indirectness of evidence</vt:lpstr>
      <vt:lpstr>Indirectness of evidence</vt:lpstr>
      <vt:lpstr>Questions or comments about assessing indirectness?</vt:lpstr>
      <vt:lpstr>Three challenges in assessing imprecision in systematic reviews</vt:lpstr>
      <vt:lpstr>Slide 39</vt:lpstr>
      <vt:lpstr>Slide 40</vt:lpstr>
      <vt:lpstr>Slide 41</vt:lpstr>
      <vt:lpstr>Thresholds depend on judgements about values</vt:lpstr>
      <vt:lpstr>Definitions of quality of evidence</vt:lpstr>
      <vt:lpstr>Lay health workers</vt:lpstr>
      <vt:lpstr>Questions or comments about assessing imprecision?</vt:lpstr>
      <vt:lpstr>Publication bias</vt:lpstr>
      <vt:lpstr>Educational meetings</vt:lpstr>
      <vt:lpstr>Possible explanations</vt:lpstr>
      <vt:lpstr>Slide 49</vt:lpstr>
      <vt:lpstr>What is the overall quality of evidence across criteria?</vt:lpstr>
      <vt:lpstr>Threshold for downgrading</vt:lpstr>
      <vt:lpstr>Questions or comments about assessing the quality of evidence across criteria for an outcome?</vt:lpstr>
      <vt:lpstr>Introduction to the worksheets</vt:lpstr>
      <vt:lpstr>Slide 54</vt:lpstr>
      <vt:lpstr>Slide 55</vt:lpstr>
      <vt:lpstr>Slide 56</vt:lpstr>
      <vt:lpstr>Summarizing study limitations for randomized trials </vt:lpstr>
      <vt:lpstr>Slide 58</vt:lpstr>
      <vt:lpstr>Slide 59</vt:lpstr>
      <vt:lpstr>Slide 60</vt:lpstr>
      <vt:lpstr>Slide 61</vt:lpstr>
      <vt:lpstr>Plain language summaries</vt:lpstr>
      <vt:lpstr>Plain language summaries</vt:lpstr>
      <vt:lpstr>Examples</vt:lpstr>
      <vt:lpstr>Questions or comments regarding plain language summaries?</vt:lpstr>
      <vt:lpstr>Any other questions or comments?</vt:lpstr>
    </vt:vector>
  </TitlesOfParts>
  <Company>Kunnskapssenteret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Summarising findings about the likely impacts of options</dc:title>
  <dc:creator>K</dc:creator>
  <cp:lastModifiedBy>jenny</cp:lastModifiedBy>
  <cp:revision>28</cp:revision>
  <dcterms:created xsi:type="dcterms:W3CDTF">2010-04-29T14:40:34Z</dcterms:created>
  <dcterms:modified xsi:type="dcterms:W3CDTF">2012-01-10T12:09:26Z</dcterms:modified>
</cp:coreProperties>
</file>