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65"/>
  </p:notesMasterIdLst>
  <p:sldIdLst>
    <p:sldId id="256" r:id="rId2"/>
    <p:sldId id="373" r:id="rId3"/>
    <p:sldId id="374" r:id="rId4"/>
    <p:sldId id="375" r:id="rId5"/>
    <p:sldId id="376" r:id="rId6"/>
    <p:sldId id="377" r:id="rId7"/>
    <p:sldId id="378" r:id="rId8"/>
    <p:sldId id="366" r:id="rId9"/>
    <p:sldId id="379" r:id="rId10"/>
    <p:sldId id="380" r:id="rId11"/>
    <p:sldId id="381" r:id="rId12"/>
    <p:sldId id="383" r:id="rId13"/>
    <p:sldId id="384" r:id="rId14"/>
    <p:sldId id="385" r:id="rId15"/>
    <p:sldId id="386" r:id="rId16"/>
    <p:sldId id="387" r:id="rId17"/>
    <p:sldId id="388" r:id="rId18"/>
    <p:sldId id="389" r:id="rId19"/>
    <p:sldId id="369" r:id="rId20"/>
    <p:sldId id="367" r:id="rId21"/>
    <p:sldId id="390" r:id="rId22"/>
    <p:sldId id="391" r:id="rId23"/>
    <p:sldId id="392" r:id="rId24"/>
    <p:sldId id="393" r:id="rId25"/>
    <p:sldId id="394" r:id="rId26"/>
    <p:sldId id="395" r:id="rId27"/>
    <p:sldId id="396" r:id="rId28"/>
    <p:sldId id="397" r:id="rId29"/>
    <p:sldId id="398" r:id="rId30"/>
    <p:sldId id="399" r:id="rId31"/>
    <p:sldId id="400" r:id="rId32"/>
    <p:sldId id="370" r:id="rId33"/>
    <p:sldId id="368" r:id="rId34"/>
    <p:sldId id="401" r:id="rId35"/>
    <p:sldId id="402" r:id="rId36"/>
    <p:sldId id="403" r:id="rId37"/>
    <p:sldId id="404" r:id="rId38"/>
    <p:sldId id="405" r:id="rId39"/>
    <p:sldId id="406" r:id="rId40"/>
    <p:sldId id="407" r:id="rId41"/>
    <p:sldId id="408" r:id="rId42"/>
    <p:sldId id="409" r:id="rId43"/>
    <p:sldId id="410" r:id="rId44"/>
    <p:sldId id="411" r:id="rId45"/>
    <p:sldId id="412" r:id="rId46"/>
    <p:sldId id="365" r:id="rId47"/>
    <p:sldId id="371" r:id="rId48"/>
    <p:sldId id="413" r:id="rId49"/>
    <p:sldId id="414" r:id="rId50"/>
    <p:sldId id="418" r:id="rId51"/>
    <p:sldId id="419" r:id="rId52"/>
    <p:sldId id="420" r:id="rId53"/>
    <p:sldId id="421" r:id="rId54"/>
    <p:sldId id="422" r:id="rId55"/>
    <p:sldId id="415" r:id="rId56"/>
    <p:sldId id="416" r:id="rId57"/>
    <p:sldId id="417" r:id="rId58"/>
    <p:sldId id="372" r:id="rId59"/>
    <p:sldId id="423" r:id="rId60"/>
    <p:sldId id="424" r:id="rId61"/>
    <p:sldId id="425" r:id="rId62"/>
    <p:sldId id="426" r:id="rId63"/>
    <p:sldId id="427" r:id="rId64"/>
  </p:sldIdLst>
  <p:sldSz cx="9144000" cy="6858000" type="screen4x3"/>
  <p:notesSz cx="6858000" cy="9144000"/>
  <p:defaultTextStyle>
    <a:defPPr>
      <a:defRPr lang="nb-NO"/>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3366CC"/>
    <a:srgbClr val="00FF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90" y="-5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nb-NO"/>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nb-NO"/>
          </a:p>
        </p:txBody>
      </p:sp>
      <p:sp>
        <p:nvSpPr>
          <p:cNvPr id="81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nb-NO"/>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FE5A361-9645-410D-8172-598D51A52565}" type="slidenum">
              <a:rPr lang="nb-NO"/>
              <a:pPr/>
              <a:t>‹#›</a:t>
            </a:fld>
            <a:endParaRPr lang="nb-NO"/>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nb-NO"/>
          </a:p>
        </p:txBody>
      </p:sp>
      <p:sp>
        <p:nvSpPr>
          <p:cNvPr id="5" name="Footer Placeholder 4"/>
          <p:cNvSpPr>
            <a:spLocks noGrp="1"/>
          </p:cNvSpPr>
          <p:nvPr>
            <p:ph type="ftr" sz="quarter" idx="11"/>
          </p:nvPr>
        </p:nvSpPr>
        <p:spPr/>
        <p:txBody>
          <a:bodyPr/>
          <a:lstStyle>
            <a:lvl1pPr>
              <a:defRPr/>
            </a:lvl1pPr>
          </a:lstStyle>
          <a:p>
            <a:endParaRPr lang="nb-NO"/>
          </a:p>
        </p:txBody>
      </p:sp>
      <p:sp>
        <p:nvSpPr>
          <p:cNvPr id="6" name="Slide Number Placeholder 5"/>
          <p:cNvSpPr>
            <a:spLocks noGrp="1"/>
          </p:cNvSpPr>
          <p:nvPr>
            <p:ph type="sldNum" sz="quarter" idx="12"/>
          </p:nvPr>
        </p:nvSpPr>
        <p:spPr/>
        <p:txBody>
          <a:bodyPr/>
          <a:lstStyle>
            <a:lvl1pPr>
              <a:defRPr/>
            </a:lvl1pPr>
          </a:lstStyle>
          <a:p>
            <a:fld id="{BD100F7B-15F2-449C-97A8-AA2EDEE0137E}" type="slidenum">
              <a:rPr lang="nb-NO"/>
              <a:pPr/>
              <a:t>‹#›</a:t>
            </a:fld>
            <a:endParaRPr lang="nb-N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nb-NO"/>
          </a:p>
        </p:txBody>
      </p:sp>
      <p:sp>
        <p:nvSpPr>
          <p:cNvPr id="5" name="Footer Placeholder 4"/>
          <p:cNvSpPr>
            <a:spLocks noGrp="1"/>
          </p:cNvSpPr>
          <p:nvPr>
            <p:ph type="ftr" sz="quarter" idx="11"/>
          </p:nvPr>
        </p:nvSpPr>
        <p:spPr/>
        <p:txBody>
          <a:bodyPr/>
          <a:lstStyle>
            <a:lvl1pPr>
              <a:defRPr/>
            </a:lvl1pPr>
          </a:lstStyle>
          <a:p>
            <a:endParaRPr lang="nb-NO"/>
          </a:p>
        </p:txBody>
      </p:sp>
      <p:sp>
        <p:nvSpPr>
          <p:cNvPr id="6" name="Slide Number Placeholder 5"/>
          <p:cNvSpPr>
            <a:spLocks noGrp="1"/>
          </p:cNvSpPr>
          <p:nvPr>
            <p:ph type="sldNum" sz="quarter" idx="12"/>
          </p:nvPr>
        </p:nvSpPr>
        <p:spPr/>
        <p:txBody>
          <a:bodyPr/>
          <a:lstStyle>
            <a:lvl1pPr>
              <a:defRPr/>
            </a:lvl1pPr>
          </a:lstStyle>
          <a:p>
            <a:fld id="{8F07C613-B670-4990-953F-438111F344C8}" type="slidenum">
              <a:rPr lang="nb-NO"/>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nb-NO"/>
          </a:p>
        </p:txBody>
      </p:sp>
      <p:sp>
        <p:nvSpPr>
          <p:cNvPr id="5" name="Footer Placeholder 4"/>
          <p:cNvSpPr>
            <a:spLocks noGrp="1"/>
          </p:cNvSpPr>
          <p:nvPr>
            <p:ph type="ftr" sz="quarter" idx="11"/>
          </p:nvPr>
        </p:nvSpPr>
        <p:spPr/>
        <p:txBody>
          <a:bodyPr/>
          <a:lstStyle>
            <a:lvl1pPr>
              <a:defRPr/>
            </a:lvl1pPr>
          </a:lstStyle>
          <a:p>
            <a:endParaRPr lang="nb-NO"/>
          </a:p>
        </p:txBody>
      </p:sp>
      <p:sp>
        <p:nvSpPr>
          <p:cNvPr id="6" name="Slide Number Placeholder 5"/>
          <p:cNvSpPr>
            <a:spLocks noGrp="1"/>
          </p:cNvSpPr>
          <p:nvPr>
            <p:ph type="sldNum" sz="quarter" idx="12"/>
          </p:nvPr>
        </p:nvSpPr>
        <p:spPr/>
        <p:txBody>
          <a:bodyPr/>
          <a:lstStyle>
            <a:lvl1pPr>
              <a:defRPr/>
            </a:lvl1pPr>
          </a:lstStyle>
          <a:p>
            <a:fld id="{B1E247D1-1F2E-4DBE-9A4D-5E077ED477A1}" type="slidenum">
              <a:rPr lang="nb-NO"/>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nb-NO"/>
          </a:p>
        </p:txBody>
      </p:sp>
      <p:sp>
        <p:nvSpPr>
          <p:cNvPr id="5" name="Footer Placeholder 4"/>
          <p:cNvSpPr>
            <a:spLocks noGrp="1"/>
          </p:cNvSpPr>
          <p:nvPr>
            <p:ph type="ftr" sz="quarter" idx="11"/>
          </p:nvPr>
        </p:nvSpPr>
        <p:spPr/>
        <p:txBody>
          <a:bodyPr/>
          <a:lstStyle>
            <a:lvl1pPr>
              <a:defRPr/>
            </a:lvl1pPr>
          </a:lstStyle>
          <a:p>
            <a:endParaRPr lang="nb-NO"/>
          </a:p>
        </p:txBody>
      </p:sp>
      <p:sp>
        <p:nvSpPr>
          <p:cNvPr id="6" name="Slide Number Placeholder 5"/>
          <p:cNvSpPr>
            <a:spLocks noGrp="1"/>
          </p:cNvSpPr>
          <p:nvPr>
            <p:ph type="sldNum" sz="quarter" idx="12"/>
          </p:nvPr>
        </p:nvSpPr>
        <p:spPr/>
        <p:txBody>
          <a:bodyPr/>
          <a:lstStyle>
            <a:lvl1pPr>
              <a:defRPr/>
            </a:lvl1pPr>
          </a:lstStyle>
          <a:p>
            <a:fld id="{9DA22979-DCF6-431E-BF6F-983FB91C0135}" type="slidenum">
              <a:rPr lang="nb-NO"/>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nb-NO"/>
          </a:p>
        </p:txBody>
      </p:sp>
      <p:sp>
        <p:nvSpPr>
          <p:cNvPr id="5" name="Footer Placeholder 4"/>
          <p:cNvSpPr>
            <a:spLocks noGrp="1"/>
          </p:cNvSpPr>
          <p:nvPr>
            <p:ph type="ftr" sz="quarter" idx="11"/>
          </p:nvPr>
        </p:nvSpPr>
        <p:spPr/>
        <p:txBody>
          <a:bodyPr/>
          <a:lstStyle>
            <a:lvl1pPr>
              <a:defRPr/>
            </a:lvl1pPr>
          </a:lstStyle>
          <a:p>
            <a:endParaRPr lang="nb-NO"/>
          </a:p>
        </p:txBody>
      </p:sp>
      <p:sp>
        <p:nvSpPr>
          <p:cNvPr id="6" name="Slide Number Placeholder 5"/>
          <p:cNvSpPr>
            <a:spLocks noGrp="1"/>
          </p:cNvSpPr>
          <p:nvPr>
            <p:ph type="sldNum" sz="quarter" idx="12"/>
          </p:nvPr>
        </p:nvSpPr>
        <p:spPr/>
        <p:txBody>
          <a:bodyPr/>
          <a:lstStyle>
            <a:lvl1pPr>
              <a:defRPr/>
            </a:lvl1pPr>
          </a:lstStyle>
          <a:p>
            <a:fld id="{EF2DF41F-08AB-4B83-B290-5012FA8FF008}" type="slidenum">
              <a:rPr lang="nb-NO"/>
              <a:pPr/>
              <a:t>‹#›</a:t>
            </a:fld>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nb-NO"/>
          </a:p>
        </p:txBody>
      </p:sp>
      <p:sp>
        <p:nvSpPr>
          <p:cNvPr id="6" name="Footer Placeholder 5"/>
          <p:cNvSpPr>
            <a:spLocks noGrp="1"/>
          </p:cNvSpPr>
          <p:nvPr>
            <p:ph type="ftr" sz="quarter" idx="11"/>
          </p:nvPr>
        </p:nvSpPr>
        <p:spPr/>
        <p:txBody>
          <a:bodyPr/>
          <a:lstStyle>
            <a:lvl1pPr>
              <a:defRPr/>
            </a:lvl1pPr>
          </a:lstStyle>
          <a:p>
            <a:endParaRPr lang="nb-NO"/>
          </a:p>
        </p:txBody>
      </p:sp>
      <p:sp>
        <p:nvSpPr>
          <p:cNvPr id="7" name="Slide Number Placeholder 6"/>
          <p:cNvSpPr>
            <a:spLocks noGrp="1"/>
          </p:cNvSpPr>
          <p:nvPr>
            <p:ph type="sldNum" sz="quarter" idx="12"/>
          </p:nvPr>
        </p:nvSpPr>
        <p:spPr/>
        <p:txBody>
          <a:bodyPr/>
          <a:lstStyle>
            <a:lvl1pPr>
              <a:defRPr/>
            </a:lvl1pPr>
          </a:lstStyle>
          <a:p>
            <a:fld id="{67BEC814-AD65-4DC4-A907-A8B4C518BA19}" type="slidenum">
              <a:rPr lang="nb-NO"/>
              <a:pPr/>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nb-NO"/>
          </a:p>
        </p:txBody>
      </p:sp>
      <p:sp>
        <p:nvSpPr>
          <p:cNvPr id="8" name="Footer Placeholder 7"/>
          <p:cNvSpPr>
            <a:spLocks noGrp="1"/>
          </p:cNvSpPr>
          <p:nvPr>
            <p:ph type="ftr" sz="quarter" idx="11"/>
          </p:nvPr>
        </p:nvSpPr>
        <p:spPr/>
        <p:txBody>
          <a:bodyPr/>
          <a:lstStyle>
            <a:lvl1pPr>
              <a:defRPr/>
            </a:lvl1pPr>
          </a:lstStyle>
          <a:p>
            <a:endParaRPr lang="nb-NO"/>
          </a:p>
        </p:txBody>
      </p:sp>
      <p:sp>
        <p:nvSpPr>
          <p:cNvPr id="9" name="Slide Number Placeholder 8"/>
          <p:cNvSpPr>
            <a:spLocks noGrp="1"/>
          </p:cNvSpPr>
          <p:nvPr>
            <p:ph type="sldNum" sz="quarter" idx="12"/>
          </p:nvPr>
        </p:nvSpPr>
        <p:spPr/>
        <p:txBody>
          <a:bodyPr/>
          <a:lstStyle>
            <a:lvl1pPr>
              <a:defRPr/>
            </a:lvl1pPr>
          </a:lstStyle>
          <a:p>
            <a:fld id="{AE269ACD-9A8A-4796-AEFD-DE13B25AE6BF}" type="slidenum">
              <a:rPr lang="nb-NO"/>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nb-NO"/>
          </a:p>
        </p:txBody>
      </p:sp>
      <p:sp>
        <p:nvSpPr>
          <p:cNvPr id="4" name="Footer Placeholder 3"/>
          <p:cNvSpPr>
            <a:spLocks noGrp="1"/>
          </p:cNvSpPr>
          <p:nvPr>
            <p:ph type="ftr" sz="quarter" idx="11"/>
          </p:nvPr>
        </p:nvSpPr>
        <p:spPr/>
        <p:txBody>
          <a:bodyPr/>
          <a:lstStyle>
            <a:lvl1pPr>
              <a:defRPr/>
            </a:lvl1pPr>
          </a:lstStyle>
          <a:p>
            <a:endParaRPr lang="nb-NO"/>
          </a:p>
        </p:txBody>
      </p:sp>
      <p:sp>
        <p:nvSpPr>
          <p:cNvPr id="5" name="Slide Number Placeholder 4"/>
          <p:cNvSpPr>
            <a:spLocks noGrp="1"/>
          </p:cNvSpPr>
          <p:nvPr>
            <p:ph type="sldNum" sz="quarter" idx="12"/>
          </p:nvPr>
        </p:nvSpPr>
        <p:spPr/>
        <p:txBody>
          <a:bodyPr/>
          <a:lstStyle>
            <a:lvl1pPr>
              <a:defRPr/>
            </a:lvl1pPr>
          </a:lstStyle>
          <a:p>
            <a:fld id="{BACA6B8F-E0FD-4501-A86F-DC753F9CEF34}" type="slidenum">
              <a:rPr lang="nb-NO"/>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nb-NO"/>
          </a:p>
        </p:txBody>
      </p:sp>
      <p:sp>
        <p:nvSpPr>
          <p:cNvPr id="3" name="Footer Placeholder 2"/>
          <p:cNvSpPr>
            <a:spLocks noGrp="1"/>
          </p:cNvSpPr>
          <p:nvPr>
            <p:ph type="ftr" sz="quarter" idx="11"/>
          </p:nvPr>
        </p:nvSpPr>
        <p:spPr/>
        <p:txBody>
          <a:bodyPr/>
          <a:lstStyle>
            <a:lvl1pPr>
              <a:defRPr/>
            </a:lvl1pPr>
          </a:lstStyle>
          <a:p>
            <a:endParaRPr lang="nb-NO"/>
          </a:p>
        </p:txBody>
      </p:sp>
      <p:sp>
        <p:nvSpPr>
          <p:cNvPr id="4" name="Slide Number Placeholder 3"/>
          <p:cNvSpPr>
            <a:spLocks noGrp="1"/>
          </p:cNvSpPr>
          <p:nvPr>
            <p:ph type="sldNum" sz="quarter" idx="12"/>
          </p:nvPr>
        </p:nvSpPr>
        <p:spPr/>
        <p:txBody>
          <a:bodyPr/>
          <a:lstStyle>
            <a:lvl1pPr>
              <a:defRPr/>
            </a:lvl1pPr>
          </a:lstStyle>
          <a:p>
            <a:fld id="{F97874BD-AA46-470C-AB9B-0CB6D7EDC6FE}" type="slidenum">
              <a:rPr lang="nb-NO"/>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nb-NO"/>
          </a:p>
        </p:txBody>
      </p:sp>
      <p:sp>
        <p:nvSpPr>
          <p:cNvPr id="6" name="Footer Placeholder 5"/>
          <p:cNvSpPr>
            <a:spLocks noGrp="1"/>
          </p:cNvSpPr>
          <p:nvPr>
            <p:ph type="ftr" sz="quarter" idx="11"/>
          </p:nvPr>
        </p:nvSpPr>
        <p:spPr/>
        <p:txBody>
          <a:bodyPr/>
          <a:lstStyle>
            <a:lvl1pPr>
              <a:defRPr/>
            </a:lvl1pPr>
          </a:lstStyle>
          <a:p>
            <a:endParaRPr lang="nb-NO"/>
          </a:p>
        </p:txBody>
      </p:sp>
      <p:sp>
        <p:nvSpPr>
          <p:cNvPr id="7" name="Slide Number Placeholder 6"/>
          <p:cNvSpPr>
            <a:spLocks noGrp="1"/>
          </p:cNvSpPr>
          <p:nvPr>
            <p:ph type="sldNum" sz="quarter" idx="12"/>
          </p:nvPr>
        </p:nvSpPr>
        <p:spPr/>
        <p:txBody>
          <a:bodyPr/>
          <a:lstStyle>
            <a:lvl1pPr>
              <a:defRPr/>
            </a:lvl1pPr>
          </a:lstStyle>
          <a:p>
            <a:fld id="{1798FEE3-685F-42C0-93E5-CAD9D1865C51}" type="slidenum">
              <a:rPr lang="nb-NO"/>
              <a:pPr/>
              <a:t>‹#›</a:t>
            </a:fld>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nb-NO"/>
          </a:p>
        </p:txBody>
      </p:sp>
      <p:sp>
        <p:nvSpPr>
          <p:cNvPr id="6" name="Footer Placeholder 5"/>
          <p:cNvSpPr>
            <a:spLocks noGrp="1"/>
          </p:cNvSpPr>
          <p:nvPr>
            <p:ph type="ftr" sz="quarter" idx="11"/>
          </p:nvPr>
        </p:nvSpPr>
        <p:spPr/>
        <p:txBody>
          <a:bodyPr/>
          <a:lstStyle>
            <a:lvl1pPr>
              <a:defRPr/>
            </a:lvl1pPr>
          </a:lstStyle>
          <a:p>
            <a:endParaRPr lang="nb-NO"/>
          </a:p>
        </p:txBody>
      </p:sp>
      <p:sp>
        <p:nvSpPr>
          <p:cNvPr id="7" name="Slide Number Placeholder 6"/>
          <p:cNvSpPr>
            <a:spLocks noGrp="1"/>
          </p:cNvSpPr>
          <p:nvPr>
            <p:ph type="sldNum" sz="quarter" idx="12"/>
          </p:nvPr>
        </p:nvSpPr>
        <p:spPr/>
        <p:txBody>
          <a:bodyPr/>
          <a:lstStyle>
            <a:lvl1pPr>
              <a:defRPr/>
            </a:lvl1pPr>
          </a:lstStyle>
          <a:p>
            <a:fld id="{E739B0AF-E7E1-4AB1-8015-3990727F0872}" type="slidenum">
              <a:rPr lang="nb-NO"/>
              <a:pPr/>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nb-NO"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b-NO" smtClean="0"/>
              <a:t>Click to edit Master text styles</a:t>
            </a:r>
          </a:p>
          <a:p>
            <a:pPr lvl="1"/>
            <a:r>
              <a:rPr lang="nb-NO" smtClean="0"/>
              <a:t>Second level</a:t>
            </a:r>
          </a:p>
          <a:p>
            <a:pPr lvl="2"/>
            <a:r>
              <a:rPr lang="nb-NO" smtClean="0"/>
              <a:t>Third level</a:t>
            </a:r>
          </a:p>
          <a:p>
            <a:pPr lvl="3"/>
            <a:r>
              <a:rPr lang="nb-NO" smtClean="0"/>
              <a:t>Fourth level</a:t>
            </a:r>
          </a:p>
          <a:p>
            <a:pPr lvl="4"/>
            <a:r>
              <a:rPr lang="nb-NO" smtClean="0"/>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nb-NO"/>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nb-NO"/>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5FB9262-BFA9-434D-AE19-F8E3C901443A}" type="slidenum">
              <a:rPr lang="nb-NO"/>
              <a:pPr/>
              <a:t>‹#›</a:t>
            </a:fld>
            <a:endParaRPr lang="nb-NO"/>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07950" y="115888"/>
            <a:ext cx="8893175" cy="1143000"/>
          </a:xfrm>
        </p:spPr>
        <p:txBody>
          <a:bodyPr/>
          <a:lstStyle/>
          <a:p>
            <a:r>
              <a:rPr lang="en-GB" sz="4000"/>
              <a:t>Organising and running policy dialogues</a:t>
            </a:r>
          </a:p>
        </p:txBody>
      </p:sp>
      <p:sp>
        <p:nvSpPr>
          <p:cNvPr id="2053" name="Rectangle 5"/>
          <p:cNvSpPr>
            <a:spLocks noGrp="1" noChangeArrowheads="1"/>
          </p:cNvSpPr>
          <p:nvPr>
            <p:ph type="body" idx="1"/>
          </p:nvPr>
        </p:nvSpPr>
        <p:spPr>
          <a:xfrm>
            <a:off x="457200" y="2060575"/>
            <a:ext cx="8229600" cy="4065588"/>
          </a:xfrm>
        </p:spPr>
        <p:txBody>
          <a:bodyPr/>
          <a:lstStyle/>
          <a:p>
            <a:pPr marL="609600" indent="-609600"/>
            <a:r>
              <a:rPr lang="en-GB" dirty="0"/>
              <a:t>What are the objectives?</a:t>
            </a:r>
          </a:p>
          <a:p>
            <a:pPr marL="609600" indent="-609600"/>
            <a:r>
              <a:rPr lang="en-GB" dirty="0"/>
              <a:t>Who will participate?</a:t>
            </a:r>
          </a:p>
          <a:p>
            <a:pPr marL="609600" indent="-609600"/>
            <a:r>
              <a:rPr lang="en-GB" dirty="0"/>
              <a:t>How will the dialogue be organised?</a:t>
            </a:r>
          </a:p>
          <a:p>
            <a:pPr marL="609600" indent="-609600"/>
            <a:r>
              <a:rPr lang="en-GB" dirty="0"/>
              <a:t>What needs to be done following the dialogue</a:t>
            </a:r>
            <a:r>
              <a:rPr lang="en-GB" dirty="0" smtClean="0"/>
              <a:t>?</a:t>
            </a:r>
          </a:p>
          <a:p>
            <a:pPr marL="609600" indent="-609600"/>
            <a:r>
              <a:rPr lang="en-GB" i="1" dirty="0" smtClean="0"/>
              <a:t>A framework for going from evidence to health systems decisions</a:t>
            </a:r>
            <a:endParaRPr lang="nb-NO"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53">
                                            <p:txEl>
                                              <p:pRg st="0" end="0"/>
                                            </p:txEl>
                                          </p:spTgt>
                                        </p:tgtEl>
                                        <p:attrNameLst>
                                          <p:attrName>style.visibility</p:attrName>
                                        </p:attrNameLst>
                                      </p:cBhvr>
                                      <p:to>
                                        <p:strVal val="visible"/>
                                      </p:to>
                                    </p:set>
                                    <p:anim calcmode="lin" valueType="num">
                                      <p:cBhvr additive="base">
                                        <p:cTn id="7" dur="500" fill="hold"/>
                                        <p:tgtEl>
                                          <p:spTgt spid="205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5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53">
                                            <p:txEl>
                                              <p:pRg st="1" end="1"/>
                                            </p:txEl>
                                          </p:spTgt>
                                        </p:tgtEl>
                                        <p:attrNameLst>
                                          <p:attrName>style.visibility</p:attrName>
                                        </p:attrNameLst>
                                      </p:cBhvr>
                                      <p:to>
                                        <p:strVal val="visible"/>
                                      </p:to>
                                    </p:set>
                                    <p:anim calcmode="lin" valueType="num">
                                      <p:cBhvr additive="base">
                                        <p:cTn id="13" dur="500" fill="hold"/>
                                        <p:tgtEl>
                                          <p:spTgt spid="205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5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53">
                                            <p:txEl>
                                              <p:pRg st="2" end="2"/>
                                            </p:txEl>
                                          </p:spTgt>
                                        </p:tgtEl>
                                        <p:attrNameLst>
                                          <p:attrName>style.visibility</p:attrName>
                                        </p:attrNameLst>
                                      </p:cBhvr>
                                      <p:to>
                                        <p:strVal val="visible"/>
                                      </p:to>
                                    </p:set>
                                    <p:anim calcmode="lin" valueType="num">
                                      <p:cBhvr additive="base">
                                        <p:cTn id="19" dur="500" fill="hold"/>
                                        <p:tgtEl>
                                          <p:spTgt spid="205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5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053">
                                            <p:txEl>
                                              <p:pRg st="3" end="3"/>
                                            </p:txEl>
                                          </p:spTgt>
                                        </p:tgtEl>
                                        <p:attrNameLst>
                                          <p:attrName>style.visibility</p:attrName>
                                        </p:attrNameLst>
                                      </p:cBhvr>
                                      <p:to>
                                        <p:strVal val="visible"/>
                                      </p:to>
                                    </p:set>
                                    <p:anim calcmode="lin" valueType="num">
                                      <p:cBhvr additive="base">
                                        <p:cTn id="25" dur="500" fill="hold"/>
                                        <p:tgtEl>
                                          <p:spTgt spid="205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05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053">
                                            <p:txEl>
                                              <p:pRg st="4" end="4"/>
                                            </p:txEl>
                                          </p:spTgt>
                                        </p:tgtEl>
                                        <p:attrNameLst>
                                          <p:attrName>style.visibility</p:attrName>
                                        </p:attrNameLst>
                                      </p:cBhvr>
                                      <p:to>
                                        <p:strVal val="visible"/>
                                      </p:to>
                                    </p:set>
                                    <p:anim calcmode="lin" valueType="num">
                                      <p:cBhvr additive="base">
                                        <p:cTn id="31" dur="500" fill="hold"/>
                                        <p:tgtEl>
                                          <p:spTgt spid="205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05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2"/>
          <p:cNvSpPr>
            <a:spLocks noGrp="1" noChangeArrowheads="1"/>
          </p:cNvSpPr>
          <p:nvPr>
            <p:ph type="title"/>
          </p:nvPr>
        </p:nvSpPr>
        <p:spPr/>
        <p:txBody>
          <a:bodyPr/>
          <a:lstStyle/>
          <a:p>
            <a:r>
              <a:rPr lang="en-GB" sz="3600"/>
              <a:t>The timing of the policy development process may also vary</a:t>
            </a:r>
            <a:endParaRPr lang="nb-NO" sz="3600"/>
          </a:p>
        </p:txBody>
      </p:sp>
      <p:sp>
        <p:nvSpPr>
          <p:cNvPr id="297987" name="Rectangle 3"/>
          <p:cNvSpPr>
            <a:spLocks noGrp="1" noChangeArrowheads="1"/>
          </p:cNvSpPr>
          <p:nvPr>
            <p:ph type="body" idx="1"/>
          </p:nvPr>
        </p:nvSpPr>
        <p:spPr>
          <a:xfrm>
            <a:off x="457200" y="2060575"/>
            <a:ext cx="8229600" cy="4176713"/>
          </a:xfrm>
        </p:spPr>
        <p:txBody>
          <a:bodyPr/>
          <a:lstStyle/>
          <a:p>
            <a:pPr>
              <a:lnSpc>
                <a:spcPct val="90000"/>
              </a:lnSpc>
            </a:pPr>
            <a:r>
              <a:rPr lang="en-GB" sz="2400"/>
              <a:t>There may be an urgent need to address a problem or make a policy decision because of the nature of the problem or a window of opportunity</a:t>
            </a:r>
          </a:p>
          <a:p>
            <a:pPr lvl="1">
              <a:lnSpc>
                <a:spcPct val="90000"/>
              </a:lnSpc>
            </a:pPr>
            <a:r>
              <a:rPr lang="en-GB" sz="2000"/>
              <a:t>The objective of a policy dialogue might be more focused on contributing towards achieving a consensus and reaching a decision</a:t>
            </a:r>
          </a:p>
          <a:p>
            <a:pPr>
              <a:lnSpc>
                <a:spcPct val="90000"/>
              </a:lnSpc>
            </a:pPr>
            <a:r>
              <a:rPr lang="en-GB" sz="2400"/>
              <a:t>The problem and circumstances may be such that a longer time frame is better suited to the policy development process</a:t>
            </a:r>
          </a:p>
          <a:p>
            <a:pPr lvl="1">
              <a:lnSpc>
                <a:spcPct val="90000"/>
              </a:lnSpc>
            </a:pPr>
            <a:r>
              <a:rPr lang="en-GB" sz="2000"/>
              <a:t>The objective might be more explorative and focused on contributing towards achieving a process that will result in a good decision and which is perceived as credible</a:t>
            </a:r>
            <a:r>
              <a:rPr lang="nb-NO" sz="2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7987">
                                            <p:txEl>
                                              <p:pRg st="0" end="0"/>
                                            </p:txEl>
                                          </p:spTgt>
                                        </p:tgtEl>
                                        <p:attrNameLst>
                                          <p:attrName>style.visibility</p:attrName>
                                        </p:attrNameLst>
                                      </p:cBhvr>
                                      <p:to>
                                        <p:strVal val="visible"/>
                                      </p:to>
                                    </p:set>
                                    <p:anim calcmode="lin" valueType="num">
                                      <p:cBhvr additive="base">
                                        <p:cTn id="7" dur="500" fill="hold"/>
                                        <p:tgtEl>
                                          <p:spTgt spid="2979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798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97987">
                                            <p:txEl>
                                              <p:pRg st="1" end="1"/>
                                            </p:txEl>
                                          </p:spTgt>
                                        </p:tgtEl>
                                        <p:attrNameLst>
                                          <p:attrName>style.visibility</p:attrName>
                                        </p:attrNameLst>
                                      </p:cBhvr>
                                      <p:to>
                                        <p:strVal val="visible"/>
                                      </p:to>
                                    </p:set>
                                    <p:anim calcmode="lin" valueType="num">
                                      <p:cBhvr additive="base">
                                        <p:cTn id="11" dur="500" fill="hold"/>
                                        <p:tgtEl>
                                          <p:spTgt spid="29798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979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97987">
                                            <p:txEl>
                                              <p:pRg st="2" end="2"/>
                                            </p:txEl>
                                          </p:spTgt>
                                        </p:tgtEl>
                                        <p:attrNameLst>
                                          <p:attrName>style.visibility</p:attrName>
                                        </p:attrNameLst>
                                      </p:cBhvr>
                                      <p:to>
                                        <p:strVal val="visible"/>
                                      </p:to>
                                    </p:set>
                                    <p:anim calcmode="lin" valueType="num">
                                      <p:cBhvr additive="base">
                                        <p:cTn id="17" dur="500" fill="hold"/>
                                        <p:tgtEl>
                                          <p:spTgt spid="297987">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97987">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97987">
                                            <p:txEl>
                                              <p:pRg st="3" end="3"/>
                                            </p:txEl>
                                          </p:spTgt>
                                        </p:tgtEl>
                                        <p:attrNameLst>
                                          <p:attrName>style.visibility</p:attrName>
                                        </p:attrNameLst>
                                      </p:cBhvr>
                                      <p:to>
                                        <p:strVal val="visible"/>
                                      </p:to>
                                    </p:set>
                                    <p:anim calcmode="lin" valueType="num">
                                      <p:cBhvr additive="base">
                                        <p:cTn id="21" dur="500" fill="hold"/>
                                        <p:tgtEl>
                                          <p:spTgt spid="297987">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97987">
                                            <p:txEl>
                                              <p:pRg st="3" end="3"/>
                                            </p:txEl>
                                          </p:spTgt>
                                        </p:tgtEl>
                                        <p:attrNameLst>
                                          <p:attrName>ppt_y</p:attrName>
                                        </p:attrNameLst>
                                      </p:cBhvr>
                                      <p:tavLst>
                                        <p:tav tm="0">
                                          <p:val>
                                            <p:strVal val="1+#ppt_h/2"/>
                                          </p:val>
                                        </p:tav>
                                        <p:tav tm="100000">
                                          <p:val>
                                            <p:strVal val="#ppt_y"/>
                                          </p:val>
                                        </p:tav>
                                      </p:tavLst>
                                    </p:anim>
                                  </p:childTnLst>
                                </p:cTn>
                              </p:par>
                              <p:par>
                                <p:cTn id="23" presetID="24" presetClass="emph" presetSubtype="0" fill="hold" grpId="1" nodeType="withEffect">
                                  <p:stCondLst>
                                    <p:cond delay="0"/>
                                  </p:stCondLst>
                                  <p:childTnLst>
                                    <p:animClr clrSpc="hsl" dir="cw">
                                      <p:cBhvr override="childStyle">
                                        <p:cTn id="24" dur="500" fill="hold"/>
                                        <p:tgtEl>
                                          <p:spTgt spid="297987">
                                            <p:txEl>
                                              <p:pRg st="0" end="0"/>
                                            </p:txEl>
                                          </p:spTgt>
                                        </p:tgtEl>
                                        <p:attrNameLst>
                                          <p:attrName>style.color</p:attrName>
                                        </p:attrNameLst>
                                      </p:cBhvr>
                                      <p:by>
                                        <p:hsl h="0" s="-12549" l="-25098"/>
                                      </p:by>
                                    </p:animClr>
                                    <p:animClr clrSpc="hsl" dir="cw">
                                      <p:cBhvr>
                                        <p:cTn id="25" dur="500" fill="hold"/>
                                        <p:tgtEl>
                                          <p:spTgt spid="297987">
                                            <p:txEl>
                                              <p:pRg st="0" end="0"/>
                                            </p:txEl>
                                          </p:spTgt>
                                        </p:tgtEl>
                                        <p:attrNameLst>
                                          <p:attrName>fillcolor</p:attrName>
                                        </p:attrNameLst>
                                      </p:cBhvr>
                                      <p:by>
                                        <p:hsl h="0" s="-12549" l="-25098"/>
                                      </p:by>
                                    </p:animClr>
                                    <p:animClr clrSpc="hsl" dir="cw">
                                      <p:cBhvr>
                                        <p:cTn id="26" dur="500" fill="hold"/>
                                        <p:tgtEl>
                                          <p:spTgt spid="297987">
                                            <p:txEl>
                                              <p:pRg st="0" end="0"/>
                                            </p:txEl>
                                          </p:spTgt>
                                        </p:tgtEl>
                                        <p:attrNameLst>
                                          <p:attrName>stroke.color</p:attrName>
                                        </p:attrNameLst>
                                      </p:cBhvr>
                                      <p:by>
                                        <p:hsl h="0" s="-12549" l="-25098"/>
                                      </p:by>
                                    </p:animClr>
                                    <p:set>
                                      <p:cBhvr>
                                        <p:cTn id="27" dur="500" fill="hold"/>
                                        <p:tgtEl>
                                          <p:spTgt spid="297987">
                                            <p:txEl>
                                              <p:pRg st="0" end="0"/>
                                            </p:txEl>
                                          </p:spTgt>
                                        </p:tgtEl>
                                        <p:attrNameLst>
                                          <p:attrName>fill.type</p:attrName>
                                        </p:attrNameLst>
                                      </p:cBhvr>
                                      <p:to>
                                        <p:strVal val="solid"/>
                                      </p:to>
                                    </p:set>
                                  </p:childTnLst>
                                </p:cTn>
                              </p:par>
                              <p:par>
                                <p:cTn id="28" presetID="24" presetClass="emph" presetSubtype="0" fill="hold" grpId="1" nodeType="withEffect">
                                  <p:stCondLst>
                                    <p:cond delay="0"/>
                                  </p:stCondLst>
                                  <p:childTnLst>
                                    <p:animClr clrSpc="hsl" dir="cw">
                                      <p:cBhvr override="childStyle">
                                        <p:cTn id="29" dur="500" fill="hold"/>
                                        <p:tgtEl>
                                          <p:spTgt spid="297987">
                                            <p:txEl>
                                              <p:pRg st="1" end="1"/>
                                            </p:txEl>
                                          </p:spTgt>
                                        </p:tgtEl>
                                        <p:attrNameLst>
                                          <p:attrName>style.color</p:attrName>
                                        </p:attrNameLst>
                                      </p:cBhvr>
                                      <p:by>
                                        <p:hsl h="0" s="-12549" l="-25098"/>
                                      </p:by>
                                    </p:animClr>
                                    <p:animClr clrSpc="hsl" dir="cw">
                                      <p:cBhvr>
                                        <p:cTn id="30" dur="500" fill="hold"/>
                                        <p:tgtEl>
                                          <p:spTgt spid="297987">
                                            <p:txEl>
                                              <p:pRg st="1" end="1"/>
                                            </p:txEl>
                                          </p:spTgt>
                                        </p:tgtEl>
                                        <p:attrNameLst>
                                          <p:attrName>fillcolor</p:attrName>
                                        </p:attrNameLst>
                                      </p:cBhvr>
                                      <p:by>
                                        <p:hsl h="0" s="-12549" l="-25098"/>
                                      </p:by>
                                    </p:animClr>
                                    <p:animClr clrSpc="hsl" dir="cw">
                                      <p:cBhvr>
                                        <p:cTn id="31" dur="500" fill="hold"/>
                                        <p:tgtEl>
                                          <p:spTgt spid="297987">
                                            <p:txEl>
                                              <p:pRg st="1" end="1"/>
                                            </p:txEl>
                                          </p:spTgt>
                                        </p:tgtEl>
                                        <p:attrNameLst>
                                          <p:attrName>stroke.color</p:attrName>
                                        </p:attrNameLst>
                                      </p:cBhvr>
                                      <p:by>
                                        <p:hsl h="0" s="-12549" l="-25098"/>
                                      </p:by>
                                    </p:animClr>
                                    <p:set>
                                      <p:cBhvr>
                                        <p:cTn id="32" dur="500" fill="hold"/>
                                        <p:tgtEl>
                                          <p:spTgt spid="297987">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987" grpId="0" uiExpand="1" build="p"/>
      <p:bldP spid="297987" grpId="1"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2"/>
          <p:cNvSpPr>
            <a:spLocks noGrp="1" noChangeArrowheads="1"/>
          </p:cNvSpPr>
          <p:nvPr>
            <p:ph type="title"/>
          </p:nvPr>
        </p:nvSpPr>
        <p:spPr>
          <a:xfrm>
            <a:off x="457200" y="773113"/>
            <a:ext cx="8229600" cy="1143000"/>
          </a:xfrm>
        </p:spPr>
        <p:txBody>
          <a:bodyPr/>
          <a:lstStyle/>
          <a:p>
            <a:r>
              <a:rPr lang="en-US" sz="3200"/>
              <a:t>What are the most important ways in which the policy dialogue can contribute to the development and implementation of an evidence-informed policy?</a:t>
            </a:r>
            <a:r>
              <a:rPr lang="en-US" sz="4000"/>
              <a:t> </a:t>
            </a:r>
            <a:endParaRPr lang="nb-NO" sz="4000"/>
          </a:p>
        </p:txBody>
      </p:sp>
      <p:sp>
        <p:nvSpPr>
          <p:cNvPr id="299011" name="Rectangle 3"/>
          <p:cNvSpPr>
            <a:spLocks noGrp="1" noChangeArrowheads="1"/>
          </p:cNvSpPr>
          <p:nvPr>
            <p:ph type="body" idx="1"/>
          </p:nvPr>
        </p:nvSpPr>
        <p:spPr>
          <a:xfrm>
            <a:off x="457200" y="2565400"/>
            <a:ext cx="8229600" cy="3560763"/>
          </a:xfrm>
        </p:spPr>
        <p:txBody>
          <a:bodyPr/>
          <a:lstStyle/>
          <a:p>
            <a:pPr>
              <a:lnSpc>
                <a:spcPct val="90000"/>
              </a:lnSpc>
            </a:pPr>
            <a:r>
              <a:rPr lang="en-GB" sz="2800"/>
              <a:t>While it is unlikely to be helpful to have a long list of objectives, it may be helpful to have a checklist</a:t>
            </a:r>
          </a:p>
          <a:p>
            <a:pPr>
              <a:lnSpc>
                <a:spcPct val="90000"/>
              </a:lnSpc>
            </a:pPr>
            <a:r>
              <a:rPr lang="en-GB" sz="2800"/>
              <a:t>This can be used to help reach agreement on </a:t>
            </a:r>
          </a:p>
          <a:p>
            <a:pPr lvl="1">
              <a:lnSpc>
                <a:spcPct val="90000"/>
              </a:lnSpc>
            </a:pPr>
            <a:r>
              <a:rPr lang="en-GB" sz="2400"/>
              <a:t>What the most important objectives are </a:t>
            </a:r>
          </a:p>
          <a:p>
            <a:pPr lvl="1">
              <a:lnSpc>
                <a:spcPct val="90000"/>
              </a:lnSpc>
            </a:pPr>
            <a:r>
              <a:rPr lang="en-GB" sz="2400"/>
              <a:t>To design the dialogue to ensure that priority is given to achieving those objectives</a:t>
            </a:r>
          </a:p>
          <a:p>
            <a:pPr lvl="2">
              <a:lnSpc>
                <a:spcPct val="90000"/>
              </a:lnSpc>
            </a:pPr>
            <a:r>
              <a:rPr lang="en-GB" sz="2000"/>
              <a:t>Who is invited to participate </a:t>
            </a:r>
          </a:p>
          <a:p>
            <a:pPr lvl="2">
              <a:lnSpc>
                <a:spcPct val="90000"/>
              </a:lnSpc>
            </a:pPr>
            <a:r>
              <a:rPr lang="en-GB" sz="2000"/>
              <a:t>How the dialogue is organised</a:t>
            </a:r>
            <a:r>
              <a:rPr lang="nb-NO" sz="2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9011">
                                            <p:txEl>
                                              <p:pRg st="0" end="0"/>
                                            </p:txEl>
                                          </p:spTgt>
                                        </p:tgtEl>
                                        <p:attrNameLst>
                                          <p:attrName>style.visibility</p:attrName>
                                        </p:attrNameLst>
                                      </p:cBhvr>
                                      <p:to>
                                        <p:strVal val="visible"/>
                                      </p:to>
                                    </p:set>
                                    <p:anim calcmode="lin" valueType="num">
                                      <p:cBhvr additive="base">
                                        <p:cTn id="7" dur="500" fill="hold"/>
                                        <p:tgtEl>
                                          <p:spTgt spid="2990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90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99011">
                                            <p:txEl>
                                              <p:pRg st="1" end="1"/>
                                            </p:txEl>
                                          </p:spTgt>
                                        </p:tgtEl>
                                        <p:attrNameLst>
                                          <p:attrName>style.visibility</p:attrName>
                                        </p:attrNameLst>
                                      </p:cBhvr>
                                      <p:to>
                                        <p:strVal val="visible"/>
                                      </p:to>
                                    </p:set>
                                    <p:anim calcmode="lin" valueType="num">
                                      <p:cBhvr additive="base">
                                        <p:cTn id="13" dur="500" fill="hold"/>
                                        <p:tgtEl>
                                          <p:spTgt spid="2990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9011">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99011">
                                            <p:txEl>
                                              <p:pRg st="2" end="2"/>
                                            </p:txEl>
                                          </p:spTgt>
                                        </p:tgtEl>
                                        <p:attrNameLst>
                                          <p:attrName>style.visibility</p:attrName>
                                        </p:attrNameLst>
                                      </p:cBhvr>
                                      <p:to>
                                        <p:strVal val="visible"/>
                                      </p:to>
                                    </p:set>
                                    <p:anim calcmode="lin" valueType="num">
                                      <p:cBhvr additive="base">
                                        <p:cTn id="17" dur="500" fill="hold"/>
                                        <p:tgtEl>
                                          <p:spTgt spid="299011">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99011">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99011">
                                            <p:txEl>
                                              <p:pRg st="3" end="3"/>
                                            </p:txEl>
                                          </p:spTgt>
                                        </p:tgtEl>
                                        <p:attrNameLst>
                                          <p:attrName>style.visibility</p:attrName>
                                        </p:attrNameLst>
                                      </p:cBhvr>
                                      <p:to>
                                        <p:strVal val="visible"/>
                                      </p:to>
                                    </p:set>
                                    <p:anim calcmode="lin" valueType="num">
                                      <p:cBhvr additive="base">
                                        <p:cTn id="21" dur="500" fill="hold"/>
                                        <p:tgtEl>
                                          <p:spTgt spid="299011">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99011">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99011">
                                            <p:txEl>
                                              <p:pRg st="4" end="4"/>
                                            </p:txEl>
                                          </p:spTgt>
                                        </p:tgtEl>
                                        <p:attrNameLst>
                                          <p:attrName>style.visibility</p:attrName>
                                        </p:attrNameLst>
                                      </p:cBhvr>
                                      <p:to>
                                        <p:strVal val="visible"/>
                                      </p:to>
                                    </p:set>
                                    <p:anim calcmode="lin" valueType="num">
                                      <p:cBhvr additive="base">
                                        <p:cTn id="25" dur="500" fill="hold"/>
                                        <p:tgtEl>
                                          <p:spTgt spid="299011">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99011">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99011">
                                            <p:txEl>
                                              <p:pRg st="5" end="5"/>
                                            </p:txEl>
                                          </p:spTgt>
                                        </p:tgtEl>
                                        <p:attrNameLst>
                                          <p:attrName>style.visibility</p:attrName>
                                        </p:attrNameLst>
                                      </p:cBhvr>
                                      <p:to>
                                        <p:strVal val="visible"/>
                                      </p:to>
                                    </p:set>
                                    <p:anim calcmode="lin" valueType="num">
                                      <p:cBhvr additive="base">
                                        <p:cTn id="29" dur="500" fill="hold"/>
                                        <p:tgtEl>
                                          <p:spTgt spid="299011">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99011">
                                            <p:txEl>
                                              <p:pRg st="5" end="5"/>
                                            </p:txEl>
                                          </p:spTgt>
                                        </p:tgtEl>
                                        <p:attrNameLst>
                                          <p:attrName>ppt_y</p:attrName>
                                        </p:attrNameLst>
                                      </p:cBhvr>
                                      <p:tavLst>
                                        <p:tav tm="0">
                                          <p:val>
                                            <p:strVal val="1+#ppt_h/2"/>
                                          </p:val>
                                        </p:tav>
                                        <p:tav tm="100000">
                                          <p:val>
                                            <p:strVal val="#ppt_y"/>
                                          </p:val>
                                        </p:tav>
                                      </p:tavLst>
                                    </p:anim>
                                  </p:childTnLst>
                                </p:cTn>
                              </p:par>
                              <p:par>
                                <p:cTn id="31" presetID="24" presetClass="emph" presetSubtype="0" fill="hold" grpId="1" nodeType="withEffect">
                                  <p:stCondLst>
                                    <p:cond delay="0"/>
                                  </p:stCondLst>
                                  <p:childTnLst>
                                    <p:animClr clrSpc="hsl" dir="cw">
                                      <p:cBhvr override="childStyle">
                                        <p:cTn id="32" dur="500" fill="hold"/>
                                        <p:tgtEl>
                                          <p:spTgt spid="299011">
                                            <p:txEl>
                                              <p:pRg st="0" end="0"/>
                                            </p:txEl>
                                          </p:spTgt>
                                        </p:tgtEl>
                                        <p:attrNameLst>
                                          <p:attrName>style.color</p:attrName>
                                        </p:attrNameLst>
                                      </p:cBhvr>
                                      <p:by>
                                        <p:hsl h="0" s="-12549" l="-25098"/>
                                      </p:by>
                                    </p:animClr>
                                    <p:animClr clrSpc="hsl" dir="cw">
                                      <p:cBhvr>
                                        <p:cTn id="33" dur="500" fill="hold"/>
                                        <p:tgtEl>
                                          <p:spTgt spid="299011">
                                            <p:txEl>
                                              <p:pRg st="0" end="0"/>
                                            </p:txEl>
                                          </p:spTgt>
                                        </p:tgtEl>
                                        <p:attrNameLst>
                                          <p:attrName>fillcolor</p:attrName>
                                        </p:attrNameLst>
                                      </p:cBhvr>
                                      <p:by>
                                        <p:hsl h="0" s="-12549" l="-25098"/>
                                      </p:by>
                                    </p:animClr>
                                    <p:animClr clrSpc="hsl" dir="cw">
                                      <p:cBhvr>
                                        <p:cTn id="34" dur="500" fill="hold"/>
                                        <p:tgtEl>
                                          <p:spTgt spid="299011">
                                            <p:txEl>
                                              <p:pRg st="0" end="0"/>
                                            </p:txEl>
                                          </p:spTgt>
                                        </p:tgtEl>
                                        <p:attrNameLst>
                                          <p:attrName>stroke.color</p:attrName>
                                        </p:attrNameLst>
                                      </p:cBhvr>
                                      <p:by>
                                        <p:hsl h="0" s="-12549" l="-25098"/>
                                      </p:by>
                                    </p:animClr>
                                    <p:set>
                                      <p:cBhvr>
                                        <p:cTn id="35" dur="500" fill="hold"/>
                                        <p:tgtEl>
                                          <p:spTgt spid="299011">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9011" grpId="0" uiExpand="1" build="p"/>
      <p:bldP spid="299011" grpId="1"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p:txBody>
          <a:bodyPr/>
          <a:lstStyle/>
          <a:p>
            <a:r>
              <a:rPr lang="en-GB" sz="3600"/>
              <a:t>Possible objectives</a:t>
            </a:r>
            <a:br>
              <a:rPr lang="en-GB" sz="3600"/>
            </a:br>
            <a:r>
              <a:rPr lang="en-GB" sz="3600" i="1"/>
              <a:t>Adding to the value of the policy brief</a:t>
            </a:r>
            <a:endParaRPr lang="nb-NO" sz="3600" i="1"/>
          </a:p>
        </p:txBody>
      </p:sp>
      <p:sp>
        <p:nvSpPr>
          <p:cNvPr id="301059" name="Rectangle 3"/>
          <p:cNvSpPr>
            <a:spLocks noGrp="1" noChangeArrowheads="1"/>
          </p:cNvSpPr>
          <p:nvPr>
            <p:ph type="body" idx="1"/>
          </p:nvPr>
        </p:nvSpPr>
        <p:spPr/>
        <p:txBody>
          <a:bodyPr/>
          <a:lstStyle/>
          <a:p>
            <a:pPr>
              <a:lnSpc>
                <a:spcPct val="90000"/>
              </a:lnSpc>
            </a:pPr>
            <a:r>
              <a:rPr lang="en-GB" sz="2800"/>
              <a:t>Providing a check on the quality and contents of the policy brief</a:t>
            </a:r>
          </a:p>
          <a:p>
            <a:pPr>
              <a:lnSpc>
                <a:spcPct val="90000"/>
              </a:lnSpc>
            </a:pPr>
            <a:r>
              <a:rPr lang="en-GB" sz="2800"/>
              <a:t>Clarifying judgements that were made in the policy brief</a:t>
            </a:r>
          </a:p>
          <a:p>
            <a:pPr>
              <a:lnSpc>
                <a:spcPct val="90000"/>
              </a:lnSpc>
            </a:pPr>
            <a:r>
              <a:rPr lang="en-GB" sz="2800"/>
              <a:t>Introducing relevant evidence not incorporated in the policy brief</a:t>
            </a:r>
          </a:p>
          <a:p>
            <a:pPr>
              <a:lnSpc>
                <a:spcPct val="90000"/>
              </a:lnSpc>
            </a:pPr>
            <a:r>
              <a:rPr lang="en-GB" sz="2800"/>
              <a:t>Helping to ensure that the contents of the policy brief are understandable and understood</a:t>
            </a:r>
          </a:p>
          <a:p>
            <a:pPr>
              <a:lnSpc>
                <a:spcPct val="90000"/>
              </a:lnSpc>
            </a:pPr>
            <a:r>
              <a:rPr lang="en-GB" sz="2800"/>
              <a:t>Helping to ensure that the policy brief is taken into account and used in developing policy</a:t>
            </a:r>
            <a:endParaRPr lang="nb-NO"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1059">
                                            <p:txEl>
                                              <p:pRg st="0" end="0"/>
                                            </p:txEl>
                                          </p:spTgt>
                                        </p:tgtEl>
                                        <p:attrNameLst>
                                          <p:attrName>style.visibility</p:attrName>
                                        </p:attrNameLst>
                                      </p:cBhvr>
                                      <p:to>
                                        <p:strVal val="visible"/>
                                      </p:to>
                                    </p:set>
                                    <p:anim calcmode="lin" valueType="num">
                                      <p:cBhvr additive="base">
                                        <p:cTn id="7" dur="500" fill="hold"/>
                                        <p:tgtEl>
                                          <p:spTgt spid="3010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10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1059">
                                            <p:txEl>
                                              <p:pRg st="1" end="1"/>
                                            </p:txEl>
                                          </p:spTgt>
                                        </p:tgtEl>
                                        <p:attrNameLst>
                                          <p:attrName>style.visibility</p:attrName>
                                        </p:attrNameLst>
                                      </p:cBhvr>
                                      <p:to>
                                        <p:strVal val="visible"/>
                                      </p:to>
                                    </p:set>
                                    <p:anim calcmode="lin" valueType="num">
                                      <p:cBhvr additive="base">
                                        <p:cTn id="13" dur="500" fill="hold"/>
                                        <p:tgtEl>
                                          <p:spTgt spid="30105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105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1059">
                                            <p:txEl>
                                              <p:pRg st="2" end="2"/>
                                            </p:txEl>
                                          </p:spTgt>
                                        </p:tgtEl>
                                        <p:attrNameLst>
                                          <p:attrName>style.visibility</p:attrName>
                                        </p:attrNameLst>
                                      </p:cBhvr>
                                      <p:to>
                                        <p:strVal val="visible"/>
                                      </p:to>
                                    </p:set>
                                    <p:anim calcmode="lin" valueType="num">
                                      <p:cBhvr additive="base">
                                        <p:cTn id="19" dur="500" fill="hold"/>
                                        <p:tgtEl>
                                          <p:spTgt spid="30105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105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01059">
                                            <p:txEl>
                                              <p:pRg st="3" end="3"/>
                                            </p:txEl>
                                          </p:spTgt>
                                        </p:tgtEl>
                                        <p:attrNameLst>
                                          <p:attrName>style.visibility</p:attrName>
                                        </p:attrNameLst>
                                      </p:cBhvr>
                                      <p:to>
                                        <p:strVal val="visible"/>
                                      </p:to>
                                    </p:set>
                                    <p:anim calcmode="lin" valueType="num">
                                      <p:cBhvr additive="base">
                                        <p:cTn id="25" dur="500" fill="hold"/>
                                        <p:tgtEl>
                                          <p:spTgt spid="30105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105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01059">
                                            <p:txEl>
                                              <p:pRg st="4" end="4"/>
                                            </p:txEl>
                                          </p:spTgt>
                                        </p:tgtEl>
                                        <p:attrNameLst>
                                          <p:attrName>style.visibility</p:attrName>
                                        </p:attrNameLst>
                                      </p:cBhvr>
                                      <p:to>
                                        <p:strVal val="visible"/>
                                      </p:to>
                                    </p:set>
                                    <p:anim calcmode="lin" valueType="num">
                                      <p:cBhvr additive="base">
                                        <p:cTn id="31" dur="500" fill="hold"/>
                                        <p:tgtEl>
                                          <p:spTgt spid="30105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0105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105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2"/>
          <p:cNvSpPr>
            <a:spLocks noGrp="1" noChangeArrowheads="1"/>
          </p:cNvSpPr>
          <p:nvPr>
            <p:ph type="title"/>
          </p:nvPr>
        </p:nvSpPr>
        <p:spPr>
          <a:xfrm>
            <a:off x="457200" y="403225"/>
            <a:ext cx="8229600" cy="1081088"/>
          </a:xfrm>
        </p:spPr>
        <p:txBody>
          <a:bodyPr/>
          <a:lstStyle/>
          <a:p>
            <a:r>
              <a:rPr lang="en-GB" sz="3600"/>
              <a:t>Possible objectives</a:t>
            </a:r>
            <a:br>
              <a:rPr lang="en-GB" sz="3600"/>
            </a:br>
            <a:r>
              <a:rPr lang="en-GB" sz="3200" i="1"/>
              <a:t>Clarifying the problem and solutions, and developing a shared understanding</a:t>
            </a:r>
            <a:r>
              <a:rPr lang="nb-NO" sz="4000"/>
              <a:t> </a:t>
            </a:r>
          </a:p>
        </p:txBody>
      </p:sp>
      <p:sp>
        <p:nvSpPr>
          <p:cNvPr id="302083" name="Rectangle 3"/>
          <p:cNvSpPr>
            <a:spLocks noGrp="1" noChangeArrowheads="1"/>
          </p:cNvSpPr>
          <p:nvPr>
            <p:ph type="body" idx="1"/>
          </p:nvPr>
        </p:nvSpPr>
        <p:spPr>
          <a:xfrm>
            <a:off x="457200" y="1989138"/>
            <a:ext cx="8229600" cy="4392612"/>
          </a:xfrm>
        </p:spPr>
        <p:txBody>
          <a:bodyPr/>
          <a:lstStyle/>
          <a:p>
            <a:pPr>
              <a:lnSpc>
                <a:spcPct val="80000"/>
              </a:lnSpc>
            </a:pPr>
            <a:r>
              <a:rPr lang="en-GB" sz="2400"/>
              <a:t>Further clarifying options for addressing the problem</a:t>
            </a:r>
          </a:p>
          <a:p>
            <a:pPr>
              <a:lnSpc>
                <a:spcPct val="80000"/>
              </a:lnSpc>
            </a:pPr>
            <a:r>
              <a:rPr lang="en-GB" sz="2400"/>
              <a:t>Developing a shared understanding of the pros and cons of different options</a:t>
            </a:r>
          </a:p>
          <a:p>
            <a:pPr>
              <a:lnSpc>
                <a:spcPct val="80000"/>
              </a:lnSpc>
            </a:pPr>
            <a:r>
              <a:rPr lang="en-GB" sz="2400"/>
              <a:t>Identifying and clarifying barriers to implementing the options</a:t>
            </a:r>
          </a:p>
          <a:p>
            <a:pPr>
              <a:lnSpc>
                <a:spcPct val="80000"/>
              </a:lnSpc>
            </a:pPr>
            <a:r>
              <a:rPr lang="en-GB" sz="2400"/>
              <a:t>Identifying and clarifying strategies for addressing those barriers</a:t>
            </a:r>
          </a:p>
          <a:p>
            <a:pPr>
              <a:lnSpc>
                <a:spcPct val="80000"/>
              </a:lnSpc>
            </a:pPr>
            <a:r>
              <a:rPr lang="en-GB" sz="2400"/>
              <a:t>Developing a shared understanding of the pros and cons of relevant implementation strategies</a:t>
            </a:r>
          </a:p>
          <a:p>
            <a:pPr>
              <a:lnSpc>
                <a:spcPct val="80000"/>
              </a:lnSpc>
            </a:pPr>
            <a:r>
              <a:rPr lang="en-GB" sz="2400"/>
              <a:t>Clarify important uncertainties</a:t>
            </a:r>
          </a:p>
          <a:p>
            <a:pPr>
              <a:lnSpc>
                <a:spcPct val="80000"/>
              </a:lnSpc>
            </a:pPr>
            <a:r>
              <a:rPr lang="en-GB" sz="2400"/>
              <a:t>Developing a shared understanding of uncertainties and needs for monitoring and evaluation</a:t>
            </a:r>
            <a:endParaRPr lang="nb-NO"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2083">
                                            <p:txEl>
                                              <p:pRg st="0" end="0"/>
                                            </p:txEl>
                                          </p:spTgt>
                                        </p:tgtEl>
                                        <p:attrNameLst>
                                          <p:attrName>style.visibility</p:attrName>
                                        </p:attrNameLst>
                                      </p:cBhvr>
                                      <p:to>
                                        <p:strVal val="visible"/>
                                      </p:to>
                                    </p:set>
                                    <p:anim calcmode="lin" valueType="num">
                                      <p:cBhvr additive="base">
                                        <p:cTn id="7" dur="500" fill="hold"/>
                                        <p:tgtEl>
                                          <p:spTgt spid="3020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20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2083">
                                            <p:txEl>
                                              <p:pRg st="1" end="1"/>
                                            </p:txEl>
                                          </p:spTgt>
                                        </p:tgtEl>
                                        <p:attrNameLst>
                                          <p:attrName>style.visibility</p:attrName>
                                        </p:attrNameLst>
                                      </p:cBhvr>
                                      <p:to>
                                        <p:strVal val="visible"/>
                                      </p:to>
                                    </p:set>
                                    <p:anim calcmode="lin" valueType="num">
                                      <p:cBhvr additive="base">
                                        <p:cTn id="13" dur="500" fill="hold"/>
                                        <p:tgtEl>
                                          <p:spTgt spid="3020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208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2083">
                                            <p:txEl>
                                              <p:pRg st="2" end="2"/>
                                            </p:txEl>
                                          </p:spTgt>
                                        </p:tgtEl>
                                        <p:attrNameLst>
                                          <p:attrName>style.visibility</p:attrName>
                                        </p:attrNameLst>
                                      </p:cBhvr>
                                      <p:to>
                                        <p:strVal val="visible"/>
                                      </p:to>
                                    </p:set>
                                    <p:anim calcmode="lin" valueType="num">
                                      <p:cBhvr additive="base">
                                        <p:cTn id="19" dur="500" fill="hold"/>
                                        <p:tgtEl>
                                          <p:spTgt spid="30208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208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02083">
                                            <p:txEl>
                                              <p:pRg st="3" end="3"/>
                                            </p:txEl>
                                          </p:spTgt>
                                        </p:tgtEl>
                                        <p:attrNameLst>
                                          <p:attrName>style.visibility</p:attrName>
                                        </p:attrNameLst>
                                      </p:cBhvr>
                                      <p:to>
                                        <p:strVal val="visible"/>
                                      </p:to>
                                    </p:set>
                                    <p:anim calcmode="lin" valueType="num">
                                      <p:cBhvr additive="base">
                                        <p:cTn id="25" dur="500" fill="hold"/>
                                        <p:tgtEl>
                                          <p:spTgt spid="30208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208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02083">
                                            <p:txEl>
                                              <p:pRg st="4" end="4"/>
                                            </p:txEl>
                                          </p:spTgt>
                                        </p:tgtEl>
                                        <p:attrNameLst>
                                          <p:attrName>style.visibility</p:attrName>
                                        </p:attrNameLst>
                                      </p:cBhvr>
                                      <p:to>
                                        <p:strVal val="visible"/>
                                      </p:to>
                                    </p:set>
                                    <p:anim calcmode="lin" valueType="num">
                                      <p:cBhvr additive="base">
                                        <p:cTn id="31" dur="500" fill="hold"/>
                                        <p:tgtEl>
                                          <p:spTgt spid="30208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0208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02083">
                                            <p:txEl>
                                              <p:pRg st="5" end="5"/>
                                            </p:txEl>
                                          </p:spTgt>
                                        </p:tgtEl>
                                        <p:attrNameLst>
                                          <p:attrName>style.visibility</p:attrName>
                                        </p:attrNameLst>
                                      </p:cBhvr>
                                      <p:to>
                                        <p:strVal val="visible"/>
                                      </p:to>
                                    </p:set>
                                    <p:anim calcmode="lin" valueType="num">
                                      <p:cBhvr additive="base">
                                        <p:cTn id="37" dur="500" fill="hold"/>
                                        <p:tgtEl>
                                          <p:spTgt spid="30208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0208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02083">
                                            <p:txEl>
                                              <p:pRg st="6" end="6"/>
                                            </p:txEl>
                                          </p:spTgt>
                                        </p:tgtEl>
                                        <p:attrNameLst>
                                          <p:attrName>style.visibility</p:attrName>
                                        </p:attrNameLst>
                                      </p:cBhvr>
                                      <p:to>
                                        <p:strVal val="visible"/>
                                      </p:to>
                                    </p:set>
                                    <p:anim calcmode="lin" valueType="num">
                                      <p:cBhvr additive="base">
                                        <p:cTn id="43" dur="500" fill="hold"/>
                                        <p:tgtEl>
                                          <p:spTgt spid="30208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0208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208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p:txBody>
          <a:bodyPr/>
          <a:lstStyle/>
          <a:p>
            <a:r>
              <a:rPr lang="en-GB" sz="3600"/>
              <a:t>Possible objectives</a:t>
            </a:r>
            <a:br>
              <a:rPr lang="en-GB" sz="3600"/>
            </a:br>
            <a:r>
              <a:rPr lang="en-GB" sz="3200" i="1"/>
              <a:t>Contributing to developing and implementing effective policies</a:t>
            </a:r>
            <a:endParaRPr lang="nb-NO" sz="3200" i="1"/>
          </a:p>
        </p:txBody>
      </p:sp>
      <p:sp>
        <p:nvSpPr>
          <p:cNvPr id="303107" name="Rectangle 3"/>
          <p:cNvSpPr>
            <a:spLocks noGrp="1" noChangeArrowheads="1"/>
          </p:cNvSpPr>
          <p:nvPr>
            <p:ph type="body" idx="1"/>
          </p:nvPr>
        </p:nvSpPr>
        <p:spPr>
          <a:xfrm>
            <a:off x="457200" y="1855788"/>
            <a:ext cx="8229600" cy="4310062"/>
          </a:xfrm>
        </p:spPr>
        <p:txBody>
          <a:bodyPr/>
          <a:lstStyle/>
          <a:p>
            <a:pPr>
              <a:lnSpc>
                <a:spcPct val="80000"/>
              </a:lnSpc>
            </a:pPr>
            <a:r>
              <a:rPr lang="en-GB" sz="2000"/>
              <a:t>Facilitating dialogue among people with different types of expertise and different perspectives</a:t>
            </a:r>
          </a:p>
          <a:p>
            <a:pPr>
              <a:lnSpc>
                <a:spcPct val="80000"/>
              </a:lnSpc>
            </a:pPr>
            <a:r>
              <a:rPr lang="en-GB" sz="2000"/>
              <a:t>Bringing potential opposition into the policy development process</a:t>
            </a:r>
          </a:p>
          <a:p>
            <a:pPr>
              <a:lnSpc>
                <a:spcPct val="80000"/>
              </a:lnSpc>
            </a:pPr>
            <a:r>
              <a:rPr lang="en-GB" sz="2000"/>
              <a:t>Exposing, clarifying or resolving disagreements regarding the evidence </a:t>
            </a:r>
          </a:p>
          <a:p>
            <a:pPr>
              <a:lnSpc>
                <a:spcPct val="80000"/>
              </a:lnSpc>
            </a:pPr>
            <a:r>
              <a:rPr lang="en-GB" sz="2000"/>
              <a:t>Clarifying judgements that need to be made based on the policy brief</a:t>
            </a:r>
          </a:p>
          <a:p>
            <a:pPr>
              <a:lnSpc>
                <a:spcPct val="80000"/>
              </a:lnSpc>
            </a:pPr>
            <a:r>
              <a:rPr lang="en-GB" sz="2000"/>
              <a:t>Clarifying the values used in judgements about the balance between the pros and cons of the options and implementation strategies; and exposing, clarifying or resolving differences in those values</a:t>
            </a:r>
          </a:p>
          <a:p>
            <a:pPr>
              <a:lnSpc>
                <a:spcPct val="80000"/>
              </a:lnSpc>
            </a:pPr>
            <a:r>
              <a:rPr lang="en-GB" sz="2000"/>
              <a:t>Generating ideas and actions by policymakers and stakeholders that can help to expedite development and implementation of effective policies</a:t>
            </a:r>
          </a:p>
          <a:p>
            <a:pPr>
              <a:lnSpc>
                <a:spcPct val="80000"/>
              </a:lnSpc>
            </a:pPr>
            <a:r>
              <a:rPr lang="en-GB" sz="2000"/>
              <a:t>Giving credibility to the policy development process and the policies that evolve</a:t>
            </a:r>
            <a:r>
              <a:rPr lang="nb-NO" sz="2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3107">
                                            <p:txEl>
                                              <p:pRg st="0" end="0"/>
                                            </p:txEl>
                                          </p:spTgt>
                                        </p:tgtEl>
                                        <p:attrNameLst>
                                          <p:attrName>style.visibility</p:attrName>
                                        </p:attrNameLst>
                                      </p:cBhvr>
                                      <p:to>
                                        <p:strVal val="visible"/>
                                      </p:to>
                                    </p:set>
                                    <p:anim calcmode="lin" valueType="num">
                                      <p:cBhvr additive="base">
                                        <p:cTn id="7" dur="500" fill="hold"/>
                                        <p:tgtEl>
                                          <p:spTgt spid="3031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31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3107">
                                            <p:txEl>
                                              <p:pRg st="1" end="1"/>
                                            </p:txEl>
                                          </p:spTgt>
                                        </p:tgtEl>
                                        <p:attrNameLst>
                                          <p:attrName>style.visibility</p:attrName>
                                        </p:attrNameLst>
                                      </p:cBhvr>
                                      <p:to>
                                        <p:strVal val="visible"/>
                                      </p:to>
                                    </p:set>
                                    <p:anim calcmode="lin" valueType="num">
                                      <p:cBhvr additive="base">
                                        <p:cTn id="13" dur="500" fill="hold"/>
                                        <p:tgtEl>
                                          <p:spTgt spid="30310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310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3107">
                                            <p:txEl>
                                              <p:pRg st="2" end="2"/>
                                            </p:txEl>
                                          </p:spTgt>
                                        </p:tgtEl>
                                        <p:attrNameLst>
                                          <p:attrName>style.visibility</p:attrName>
                                        </p:attrNameLst>
                                      </p:cBhvr>
                                      <p:to>
                                        <p:strVal val="visible"/>
                                      </p:to>
                                    </p:set>
                                    <p:anim calcmode="lin" valueType="num">
                                      <p:cBhvr additive="base">
                                        <p:cTn id="19" dur="500" fill="hold"/>
                                        <p:tgtEl>
                                          <p:spTgt spid="30310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310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03107">
                                            <p:txEl>
                                              <p:pRg st="3" end="3"/>
                                            </p:txEl>
                                          </p:spTgt>
                                        </p:tgtEl>
                                        <p:attrNameLst>
                                          <p:attrName>style.visibility</p:attrName>
                                        </p:attrNameLst>
                                      </p:cBhvr>
                                      <p:to>
                                        <p:strVal val="visible"/>
                                      </p:to>
                                    </p:set>
                                    <p:anim calcmode="lin" valueType="num">
                                      <p:cBhvr additive="base">
                                        <p:cTn id="25" dur="500" fill="hold"/>
                                        <p:tgtEl>
                                          <p:spTgt spid="30310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310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03107">
                                            <p:txEl>
                                              <p:pRg st="4" end="4"/>
                                            </p:txEl>
                                          </p:spTgt>
                                        </p:tgtEl>
                                        <p:attrNameLst>
                                          <p:attrName>style.visibility</p:attrName>
                                        </p:attrNameLst>
                                      </p:cBhvr>
                                      <p:to>
                                        <p:strVal val="visible"/>
                                      </p:to>
                                    </p:set>
                                    <p:anim calcmode="lin" valueType="num">
                                      <p:cBhvr additive="base">
                                        <p:cTn id="31" dur="500" fill="hold"/>
                                        <p:tgtEl>
                                          <p:spTgt spid="30310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0310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03107">
                                            <p:txEl>
                                              <p:pRg st="5" end="5"/>
                                            </p:txEl>
                                          </p:spTgt>
                                        </p:tgtEl>
                                        <p:attrNameLst>
                                          <p:attrName>style.visibility</p:attrName>
                                        </p:attrNameLst>
                                      </p:cBhvr>
                                      <p:to>
                                        <p:strVal val="visible"/>
                                      </p:to>
                                    </p:set>
                                    <p:anim calcmode="lin" valueType="num">
                                      <p:cBhvr additive="base">
                                        <p:cTn id="37" dur="500" fill="hold"/>
                                        <p:tgtEl>
                                          <p:spTgt spid="30310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0310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03107">
                                            <p:txEl>
                                              <p:pRg st="6" end="6"/>
                                            </p:txEl>
                                          </p:spTgt>
                                        </p:tgtEl>
                                        <p:attrNameLst>
                                          <p:attrName>style.visibility</p:attrName>
                                        </p:attrNameLst>
                                      </p:cBhvr>
                                      <p:to>
                                        <p:strVal val="visible"/>
                                      </p:to>
                                    </p:set>
                                    <p:anim calcmode="lin" valueType="num">
                                      <p:cBhvr additive="base">
                                        <p:cTn id="43" dur="500" fill="hold"/>
                                        <p:tgtEl>
                                          <p:spTgt spid="30310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0310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3107"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title"/>
          </p:nvPr>
        </p:nvSpPr>
        <p:spPr>
          <a:xfrm>
            <a:off x="457200" y="414338"/>
            <a:ext cx="8229600" cy="1143000"/>
          </a:xfrm>
        </p:spPr>
        <p:txBody>
          <a:bodyPr/>
          <a:lstStyle/>
          <a:p>
            <a:r>
              <a:rPr lang="en-GB" sz="3600"/>
              <a:t>Possible objectives</a:t>
            </a:r>
            <a:br>
              <a:rPr lang="en-GB" sz="3600"/>
            </a:br>
            <a:r>
              <a:rPr lang="en-GB" sz="3600" i="1"/>
              <a:t>Contributing to good governance and democracy</a:t>
            </a:r>
            <a:endParaRPr lang="nb-NO" sz="3600" i="1"/>
          </a:p>
        </p:txBody>
      </p:sp>
      <p:sp>
        <p:nvSpPr>
          <p:cNvPr id="304131" name="Rectangle 3"/>
          <p:cNvSpPr>
            <a:spLocks noGrp="1" noChangeArrowheads="1"/>
          </p:cNvSpPr>
          <p:nvPr>
            <p:ph type="body" idx="1"/>
          </p:nvPr>
        </p:nvSpPr>
        <p:spPr>
          <a:xfrm>
            <a:off x="457200" y="2100263"/>
            <a:ext cx="8229600" cy="4137025"/>
          </a:xfrm>
        </p:spPr>
        <p:txBody>
          <a:bodyPr/>
          <a:lstStyle/>
          <a:p>
            <a:r>
              <a:rPr lang="en-GB"/>
              <a:t>Involving people in their own governance</a:t>
            </a:r>
          </a:p>
          <a:p>
            <a:r>
              <a:rPr lang="en-GB"/>
              <a:t>Helping to ensure transparency</a:t>
            </a:r>
          </a:p>
          <a:p>
            <a:r>
              <a:rPr lang="en-GB"/>
              <a:t>Helping to ensure accountability</a:t>
            </a:r>
          </a:p>
          <a:p>
            <a:r>
              <a:rPr lang="en-GB"/>
              <a:t>Building capacity for evidence-informed policymaking</a:t>
            </a:r>
          </a:p>
          <a:p>
            <a:r>
              <a:rPr lang="en-GB"/>
              <a:t>Providing a learning opportunity for stakeholders and the public </a:t>
            </a:r>
            <a:endParaRPr lang="nb-NO"/>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4131">
                                            <p:txEl>
                                              <p:pRg st="0" end="0"/>
                                            </p:txEl>
                                          </p:spTgt>
                                        </p:tgtEl>
                                        <p:attrNameLst>
                                          <p:attrName>style.visibility</p:attrName>
                                        </p:attrNameLst>
                                      </p:cBhvr>
                                      <p:to>
                                        <p:strVal val="visible"/>
                                      </p:to>
                                    </p:set>
                                    <p:anim calcmode="lin" valueType="num">
                                      <p:cBhvr additive="base">
                                        <p:cTn id="7" dur="500" fill="hold"/>
                                        <p:tgtEl>
                                          <p:spTgt spid="3041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41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4131">
                                            <p:txEl>
                                              <p:pRg st="1" end="1"/>
                                            </p:txEl>
                                          </p:spTgt>
                                        </p:tgtEl>
                                        <p:attrNameLst>
                                          <p:attrName>style.visibility</p:attrName>
                                        </p:attrNameLst>
                                      </p:cBhvr>
                                      <p:to>
                                        <p:strVal val="visible"/>
                                      </p:to>
                                    </p:set>
                                    <p:anim calcmode="lin" valueType="num">
                                      <p:cBhvr additive="base">
                                        <p:cTn id="13" dur="500" fill="hold"/>
                                        <p:tgtEl>
                                          <p:spTgt spid="30413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413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4131">
                                            <p:txEl>
                                              <p:pRg st="2" end="2"/>
                                            </p:txEl>
                                          </p:spTgt>
                                        </p:tgtEl>
                                        <p:attrNameLst>
                                          <p:attrName>style.visibility</p:attrName>
                                        </p:attrNameLst>
                                      </p:cBhvr>
                                      <p:to>
                                        <p:strVal val="visible"/>
                                      </p:to>
                                    </p:set>
                                    <p:anim calcmode="lin" valueType="num">
                                      <p:cBhvr additive="base">
                                        <p:cTn id="19" dur="500" fill="hold"/>
                                        <p:tgtEl>
                                          <p:spTgt spid="30413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413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04131">
                                            <p:txEl>
                                              <p:pRg st="3" end="3"/>
                                            </p:txEl>
                                          </p:spTgt>
                                        </p:tgtEl>
                                        <p:attrNameLst>
                                          <p:attrName>style.visibility</p:attrName>
                                        </p:attrNameLst>
                                      </p:cBhvr>
                                      <p:to>
                                        <p:strVal val="visible"/>
                                      </p:to>
                                    </p:set>
                                    <p:anim calcmode="lin" valueType="num">
                                      <p:cBhvr additive="base">
                                        <p:cTn id="25" dur="500" fill="hold"/>
                                        <p:tgtEl>
                                          <p:spTgt spid="30413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413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04131">
                                            <p:txEl>
                                              <p:pRg st="4" end="4"/>
                                            </p:txEl>
                                          </p:spTgt>
                                        </p:tgtEl>
                                        <p:attrNameLst>
                                          <p:attrName>style.visibility</p:attrName>
                                        </p:attrNameLst>
                                      </p:cBhvr>
                                      <p:to>
                                        <p:strVal val="visible"/>
                                      </p:to>
                                    </p:set>
                                    <p:anim calcmode="lin" valueType="num">
                                      <p:cBhvr additive="base">
                                        <p:cTn id="31" dur="500" fill="hold"/>
                                        <p:tgtEl>
                                          <p:spTgt spid="30413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0413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4131"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title"/>
          </p:nvPr>
        </p:nvSpPr>
        <p:spPr/>
        <p:txBody>
          <a:bodyPr/>
          <a:lstStyle/>
          <a:p>
            <a:r>
              <a:rPr lang="en-US" sz="3200"/>
              <a:t>How is the policy dialogue intended to feed into the policy development process?</a:t>
            </a:r>
            <a:endParaRPr lang="nb-NO" sz="3200"/>
          </a:p>
        </p:txBody>
      </p:sp>
      <p:sp>
        <p:nvSpPr>
          <p:cNvPr id="305155" name="Rectangle 3"/>
          <p:cNvSpPr>
            <a:spLocks noGrp="1" noChangeArrowheads="1"/>
          </p:cNvSpPr>
          <p:nvPr>
            <p:ph type="body" idx="1"/>
          </p:nvPr>
        </p:nvSpPr>
        <p:spPr/>
        <p:txBody>
          <a:bodyPr/>
          <a:lstStyle/>
          <a:p>
            <a:pPr>
              <a:lnSpc>
                <a:spcPct val="80000"/>
              </a:lnSpc>
            </a:pPr>
            <a:r>
              <a:rPr lang="en-GB" sz="2800"/>
              <a:t>Policy dialogues may vary widely in terms of how they are intended to feed into the policy development process</a:t>
            </a:r>
          </a:p>
          <a:p>
            <a:pPr lvl="1">
              <a:lnSpc>
                <a:spcPct val="80000"/>
              </a:lnSpc>
            </a:pPr>
            <a:r>
              <a:rPr lang="en-GB" sz="2400"/>
              <a:t>At the one extreme, they may be organised by public policymakers to feed formally into a decision</a:t>
            </a:r>
          </a:p>
          <a:p>
            <a:pPr lvl="1">
              <a:lnSpc>
                <a:spcPct val="80000"/>
              </a:lnSpc>
            </a:pPr>
            <a:r>
              <a:rPr lang="en-GB" sz="2400"/>
              <a:t>At the other extreme, the initiative may come primarily from people without decision-making authority and the policy dialogue may be one of many inputs into the development of a policy</a:t>
            </a:r>
          </a:p>
          <a:p>
            <a:pPr>
              <a:lnSpc>
                <a:spcPct val="80000"/>
              </a:lnSpc>
            </a:pPr>
            <a:r>
              <a:rPr lang="en-GB" sz="2800"/>
              <a:t>The specific objectives and outputs of a policy dialogue (and how it should be designed) will depend on how it is intended to fit into the policy development process</a:t>
            </a:r>
            <a:r>
              <a:rPr lang="nb-NO" sz="28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5155">
                                            <p:txEl>
                                              <p:pRg st="0" end="0"/>
                                            </p:txEl>
                                          </p:spTgt>
                                        </p:tgtEl>
                                        <p:attrNameLst>
                                          <p:attrName>style.visibility</p:attrName>
                                        </p:attrNameLst>
                                      </p:cBhvr>
                                      <p:to>
                                        <p:strVal val="visible"/>
                                      </p:to>
                                    </p:set>
                                    <p:anim calcmode="lin" valueType="num">
                                      <p:cBhvr additive="base">
                                        <p:cTn id="7" dur="500" fill="hold"/>
                                        <p:tgtEl>
                                          <p:spTgt spid="3051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515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5155">
                                            <p:txEl>
                                              <p:pRg st="1" end="1"/>
                                            </p:txEl>
                                          </p:spTgt>
                                        </p:tgtEl>
                                        <p:attrNameLst>
                                          <p:attrName>style.visibility</p:attrName>
                                        </p:attrNameLst>
                                      </p:cBhvr>
                                      <p:to>
                                        <p:strVal val="visible"/>
                                      </p:to>
                                    </p:set>
                                    <p:anim calcmode="lin" valueType="num">
                                      <p:cBhvr additive="base">
                                        <p:cTn id="11" dur="500" fill="hold"/>
                                        <p:tgtEl>
                                          <p:spTgt spid="30515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5155">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5155">
                                            <p:txEl>
                                              <p:pRg st="2" end="2"/>
                                            </p:txEl>
                                          </p:spTgt>
                                        </p:tgtEl>
                                        <p:attrNameLst>
                                          <p:attrName>style.visibility</p:attrName>
                                        </p:attrNameLst>
                                      </p:cBhvr>
                                      <p:to>
                                        <p:strVal val="visible"/>
                                      </p:to>
                                    </p:set>
                                    <p:anim calcmode="lin" valueType="num">
                                      <p:cBhvr additive="base">
                                        <p:cTn id="15" dur="500" fill="hold"/>
                                        <p:tgtEl>
                                          <p:spTgt spid="305155">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515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05155">
                                            <p:txEl>
                                              <p:pRg st="3" end="3"/>
                                            </p:txEl>
                                          </p:spTgt>
                                        </p:tgtEl>
                                        <p:attrNameLst>
                                          <p:attrName>style.visibility</p:attrName>
                                        </p:attrNameLst>
                                      </p:cBhvr>
                                      <p:to>
                                        <p:strVal val="visible"/>
                                      </p:to>
                                    </p:set>
                                    <p:anim calcmode="lin" valueType="num">
                                      <p:cBhvr additive="base">
                                        <p:cTn id="21" dur="500" fill="hold"/>
                                        <p:tgtEl>
                                          <p:spTgt spid="305155">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05155">
                                            <p:txEl>
                                              <p:pRg st="3" end="3"/>
                                            </p:txEl>
                                          </p:spTgt>
                                        </p:tgtEl>
                                        <p:attrNameLst>
                                          <p:attrName>ppt_y</p:attrName>
                                        </p:attrNameLst>
                                      </p:cBhvr>
                                      <p:tavLst>
                                        <p:tav tm="0">
                                          <p:val>
                                            <p:strVal val="1+#ppt_h/2"/>
                                          </p:val>
                                        </p:tav>
                                        <p:tav tm="100000">
                                          <p:val>
                                            <p:strVal val="#ppt_y"/>
                                          </p:val>
                                        </p:tav>
                                      </p:tavLst>
                                    </p:anim>
                                  </p:childTnLst>
                                </p:cTn>
                              </p:par>
                              <p:par>
                                <p:cTn id="23" presetID="24" presetClass="emph" presetSubtype="0" fill="hold" grpId="1" nodeType="withEffect">
                                  <p:stCondLst>
                                    <p:cond delay="0"/>
                                  </p:stCondLst>
                                  <p:childTnLst>
                                    <p:animClr clrSpc="hsl" dir="cw">
                                      <p:cBhvr override="childStyle">
                                        <p:cTn id="24" dur="500" fill="hold"/>
                                        <p:tgtEl>
                                          <p:spTgt spid="305155">
                                            <p:txEl>
                                              <p:pRg st="0" end="0"/>
                                            </p:txEl>
                                          </p:spTgt>
                                        </p:tgtEl>
                                        <p:attrNameLst>
                                          <p:attrName>style.color</p:attrName>
                                        </p:attrNameLst>
                                      </p:cBhvr>
                                      <p:by>
                                        <p:hsl h="0" s="-12549" l="-25098"/>
                                      </p:by>
                                    </p:animClr>
                                    <p:animClr clrSpc="hsl" dir="cw">
                                      <p:cBhvr>
                                        <p:cTn id="25" dur="500" fill="hold"/>
                                        <p:tgtEl>
                                          <p:spTgt spid="305155">
                                            <p:txEl>
                                              <p:pRg st="0" end="0"/>
                                            </p:txEl>
                                          </p:spTgt>
                                        </p:tgtEl>
                                        <p:attrNameLst>
                                          <p:attrName>fillcolor</p:attrName>
                                        </p:attrNameLst>
                                      </p:cBhvr>
                                      <p:by>
                                        <p:hsl h="0" s="-12549" l="-25098"/>
                                      </p:by>
                                    </p:animClr>
                                    <p:animClr clrSpc="hsl" dir="cw">
                                      <p:cBhvr>
                                        <p:cTn id="26" dur="500" fill="hold"/>
                                        <p:tgtEl>
                                          <p:spTgt spid="305155">
                                            <p:txEl>
                                              <p:pRg st="0" end="0"/>
                                            </p:txEl>
                                          </p:spTgt>
                                        </p:tgtEl>
                                        <p:attrNameLst>
                                          <p:attrName>stroke.color</p:attrName>
                                        </p:attrNameLst>
                                      </p:cBhvr>
                                      <p:by>
                                        <p:hsl h="0" s="-12549" l="-25098"/>
                                      </p:by>
                                    </p:animClr>
                                    <p:set>
                                      <p:cBhvr>
                                        <p:cTn id="27" dur="500" fill="hold"/>
                                        <p:tgtEl>
                                          <p:spTgt spid="305155">
                                            <p:txEl>
                                              <p:pRg st="0" end="0"/>
                                            </p:txEl>
                                          </p:spTgt>
                                        </p:tgtEl>
                                        <p:attrNameLst>
                                          <p:attrName>fill.type</p:attrName>
                                        </p:attrNameLst>
                                      </p:cBhvr>
                                      <p:to>
                                        <p:strVal val="solid"/>
                                      </p:to>
                                    </p:set>
                                  </p:childTnLst>
                                </p:cTn>
                              </p:par>
                              <p:par>
                                <p:cTn id="28" presetID="24" presetClass="emph" presetSubtype="0" fill="hold" grpId="1" nodeType="withEffect">
                                  <p:stCondLst>
                                    <p:cond delay="0"/>
                                  </p:stCondLst>
                                  <p:childTnLst>
                                    <p:animClr clrSpc="hsl" dir="cw">
                                      <p:cBhvr override="childStyle">
                                        <p:cTn id="29" dur="500" fill="hold"/>
                                        <p:tgtEl>
                                          <p:spTgt spid="305155">
                                            <p:txEl>
                                              <p:pRg st="1" end="1"/>
                                            </p:txEl>
                                          </p:spTgt>
                                        </p:tgtEl>
                                        <p:attrNameLst>
                                          <p:attrName>style.color</p:attrName>
                                        </p:attrNameLst>
                                      </p:cBhvr>
                                      <p:by>
                                        <p:hsl h="0" s="-12549" l="-25098"/>
                                      </p:by>
                                    </p:animClr>
                                    <p:animClr clrSpc="hsl" dir="cw">
                                      <p:cBhvr>
                                        <p:cTn id="30" dur="500" fill="hold"/>
                                        <p:tgtEl>
                                          <p:spTgt spid="305155">
                                            <p:txEl>
                                              <p:pRg st="1" end="1"/>
                                            </p:txEl>
                                          </p:spTgt>
                                        </p:tgtEl>
                                        <p:attrNameLst>
                                          <p:attrName>fillcolor</p:attrName>
                                        </p:attrNameLst>
                                      </p:cBhvr>
                                      <p:by>
                                        <p:hsl h="0" s="-12549" l="-25098"/>
                                      </p:by>
                                    </p:animClr>
                                    <p:animClr clrSpc="hsl" dir="cw">
                                      <p:cBhvr>
                                        <p:cTn id="31" dur="500" fill="hold"/>
                                        <p:tgtEl>
                                          <p:spTgt spid="305155">
                                            <p:txEl>
                                              <p:pRg st="1" end="1"/>
                                            </p:txEl>
                                          </p:spTgt>
                                        </p:tgtEl>
                                        <p:attrNameLst>
                                          <p:attrName>stroke.color</p:attrName>
                                        </p:attrNameLst>
                                      </p:cBhvr>
                                      <p:by>
                                        <p:hsl h="0" s="-12549" l="-25098"/>
                                      </p:by>
                                    </p:animClr>
                                    <p:set>
                                      <p:cBhvr>
                                        <p:cTn id="32" dur="500" fill="hold"/>
                                        <p:tgtEl>
                                          <p:spTgt spid="305155">
                                            <p:txEl>
                                              <p:pRg st="1" end="1"/>
                                            </p:txEl>
                                          </p:spTgt>
                                        </p:tgtEl>
                                        <p:attrNameLst>
                                          <p:attrName>fill.type</p:attrName>
                                        </p:attrNameLst>
                                      </p:cBhvr>
                                      <p:to>
                                        <p:strVal val="solid"/>
                                      </p:to>
                                    </p:set>
                                  </p:childTnLst>
                                </p:cTn>
                              </p:par>
                              <p:par>
                                <p:cTn id="33" presetID="24" presetClass="emph" presetSubtype="0" fill="hold" grpId="1" nodeType="withEffect">
                                  <p:stCondLst>
                                    <p:cond delay="0"/>
                                  </p:stCondLst>
                                  <p:childTnLst>
                                    <p:animClr clrSpc="hsl" dir="cw">
                                      <p:cBhvr override="childStyle">
                                        <p:cTn id="34" dur="500" fill="hold"/>
                                        <p:tgtEl>
                                          <p:spTgt spid="305155">
                                            <p:txEl>
                                              <p:pRg st="2" end="2"/>
                                            </p:txEl>
                                          </p:spTgt>
                                        </p:tgtEl>
                                        <p:attrNameLst>
                                          <p:attrName>style.color</p:attrName>
                                        </p:attrNameLst>
                                      </p:cBhvr>
                                      <p:by>
                                        <p:hsl h="0" s="-12549" l="-25098"/>
                                      </p:by>
                                    </p:animClr>
                                    <p:animClr clrSpc="hsl" dir="cw">
                                      <p:cBhvr>
                                        <p:cTn id="35" dur="500" fill="hold"/>
                                        <p:tgtEl>
                                          <p:spTgt spid="305155">
                                            <p:txEl>
                                              <p:pRg st="2" end="2"/>
                                            </p:txEl>
                                          </p:spTgt>
                                        </p:tgtEl>
                                        <p:attrNameLst>
                                          <p:attrName>fillcolor</p:attrName>
                                        </p:attrNameLst>
                                      </p:cBhvr>
                                      <p:by>
                                        <p:hsl h="0" s="-12549" l="-25098"/>
                                      </p:by>
                                    </p:animClr>
                                    <p:animClr clrSpc="hsl" dir="cw">
                                      <p:cBhvr>
                                        <p:cTn id="36" dur="500" fill="hold"/>
                                        <p:tgtEl>
                                          <p:spTgt spid="305155">
                                            <p:txEl>
                                              <p:pRg st="2" end="2"/>
                                            </p:txEl>
                                          </p:spTgt>
                                        </p:tgtEl>
                                        <p:attrNameLst>
                                          <p:attrName>stroke.color</p:attrName>
                                        </p:attrNameLst>
                                      </p:cBhvr>
                                      <p:by>
                                        <p:hsl h="0" s="-12549" l="-25098"/>
                                      </p:by>
                                    </p:animClr>
                                    <p:set>
                                      <p:cBhvr>
                                        <p:cTn id="37" dur="500" fill="hold"/>
                                        <p:tgtEl>
                                          <p:spTgt spid="305155">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5155" grpId="0" build="p"/>
      <p:bldP spid="305155" grpId="1"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a:xfrm>
            <a:off x="457200" y="274638"/>
            <a:ext cx="8229600" cy="994122"/>
          </a:xfrm>
        </p:spPr>
        <p:txBody>
          <a:bodyPr/>
          <a:lstStyle/>
          <a:p>
            <a:r>
              <a:rPr lang="en-US" sz="4000" dirty="0"/>
              <a:t>To what extent is it feasible and desirable to achieve a consensus?</a:t>
            </a:r>
            <a:endParaRPr lang="nb-NO" sz="4000" dirty="0"/>
          </a:p>
        </p:txBody>
      </p:sp>
      <p:sp>
        <p:nvSpPr>
          <p:cNvPr id="306179" name="Rectangle 3"/>
          <p:cNvSpPr>
            <a:spLocks noGrp="1" noChangeArrowheads="1"/>
          </p:cNvSpPr>
          <p:nvPr>
            <p:ph type="body" idx="1"/>
          </p:nvPr>
        </p:nvSpPr>
        <p:spPr>
          <a:xfrm>
            <a:off x="457200" y="1412776"/>
            <a:ext cx="8229600" cy="4824536"/>
          </a:xfrm>
        </p:spPr>
        <p:txBody>
          <a:bodyPr/>
          <a:lstStyle/>
          <a:p>
            <a:pPr>
              <a:lnSpc>
                <a:spcPct val="80000"/>
              </a:lnSpc>
            </a:pPr>
            <a:r>
              <a:rPr lang="en-GB" sz="2000" dirty="0"/>
              <a:t>How desirable it is to achieve a consensus will depend on </a:t>
            </a:r>
          </a:p>
          <a:p>
            <a:pPr lvl="1">
              <a:lnSpc>
                <a:spcPct val="80000"/>
              </a:lnSpc>
            </a:pPr>
            <a:r>
              <a:rPr lang="en-GB" sz="1800" dirty="0"/>
              <a:t>The timing of the dialogue</a:t>
            </a:r>
          </a:p>
          <a:p>
            <a:pPr lvl="1">
              <a:lnSpc>
                <a:spcPct val="80000"/>
              </a:lnSpc>
            </a:pPr>
            <a:r>
              <a:rPr lang="en-GB" sz="1800" dirty="0"/>
              <a:t>The most important ways in which it can contribute to evidence-informed policymaking</a:t>
            </a:r>
          </a:p>
          <a:p>
            <a:pPr lvl="1">
              <a:lnSpc>
                <a:spcPct val="80000"/>
              </a:lnSpc>
            </a:pPr>
            <a:r>
              <a:rPr lang="en-GB" sz="1800" dirty="0"/>
              <a:t>How it is intended to feed into the policy development process</a:t>
            </a:r>
          </a:p>
          <a:p>
            <a:pPr>
              <a:lnSpc>
                <a:spcPct val="80000"/>
              </a:lnSpc>
            </a:pPr>
            <a:r>
              <a:rPr lang="en-GB" sz="2000" dirty="0"/>
              <a:t>If a decision needs to be made urgently, developing a shared understanding of the pros and cons of the options being considered is a high priority, and the policy dialogue is intended to feed directly into a decision, it is more likely that the objective of the dialogue will be to obtain a consensus</a:t>
            </a:r>
          </a:p>
          <a:p>
            <a:pPr>
              <a:lnSpc>
                <a:spcPct val="80000"/>
              </a:lnSpc>
            </a:pPr>
            <a:r>
              <a:rPr lang="en-GB" sz="2000" dirty="0"/>
              <a:t>If a decision does not need to be made urgently, it is early in the policy development process, clarifying and framing the problem and identifying viable solutions are high priorities, and the dialogue is intended to be one of many inputs into the policy development process, obtaining a consensus is unlikely to be important</a:t>
            </a:r>
          </a:p>
          <a:p>
            <a:pPr>
              <a:lnSpc>
                <a:spcPct val="80000"/>
              </a:lnSpc>
            </a:pPr>
            <a:r>
              <a:rPr lang="en-GB" sz="2000" dirty="0"/>
              <a:t>In many situations it could be counter-productive to try to obtain a consensus, although this does not preclude a consensus emerging spontaneously</a:t>
            </a:r>
            <a:endParaRPr lang="nb-NO"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6179">
                                            <p:txEl>
                                              <p:pRg st="0" end="0"/>
                                            </p:txEl>
                                          </p:spTgt>
                                        </p:tgtEl>
                                        <p:attrNameLst>
                                          <p:attrName>style.visibility</p:attrName>
                                        </p:attrNameLst>
                                      </p:cBhvr>
                                      <p:to>
                                        <p:strVal val="visible"/>
                                      </p:to>
                                    </p:set>
                                    <p:anim calcmode="lin" valueType="num">
                                      <p:cBhvr additive="base">
                                        <p:cTn id="7" dur="500" fill="hold"/>
                                        <p:tgtEl>
                                          <p:spTgt spid="3061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617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6179">
                                            <p:txEl>
                                              <p:pRg st="1" end="1"/>
                                            </p:txEl>
                                          </p:spTgt>
                                        </p:tgtEl>
                                        <p:attrNameLst>
                                          <p:attrName>style.visibility</p:attrName>
                                        </p:attrNameLst>
                                      </p:cBhvr>
                                      <p:to>
                                        <p:strVal val="visible"/>
                                      </p:to>
                                    </p:set>
                                    <p:anim calcmode="lin" valueType="num">
                                      <p:cBhvr additive="base">
                                        <p:cTn id="11" dur="500" fill="hold"/>
                                        <p:tgtEl>
                                          <p:spTgt spid="30617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617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06179">
                                            <p:txEl>
                                              <p:pRg st="2" end="2"/>
                                            </p:txEl>
                                          </p:spTgt>
                                        </p:tgtEl>
                                        <p:attrNameLst>
                                          <p:attrName>style.visibility</p:attrName>
                                        </p:attrNameLst>
                                      </p:cBhvr>
                                      <p:to>
                                        <p:strVal val="visible"/>
                                      </p:to>
                                    </p:set>
                                    <p:anim calcmode="lin" valueType="num">
                                      <p:cBhvr additive="base">
                                        <p:cTn id="15" dur="500" fill="hold"/>
                                        <p:tgtEl>
                                          <p:spTgt spid="30617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06179">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06179">
                                            <p:txEl>
                                              <p:pRg st="3" end="3"/>
                                            </p:txEl>
                                          </p:spTgt>
                                        </p:tgtEl>
                                        <p:attrNameLst>
                                          <p:attrName>style.visibility</p:attrName>
                                        </p:attrNameLst>
                                      </p:cBhvr>
                                      <p:to>
                                        <p:strVal val="visible"/>
                                      </p:to>
                                    </p:set>
                                    <p:anim calcmode="lin" valueType="num">
                                      <p:cBhvr additive="base">
                                        <p:cTn id="19" dur="500" fill="hold"/>
                                        <p:tgtEl>
                                          <p:spTgt spid="30617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617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4" presetClass="emph" presetSubtype="0" fill="hold" grpId="1" nodeType="clickEffect">
                                  <p:stCondLst>
                                    <p:cond delay="0"/>
                                  </p:stCondLst>
                                  <p:childTnLst>
                                    <p:animClr clrSpc="hsl" dir="cw">
                                      <p:cBhvr override="childStyle">
                                        <p:cTn id="24" dur="500" fill="hold"/>
                                        <p:tgtEl>
                                          <p:spTgt spid="306179">
                                            <p:txEl>
                                              <p:pRg st="0" end="0"/>
                                            </p:txEl>
                                          </p:spTgt>
                                        </p:tgtEl>
                                        <p:attrNameLst>
                                          <p:attrName>style.color</p:attrName>
                                        </p:attrNameLst>
                                      </p:cBhvr>
                                      <p:by>
                                        <p:hsl h="0" s="-12549" l="-25098"/>
                                      </p:by>
                                    </p:animClr>
                                    <p:animClr clrSpc="hsl" dir="cw">
                                      <p:cBhvr>
                                        <p:cTn id="25" dur="500" fill="hold"/>
                                        <p:tgtEl>
                                          <p:spTgt spid="306179">
                                            <p:txEl>
                                              <p:pRg st="0" end="0"/>
                                            </p:txEl>
                                          </p:spTgt>
                                        </p:tgtEl>
                                        <p:attrNameLst>
                                          <p:attrName>fillcolor</p:attrName>
                                        </p:attrNameLst>
                                      </p:cBhvr>
                                      <p:by>
                                        <p:hsl h="0" s="-12549" l="-25098"/>
                                      </p:by>
                                    </p:animClr>
                                    <p:animClr clrSpc="hsl" dir="cw">
                                      <p:cBhvr>
                                        <p:cTn id="26" dur="500" fill="hold"/>
                                        <p:tgtEl>
                                          <p:spTgt spid="306179">
                                            <p:txEl>
                                              <p:pRg st="0" end="0"/>
                                            </p:txEl>
                                          </p:spTgt>
                                        </p:tgtEl>
                                        <p:attrNameLst>
                                          <p:attrName>stroke.color</p:attrName>
                                        </p:attrNameLst>
                                      </p:cBhvr>
                                      <p:by>
                                        <p:hsl h="0" s="-12549" l="-25098"/>
                                      </p:by>
                                    </p:animClr>
                                    <p:set>
                                      <p:cBhvr>
                                        <p:cTn id="27" dur="500" fill="hold"/>
                                        <p:tgtEl>
                                          <p:spTgt spid="306179">
                                            <p:txEl>
                                              <p:pRg st="0" end="0"/>
                                            </p:txEl>
                                          </p:spTgt>
                                        </p:tgtEl>
                                        <p:attrNameLst>
                                          <p:attrName>fill.type</p:attrName>
                                        </p:attrNameLst>
                                      </p:cBhvr>
                                      <p:to>
                                        <p:strVal val="solid"/>
                                      </p:to>
                                    </p:set>
                                  </p:childTnLst>
                                </p:cTn>
                              </p:par>
                              <p:par>
                                <p:cTn id="28" presetID="24" presetClass="emph" presetSubtype="0" fill="hold" grpId="1" nodeType="withEffect">
                                  <p:stCondLst>
                                    <p:cond delay="0"/>
                                  </p:stCondLst>
                                  <p:childTnLst>
                                    <p:animClr clrSpc="hsl" dir="cw">
                                      <p:cBhvr override="childStyle">
                                        <p:cTn id="29" dur="500" fill="hold"/>
                                        <p:tgtEl>
                                          <p:spTgt spid="306179">
                                            <p:txEl>
                                              <p:pRg st="1" end="1"/>
                                            </p:txEl>
                                          </p:spTgt>
                                        </p:tgtEl>
                                        <p:attrNameLst>
                                          <p:attrName>style.color</p:attrName>
                                        </p:attrNameLst>
                                      </p:cBhvr>
                                      <p:by>
                                        <p:hsl h="0" s="-12549" l="-25098"/>
                                      </p:by>
                                    </p:animClr>
                                    <p:animClr clrSpc="hsl" dir="cw">
                                      <p:cBhvr>
                                        <p:cTn id="30" dur="500" fill="hold"/>
                                        <p:tgtEl>
                                          <p:spTgt spid="306179">
                                            <p:txEl>
                                              <p:pRg st="1" end="1"/>
                                            </p:txEl>
                                          </p:spTgt>
                                        </p:tgtEl>
                                        <p:attrNameLst>
                                          <p:attrName>fillcolor</p:attrName>
                                        </p:attrNameLst>
                                      </p:cBhvr>
                                      <p:by>
                                        <p:hsl h="0" s="-12549" l="-25098"/>
                                      </p:by>
                                    </p:animClr>
                                    <p:animClr clrSpc="hsl" dir="cw">
                                      <p:cBhvr>
                                        <p:cTn id="31" dur="500" fill="hold"/>
                                        <p:tgtEl>
                                          <p:spTgt spid="306179">
                                            <p:txEl>
                                              <p:pRg st="1" end="1"/>
                                            </p:txEl>
                                          </p:spTgt>
                                        </p:tgtEl>
                                        <p:attrNameLst>
                                          <p:attrName>stroke.color</p:attrName>
                                        </p:attrNameLst>
                                      </p:cBhvr>
                                      <p:by>
                                        <p:hsl h="0" s="-12549" l="-25098"/>
                                      </p:by>
                                    </p:animClr>
                                    <p:set>
                                      <p:cBhvr>
                                        <p:cTn id="32" dur="500" fill="hold"/>
                                        <p:tgtEl>
                                          <p:spTgt spid="306179">
                                            <p:txEl>
                                              <p:pRg st="1" end="1"/>
                                            </p:txEl>
                                          </p:spTgt>
                                        </p:tgtEl>
                                        <p:attrNameLst>
                                          <p:attrName>fill.type</p:attrName>
                                        </p:attrNameLst>
                                      </p:cBhvr>
                                      <p:to>
                                        <p:strVal val="solid"/>
                                      </p:to>
                                    </p:set>
                                  </p:childTnLst>
                                </p:cTn>
                              </p:par>
                              <p:par>
                                <p:cTn id="33" presetID="24" presetClass="emph" presetSubtype="0" fill="hold" grpId="1" nodeType="withEffect">
                                  <p:stCondLst>
                                    <p:cond delay="0"/>
                                  </p:stCondLst>
                                  <p:childTnLst>
                                    <p:animClr clrSpc="hsl" dir="cw">
                                      <p:cBhvr override="childStyle">
                                        <p:cTn id="34" dur="500" fill="hold"/>
                                        <p:tgtEl>
                                          <p:spTgt spid="306179">
                                            <p:txEl>
                                              <p:pRg st="2" end="2"/>
                                            </p:txEl>
                                          </p:spTgt>
                                        </p:tgtEl>
                                        <p:attrNameLst>
                                          <p:attrName>style.color</p:attrName>
                                        </p:attrNameLst>
                                      </p:cBhvr>
                                      <p:by>
                                        <p:hsl h="0" s="-12549" l="-25098"/>
                                      </p:by>
                                    </p:animClr>
                                    <p:animClr clrSpc="hsl" dir="cw">
                                      <p:cBhvr>
                                        <p:cTn id="35" dur="500" fill="hold"/>
                                        <p:tgtEl>
                                          <p:spTgt spid="306179">
                                            <p:txEl>
                                              <p:pRg st="2" end="2"/>
                                            </p:txEl>
                                          </p:spTgt>
                                        </p:tgtEl>
                                        <p:attrNameLst>
                                          <p:attrName>fillcolor</p:attrName>
                                        </p:attrNameLst>
                                      </p:cBhvr>
                                      <p:by>
                                        <p:hsl h="0" s="-12549" l="-25098"/>
                                      </p:by>
                                    </p:animClr>
                                    <p:animClr clrSpc="hsl" dir="cw">
                                      <p:cBhvr>
                                        <p:cTn id="36" dur="500" fill="hold"/>
                                        <p:tgtEl>
                                          <p:spTgt spid="306179">
                                            <p:txEl>
                                              <p:pRg st="2" end="2"/>
                                            </p:txEl>
                                          </p:spTgt>
                                        </p:tgtEl>
                                        <p:attrNameLst>
                                          <p:attrName>stroke.color</p:attrName>
                                        </p:attrNameLst>
                                      </p:cBhvr>
                                      <p:by>
                                        <p:hsl h="0" s="-12549" l="-25098"/>
                                      </p:by>
                                    </p:animClr>
                                    <p:set>
                                      <p:cBhvr>
                                        <p:cTn id="37" dur="500" fill="hold"/>
                                        <p:tgtEl>
                                          <p:spTgt spid="306179">
                                            <p:txEl>
                                              <p:pRg st="2" end="2"/>
                                            </p:txEl>
                                          </p:spTgt>
                                        </p:tgtEl>
                                        <p:attrNameLst>
                                          <p:attrName>fill.type</p:attrName>
                                        </p:attrNameLst>
                                      </p:cBhvr>
                                      <p:to>
                                        <p:strVal val="solid"/>
                                      </p:to>
                                    </p:set>
                                  </p:childTnLst>
                                </p:cTn>
                              </p:par>
                              <p:par>
                                <p:cTn id="38" presetID="24" presetClass="emph" presetSubtype="0" fill="hold" grpId="1" nodeType="withEffect">
                                  <p:stCondLst>
                                    <p:cond delay="0"/>
                                  </p:stCondLst>
                                  <p:childTnLst>
                                    <p:animClr clrSpc="hsl" dir="cw">
                                      <p:cBhvr override="childStyle">
                                        <p:cTn id="39" dur="500" fill="hold"/>
                                        <p:tgtEl>
                                          <p:spTgt spid="306179">
                                            <p:txEl>
                                              <p:pRg st="3" end="3"/>
                                            </p:txEl>
                                          </p:spTgt>
                                        </p:tgtEl>
                                        <p:attrNameLst>
                                          <p:attrName>style.color</p:attrName>
                                        </p:attrNameLst>
                                      </p:cBhvr>
                                      <p:by>
                                        <p:hsl h="0" s="-12549" l="-25098"/>
                                      </p:by>
                                    </p:animClr>
                                    <p:animClr clrSpc="hsl" dir="cw">
                                      <p:cBhvr>
                                        <p:cTn id="40" dur="500" fill="hold"/>
                                        <p:tgtEl>
                                          <p:spTgt spid="306179">
                                            <p:txEl>
                                              <p:pRg st="3" end="3"/>
                                            </p:txEl>
                                          </p:spTgt>
                                        </p:tgtEl>
                                        <p:attrNameLst>
                                          <p:attrName>fillcolor</p:attrName>
                                        </p:attrNameLst>
                                      </p:cBhvr>
                                      <p:by>
                                        <p:hsl h="0" s="-12549" l="-25098"/>
                                      </p:by>
                                    </p:animClr>
                                    <p:animClr clrSpc="hsl" dir="cw">
                                      <p:cBhvr>
                                        <p:cTn id="41" dur="500" fill="hold"/>
                                        <p:tgtEl>
                                          <p:spTgt spid="306179">
                                            <p:txEl>
                                              <p:pRg st="3" end="3"/>
                                            </p:txEl>
                                          </p:spTgt>
                                        </p:tgtEl>
                                        <p:attrNameLst>
                                          <p:attrName>stroke.color</p:attrName>
                                        </p:attrNameLst>
                                      </p:cBhvr>
                                      <p:by>
                                        <p:hsl h="0" s="-12549" l="-25098"/>
                                      </p:by>
                                    </p:animClr>
                                    <p:set>
                                      <p:cBhvr>
                                        <p:cTn id="42" dur="500" fill="hold"/>
                                        <p:tgtEl>
                                          <p:spTgt spid="306179">
                                            <p:txEl>
                                              <p:pRg st="3" end="3"/>
                                            </p:txEl>
                                          </p:spTgt>
                                        </p:tgtEl>
                                        <p:attrNameLst>
                                          <p:attrName>fill.type</p:attrName>
                                        </p:attrNameLst>
                                      </p:cBhvr>
                                      <p:to>
                                        <p:strVal val="solid"/>
                                      </p:to>
                                    </p:set>
                                  </p:childTnLst>
                                </p:cTn>
                              </p:par>
                              <p:par>
                                <p:cTn id="43" presetID="2" presetClass="entr" presetSubtype="4" fill="hold" grpId="0" nodeType="withEffect">
                                  <p:stCondLst>
                                    <p:cond delay="0"/>
                                  </p:stCondLst>
                                  <p:childTnLst>
                                    <p:set>
                                      <p:cBhvr>
                                        <p:cTn id="44" dur="1" fill="hold">
                                          <p:stCondLst>
                                            <p:cond delay="0"/>
                                          </p:stCondLst>
                                        </p:cTn>
                                        <p:tgtEl>
                                          <p:spTgt spid="306179">
                                            <p:txEl>
                                              <p:pRg st="4" end="4"/>
                                            </p:txEl>
                                          </p:spTgt>
                                        </p:tgtEl>
                                        <p:attrNameLst>
                                          <p:attrName>style.visibility</p:attrName>
                                        </p:attrNameLst>
                                      </p:cBhvr>
                                      <p:to>
                                        <p:strVal val="visible"/>
                                      </p:to>
                                    </p:set>
                                    <p:anim calcmode="lin" valueType="num">
                                      <p:cBhvr additive="base">
                                        <p:cTn id="45" dur="500" fill="hold"/>
                                        <p:tgtEl>
                                          <p:spTgt spid="306179">
                                            <p:txEl>
                                              <p:pRg st="4" end="4"/>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0617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4" presetClass="emph" presetSubtype="0" fill="hold" grpId="1" nodeType="clickEffect">
                                  <p:stCondLst>
                                    <p:cond delay="0"/>
                                  </p:stCondLst>
                                  <p:childTnLst>
                                    <p:animClr clrSpc="hsl" dir="cw">
                                      <p:cBhvr override="childStyle">
                                        <p:cTn id="50" dur="500" fill="hold"/>
                                        <p:tgtEl>
                                          <p:spTgt spid="306179">
                                            <p:txEl>
                                              <p:pRg st="4" end="4"/>
                                            </p:txEl>
                                          </p:spTgt>
                                        </p:tgtEl>
                                        <p:attrNameLst>
                                          <p:attrName>style.color</p:attrName>
                                        </p:attrNameLst>
                                      </p:cBhvr>
                                      <p:by>
                                        <p:hsl h="0" s="-12549" l="-25098"/>
                                      </p:by>
                                    </p:animClr>
                                    <p:animClr clrSpc="hsl" dir="cw">
                                      <p:cBhvr>
                                        <p:cTn id="51" dur="500" fill="hold"/>
                                        <p:tgtEl>
                                          <p:spTgt spid="306179">
                                            <p:txEl>
                                              <p:pRg st="4" end="4"/>
                                            </p:txEl>
                                          </p:spTgt>
                                        </p:tgtEl>
                                        <p:attrNameLst>
                                          <p:attrName>fillcolor</p:attrName>
                                        </p:attrNameLst>
                                      </p:cBhvr>
                                      <p:by>
                                        <p:hsl h="0" s="-12549" l="-25098"/>
                                      </p:by>
                                    </p:animClr>
                                    <p:animClr clrSpc="hsl" dir="cw">
                                      <p:cBhvr>
                                        <p:cTn id="52" dur="500" fill="hold"/>
                                        <p:tgtEl>
                                          <p:spTgt spid="306179">
                                            <p:txEl>
                                              <p:pRg st="4" end="4"/>
                                            </p:txEl>
                                          </p:spTgt>
                                        </p:tgtEl>
                                        <p:attrNameLst>
                                          <p:attrName>stroke.color</p:attrName>
                                        </p:attrNameLst>
                                      </p:cBhvr>
                                      <p:by>
                                        <p:hsl h="0" s="-12549" l="-25098"/>
                                      </p:by>
                                    </p:animClr>
                                    <p:set>
                                      <p:cBhvr>
                                        <p:cTn id="53" dur="500" fill="hold"/>
                                        <p:tgtEl>
                                          <p:spTgt spid="306179">
                                            <p:txEl>
                                              <p:pRg st="4" end="4"/>
                                            </p:txEl>
                                          </p:spTgt>
                                        </p:tgtEl>
                                        <p:attrNameLst>
                                          <p:attrName>fill.type</p:attrName>
                                        </p:attrNameLst>
                                      </p:cBhvr>
                                      <p:to>
                                        <p:strVal val="solid"/>
                                      </p:to>
                                    </p:set>
                                  </p:childTnLst>
                                </p:cTn>
                              </p:par>
                              <p:par>
                                <p:cTn id="54" presetID="2" presetClass="entr" presetSubtype="4" fill="hold" grpId="0" nodeType="withEffect">
                                  <p:stCondLst>
                                    <p:cond delay="0"/>
                                  </p:stCondLst>
                                  <p:childTnLst>
                                    <p:set>
                                      <p:cBhvr>
                                        <p:cTn id="55" dur="1" fill="hold">
                                          <p:stCondLst>
                                            <p:cond delay="0"/>
                                          </p:stCondLst>
                                        </p:cTn>
                                        <p:tgtEl>
                                          <p:spTgt spid="306179">
                                            <p:txEl>
                                              <p:pRg st="5" end="5"/>
                                            </p:txEl>
                                          </p:spTgt>
                                        </p:tgtEl>
                                        <p:attrNameLst>
                                          <p:attrName>style.visibility</p:attrName>
                                        </p:attrNameLst>
                                      </p:cBhvr>
                                      <p:to>
                                        <p:strVal val="visible"/>
                                      </p:to>
                                    </p:set>
                                    <p:anim calcmode="lin" valueType="num">
                                      <p:cBhvr additive="base">
                                        <p:cTn id="56" dur="500" fill="hold"/>
                                        <p:tgtEl>
                                          <p:spTgt spid="306179">
                                            <p:txEl>
                                              <p:pRg st="5" end="5"/>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30617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306179">
                                            <p:txEl>
                                              <p:pRg st="6" end="6"/>
                                            </p:txEl>
                                          </p:spTgt>
                                        </p:tgtEl>
                                        <p:attrNameLst>
                                          <p:attrName>style.visibility</p:attrName>
                                        </p:attrNameLst>
                                      </p:cBhvr>
                                      <p:to>
                                        <p:strVal val="visible"/>
                                      </p:to>
                                    </p:set>
                                    <p:anim calcmode="lin" valueType="num">
                                      <p:cBhvr additive="base">
                                        <p:cTn id="62" dur="500" fill="hold"/>
                                        <p:tgtEl>
                                          <p:spTgt spid="306179">
                                            <p:txEl>
                                              <p:pRg st="6" end="6"/>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306179">
                                            <p:txEl>
                                              <p:pRg st="6" end="6"/>
                                            </p:txEl>
                                          </p:spTgt>
                                        </p:tgtEl>
                                        <p:attrNameLst>
                                          <p:attrName>ppt_y</p:attrName>
                                        </p:attrNameLst>
                                      </p:cBhvr>
                                      <p:tavLst>
                                        <p:tav tm="0">
                                          <p:val>
                                            <p:strVal val="1+#ppt_h/2"/>
                                          </p:val>
                                        </p:tav>
                                        <p:tav tm="100000">
                                          <p:val>
                                            <p:strVal val="#ppt_y"/>
                                          </p:val>
                                        </p:tav>
                                      </p:tavLst>
                                    </p:anim>
                                  </p:childTnLst>
                                </p:cTn>
                              </p:par>
                              <p:par>
                                <p:cTn id="64" presetID="24" presetClass="emph" presetSubtype="0" fill="hold" grpId="1" nodeType="withEffect">
                                  <p:stCondLst>
                                    <p:cond delay="0"/>
                                  </p:stCondLst>
                                  <p:childTnLst>
                                    <p:animClr clrSpc="hsl" dir="cw">
                                      <p:cBhvr override="childStyle">
                                        <p:cTn id="65" dur="500" fill="hold"/>
                                        <p:tgtEl>
                                          <p:spTgt spid="306179">
                                            <p:txEl>
                                              <p:pRg st="5" end="5"/>
                                            </p:txEl>
                                          </p:spTgt>
                                        </p:tgtEl>
                                        <p:attrNameLst>
                                          <p:attrName>style.color</p:attrName>
                                        </p:attrNameLst>
                                      </p:cBhvr>
                                      <p:by>
                                        <p:hsl h="0" s="-12549" l="-25098"/>
                                      </p:by>
                                    </p:animClr>
                                    <p:animClr clrSpc="hsl" dir="cw">
                                      <p:cBhvr>
                                        <p:cTn id="66" dur="500" fill="hold"/>
                                        <p:tgtEl>
                                          <p:spTgt spid="306179">
                                            <p:txEl>
                                              <p:pRg st="5" end="5"/>
                                            </p:txEl>
                                          </p:spTgt>
                                        </p:tgtEl>
                                        <p:attrNameLst>
                                          <p:attrName>fillcolor</p:attrName>
                                        </p:attrNameLst>
                                      </p:cBhvr>
                                      <p:by>
                                        <p:hsl h="0" s="-12549" l="-25098"/>
                                      </p:by>
                                    </p:animClr>
                                    <p:animClr clrSpc="hsl" dir="cw">
                                      <p:cBhvr>
                                        <p:cTn id="67" dur="500" fill="hold"/>
                                        <p:tgtEl>
                                          <p:spTgt spid="306179">
                                            <p:txEl>
                                              <p:pRg st="5" end="5"/>
                                            </p:txEl>
                                          </p:spTgt>
                                        </p:tgtEl>
                                        <p:attrNameLst>
                                          <p:attrName>stroke.color</p:attrName>
                                        </p:attrNameLst>
                                      </p:cBhvr>
                                      <p:by>
                                        <p:hsl h="0" s="-12549" l="-25098"/>
                                      </p:by>
                                    </p:animClr>
                                    <p:set>
                                      <p:cBhvr>
                                        <p:cTn id="68" dur="500" fill="hold"/>
                                        <p:tgtEl>
                                          <p:spTgt spid="306179">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6179" grpId="0" uiExpand="1" build="p"/>
      <p:bldP spid="306179" grpId="1"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2"/>
          <p:cNvSpPr>
            <a:spLocks noGrp="1" noChangeArrowheads="1"/>
          </p:cNvSpPr>
          <p:nvPr>
            <p:ph type="title"/>
          </p:nvPr>
        </p:nvSpPr>
        <p:spPr/>
        <p:txBody>
          <a:bodyPr/>
          <a:lstStyle/>
          <a:p>
            <a:r>
              <a:rPr lang="en-US" sz="3600"/>
              <a:t>How will you know if the policy dialogue has achieved its objectives?</a:t>
            </a:r>
            <a:endParaRPr lang="nb-NO" sz="3600"/>
          </a:p>
        </p:txBody>
      </p:sp>
      <p:sp>
        <p:nvSpPr>
          <p:cNvPr id="307203" name="Rectangle 3"/>
          <p:cNvSpPr>
            <a:spLocks noGrp="1" noChangeArrowheads="1"/>
          </p:cNvSpPr>
          <p:nvPr>
            <p:ph type="body" idx="1"/>
          </p:nvPr>
        </p:nvSpPr>
        <p:spPr>
          <a:xfrm>
            <a:off x="457200" y="1844675"/>
            <a:ext cx="8229600" cy="4281488"/>
          </a:xfrm>
        </p:spPr>
        <p:txBody>
          <a:bodyPr/>
          <a:lstStyle/>
          <a:p>
            <a:r>
              <a:rPr lang="en-GB"/>
              <a:t>After agreeing on specific objectives for a policy dialogue, it may be helpful to identify measurable markers of success for each objective</a:t>
            </a:r>
          </a:p>
          <a:p>
            <a:r>
              <a:rPr lang="en-GB"/>
              <a:t>These can help to guide what needs to be done following the policy dialogue as well as its evaluation</a:t>
            </a:r>
            <a:endParaRPr lang="nb-NO"/>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ctrTitle"/>
          </p:nvPr>
        </p:nvSpPr>
        <p:spPr/>
        <p:txBody>
          <a:bodyPr/>
          <a:lstStyle/>
          <a:p>
            <a:r>
              <a:rPr lang="nb-NO" sz="4000"/>
              <a:t>Questions or comments about the objectives of policy dialogues?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type="title"/>
          </p:nvPr>
        </p:nvSpPr>
        <p:spPr/>
        <p:txBody>
          <a:bodyPr/>
          <a:lstStyle/>
          <a:p>
            <a:r>
              <a:rPr lang="en-GB" sz="3200"/>
              <a:t>Formal discussion and careful consideration before deciding (deliberation) is generally desirable for health policy decisions</a:t>
            </a:r>
            <a:endParaRPr lang="nb-NO" sz="3200"/>
          </a:p>
        </p:txBody>
      </p:sp>
      <p:sp>
        <p:nvSpPr>
          <p:cNvPr id="289795" name="Rectangle 3"/>
          <p:cNvSpPr>
            <a:spLocks noGrp="1" noChangeArrowheads="1"/>
          </p:cNvSpPr>
          <p:nvPr>
            <p:ph type="body" idx="1"/>
          </p:nvPr>
        </p:nvSpPr>
        <p:spPr>
          <a:xfrm>
            <a:off x="457200" y="1844675"/>
            <a:ext cx="8229600" cy="4281488"/>
          </a:xfrm>
        </p:spPr>
        <p:txBody>
          <a:bodyPr/>
          <a:lstStyle/>
          <a:p>
            <a:pPr>
              <a:lnSpc>
                <a:spcPct val="90000"/>
              </a:lnSpc>
            </a:pPr>
            <a:r>
              <a:rPr lang="en-GB"/>
              <a:t>Deliberative processes are starting to be seen as </a:t>
            </a:r>
          </a:p>
          <a:p>
            <a:pPr lvl="1">
              <a:lnSpc>
                <a:spcPct val="90000"/>
              </a:lnSpc>
            </a:pPr>
            <a:r>
              <a:rPr lang="en-GB"/>
              <a:t>Providing a promising type of contextualized “decision support” </a:t>
            </a:r>
          </a:p>
          <a:p>
            <a:pPr lvl="1">
              <a:lnSpc>
                <a:spcPct val="90000"/>
              </a:lnSpc>
            </a:pPr>
            <a:r>
              <a:rPr lang="en-GB"/>
              <a:t>A way to give voice to stakeholders, including patients and the public</a:t>
            </a:r>
          </a:p>
          <a:p>
            <a:pPr>
              <a:lnSpc>
                <a:spcPct val="90000"/>
              </a:lnSpc>
            </a:pPr>
            <a:r>
              <a:rPr lang="en-GB"/>
              <a:t>Little attention has been paid to the use of deliberative processes to facilitate evidence-informed health policymaking</a:t>
            </a:r>
            <a:endParaRPr lang="nb-NO"/>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9795">
                                            <p:txEl>
                                              <p:pRg st="0" end="0"/>
                                            </p:txEl>
                                          </p:spTgt>
                                        </p:tgtEl>
                                        <p:attrNameLst>
                                          <p:attrName>style.visibility</p:attrName>
                                        </p:attrNameLst>
                                      </p:cBhvr>
                                      <p:to>
                                        <p:strVal val="visible"/>
                                      </p:to>
                                    </p:set>
                                    <p:anim calcmode="lin" valueType="num">
                                      <p:cBhvr additive="base">
                                        <p:cTn id="7" dur="500" fill="hold"/>
                                        <p:tgtEl>
                                          <p:spTgt spid="2897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979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89795">
                                            <p:txEl>
                                              <p:pRg st="1" end="1"/>
                                            </p:txEl>
                                          </p:spTgt>
                                        </p:tgtEl>
                                        <p:attrNameLst>
                                          <p:attrName>style.visibility</p:attrName>
                                        </p:attrNameLst>
                                      </p:cBhvr>
                                      <p:to>
                                        <p:strVal val="visible"/>
                                      </p:to>
                                    </p:set>
                                    <p:anim calcmode="lin" valueType="num">
                                      <p:cBhvr additive="base">
                                        <p:cTn id="11" dur="500" fill="hold"/>
                                        <p:tgtEl>
                                          <p:spTgt spid="28979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89795">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89795">
                                            <p:txEl>
                                              <p:pRg st="2" end="2"/>
                                            </p:txEl>
                                          </p:spTgt>
                                        </p:tgtEl>
                                        <p:attrNameLst>
                                          <p:attrName>style.visibility</p:attrName>
                                        </p:attrNameLst>
                                      </p:cBhvr>
                                      <p:to>
                                        <p:strVal val="visible"/>
                                      </p:to>
                                    </p:set>
                                    <p:anim calcmode="lin" valueType="num">
                                      <p:cBhvr additive="base">
                                        <p:cTn id="15" dur="500" fill="hold"/>
                                        <p:tgtEl>
                                          <p:spTgt spid="289795">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897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89795">
                                            <p:txEl>
                                              <p:pRg st="3" end="3"/>
                                            </p:txEl>
                                          </p:spTgt>
                                        </p:tgtEl>
                                        <p:attrNameLst>
                                          <p:attrName>style.visibility</p:attrName>
                                        </p:attrNameLst>
                                      </p:cBhvr>
                                      <p:to>
                                        <p:strVal val="visible"/>
                                      </p:to>
                                    </p:set>
                                    <p:anim calcmode="lin" valueType="num">
                                      <p:cBhvr additive="base">
                                        <p:cTn id="21" dur="500" fill="hold"/>
                                        <p:tgtEl>
                                          <p:spTgt spid="289795">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8979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979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Grp="1" noChangeArrowheads="1"/>
          </p:cNvSpPr>
          <p:nvPr>
            <p:ph type="title"/>
          </p:nvPr>
        </p:nvSpPr>
        <p:spPr/>
        <p:txBody>
          <a:bodyPr/>
          <a:lstStyle/>
          <a:p>
            <a:r>
              <a:rPr lang="en-GB"/>
              <a:t>Who will participate in the dialogue?</a:t>
            </a:r>
            <a:endParaRPr lang="nb-NO"/>
          </a:p>
        </p:txBody>
      </p:sp>
      <p:sp>
        <p:nvSpPr>
          <p:cNvPr id="249859" name="Rectangle 3"/>
          <p:cNvSpPr>
            <a:spLocks noGrp="1" noChangeArrowheads="1"/>
          </p:cNvSpPr>
          <p:nvPr>
            <p:ph type="body" idx="1"/>
          </p:nvPr>
        </p:nvSpPr>
        <p:spPr>
          <a:xfrm>
            <a:off x="457200" y="1700213"/>
            <a:ext cx="8229600" cy="4425950"/>
          </a:xfrm>
        </p:spPr>
        <p:txBody>
          <a:bodyPr/>
          <a:lstStyle/>
          <a:p>
            <a:r>
              <a:rPr lang="en-GB" sz="2800"/>
              <a:t>Different political systems may have requirements or traditions regarding which individuals and how many individuals will be invited to meetings to discuss policy issues</a:t>
            </a:r>
          </a:p>
          <a:p>
            <a:pPr lvl="1"/>
            <a:r>
              <a:rPr lang="en-GB" sz="2400"/>
              <a:t>It may not be possible, or desirable, to deviate from these requirements or traditions</a:t>
            </a:r>
          </a:p>
          <a:p>
            <a:r>
              <a:rPr lang="en-GB" sz="2800"/>
              <a:t>But arbitrary or biased selection of participants should be avoided and careful considerations should be given to who will participate in a policy dialogue</a:t>
            </a:r>
            <a:r>
              <a:rPr lang="nb-NO" sz="28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9859">
                                            <p:txEl>
                                              <p:pRg st="0" end="0"/>
                                            </p:txEl>
                                          </p:spTgt>
                                        </p:tgtEl>
                                        <p:attrNameLst>
                                          <p:attrName>style.visibility</p:attrName>
                                        </p:attrNameLst>
                                      </p:cBhvr>
                                      <p:to>
                                        <p:strVal val="visible"/>
                                      </p:to>
                                    </p:set>
                                    <p:anim calcmode="lin" valueType="num">
                                      <p:cBhvr additive="base">
                                        <p:cTn id="7" dur="500" fill="hold"/>
                                        <p:tgtEl>
                                          <p:spTgt spid="2498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985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49859">
                                            <p:txEl>
                                              <p:pRg st="1" end="1"/>
                                            </p:txEl>
                                          </p:spTgt>
                                        </p:tgtEl>
                                        <p:attrNameLst>
                                          <p:attrName>style.visibility</p:attrName>
                                        </p:attrNameLst>
                                      </p:cBhvr>
                                      <p:to>
                                        <p:strVal val="visible"/>
                                      </p:to>
                                    </p:set>
                                    <p:anim calcmode="lin" valueType="num">
                                      <p:cBhvr additive="base">
                                        <p:cTn id="11" dur="500" fill="hold"/>
                                        <p:tgtEl>
                                          <p:spTgt spid="24985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4985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49859">
                                            <p:txEl>
                                              <p:pRg st="2" end="2"/>
                                            </p:txEl>
                                          </p:spTgt>
                                        </p:tgtEl>
                                        <p:attrNameLst>
                                          <p:attrName>style.visibility</p:attrName>
                                        </p:attrNameLst>
                                      </p:cBhvr>
                                      <p:to>
                                        <p:strVal val="visible"/>
                                      </p:to>
                                    </p:set>
                                    <p:anim calcmode="lin" valueType="num">
                                      <p:cBhvr additive="base">
                                        <p:cTn id="17" dur="500" fill="hold"/>
                                        <p:tgtEl>
                                          <p:spTgt spid="249859">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49859">
                                            <p:txEl>
                                              <p:pRg st="2" end="2"/>
                                            </p:txEl>
                                          </p:spTgt>
                                        </p:tgtEl>
                                        <p:attrNameLst>
                                          <p:attrName>ppt_y</p:attrName>
                                        </p:attrNameLst>
                                      </p:cBhvr>
                                      <p:tavLst>
                                        <p:tav tm="0">
                                          <p:val>
                                            <p:strVal val="1+#ppt_h/2"/>
                                          </p:val>
                                        </p:tav>
                                        <p:tav tm="100000">
                                          <p:val>
                                            <p:strVal val="#ppt_y"/>
                                          </p:val>
                                        </p:tav>
                                      </p:tavLst>
                                    </p:anim>
                                  </p:childTnLst>
                                </p:cTn>
                              </p:par>
                              <p:par>
                                <p:cTn id="19" presetID="24" presetClass="emph" presetSubtype="0" fill="hold" grpId="1" nodeType="withEffect">
                                  <p:stCondLst>
                                    <p:cond delay="0"/>
                                  </p:stCondLst>
                                  <p:childTnLst>
                                    <p:animClr clrSpc="hsl" dir="cw">
                                      <p:cBhvr override="childStyle">
                                        <p:cTn id="20" dur="500" fill="hold"/>
                                        <p:tgtEl>
                                          <p:spTgt spid="249859">
                                            <p:txEl>
                                              <p:pRg st="0" end="0"/>
                                            </p:txEl>
                                          </p:spTgt>
                                        </p:tgtEl>
                                        <p:attrNameLst>
                                          <p:attrName>style.color</p:attrName>
                                        </p:attrNameLst>
                                      </p:cBhvr>
                                      <p:by>
                                        <p:hsl h="0" s="-12549" l="-25098"/>
                                      </p:by>
                                    </p:animClr>
                                    <p:animClr clrSpc="hsl" dir="cw">
                                      <p:cBhvr>
                                        <p:cTn id="21" dur="500" fill="hold"/>
                                        <p:tgtEl>
                                          <p:spTgt spid="249859">
                                            <p:txEl>
                                              <p:pRg st="0" end="0"/>
                                            </p:txEl>
                                          </p:spTgt>
                                        </p:tgtEl>
                                        <p:attrNameLst>
                                          <p:attrName>fillcolor</p:attrName>
                                        </p:attrNameLst>
                                      </p:cBhvr>
                                      <p:by>
                                        <p:hsl h="0" s="-12549" l="-25098"/>
                                      </p:by>
                                    </p:animClr>
                                    <p:animClr clrSpc="hsl" dir="cw">
                                      <p:cBhvr>
                                        <p:cTn id="22" dur="500" fill="hold"/>
                                        <p:tgtEl>
                                          <p:spTgt spid="249859">
                                            <p:txEl>
                                              <p:pRg st="0" end="0"/>
                                            </p:txEl>
                                          </p:spTgt>
                                        </p:tgtEl>
                                        <p:attrNameLst>
                                          <p:attrName>stroke.color</p:attrName>
                                        </p:attrNameLst>
                                      </p:cBhvr>
                                      <p:by>
                                        <p:hsl h="0" s="-12549" l="-25098"/>
                                      </p:by>
                                    </p:animClr>
                                    <p:set>
                                      <p:cBhvr>
                                        <p:cTn id="23" dur="500" fill="hold"/>
                                        <p:tgtEl>
                                          <p:spTgt spid="249859">
                                            <p:txEl>
                                              <p:pRg st="0" end="0"/>
                                            </p:txEl>
                                          </p:spTgt>
                                        </p:tgtEl>
                                        <p:attrNameLst>
                                          <p:attrName>fill.type</p:attrName>
                                        </p:attrNameLst>
                                      </p:cBhvr>
                                      <p:to>
                                        <p:strVal val="solid"/>
                                      </p:to>
                                    </p:set>
                                  </p:childTnLst>
                                </p:cTn>
                              </p:par>
                              <p:par>
                                <p:cTn id="24" presetID="24" presetClass="emph" presetSubtype="0" fill="hold" grpId="1" nodeType="withEffect">
                                  <p:stCondLst>
                                    <p:cond delay="0"/>
                                  </p:stCondLst>
                                  <p:childTnLst>
                                    <p:animClr clrSpc="hsl" dir="cw">
                                      <p:cBhvr override="childStyle">
                                        <p:cTn id="25" dur="500" fill="hold"/>
                                        <p:tgtEl>
                                          <p:spTgt spid="249859">
                                            <p:txEl>
                                              <p:pRg st="1" end="1"/>
                                            </p:txEl>
                                          </p:spTgt>
                                        </p:tgtEl>
                                        <p:attrNameLst>
                                          <p:attrName>style.color</p:attrName>
                                        </p:attrNameLst>
                                      </p:cBhvr>
                                      <p:by>
                                        <p:hsl h="0" s="-12549" l="-25098"/>
                                      </p:by>
                                    </p:animClr>
                                    <p:animClr clrSpc="hsl" dir="cw">
                                      <p:cBhvr>
                                        <p:cTn id="26" dur="500" fill="hold"/>
                                        <p:tgtEl>
                                          <p:spTgt spid="249859">
                                            <p:txEl>
                                              <p:pRg st="1" end="1"/>
                                            </p:txEl>
                                          </p:spTgt>
                                        </p:tgtEl>
                                        <p:attrNameLst>
                                          <p:attrName>fillcolor</p:attrName>
                                        </p:attrNameLst>
                                      </p:cBhvr>
                                      <p:by>
                                        <p:hsl h="0" s="-12549" l="-25098"/>
                                      </p:by>
                                    </p:animClr>
                                    <p:animClr clrSpc="hsl" dir="cw">
                                      <p:cBhvr>
                                        <p:cTn id="27" dur="500" fill="hold"/>
                                        <p:tgtEl>
                                          <p:spTgt spid="249859">
                                            <p:txEl>
                                              <p:pRg st="1" end="1"/>
                                            </p:txEl>
                                          </p:spTgt>
                                        </p:tgtEl>
                                        <p:attrNameLst>
                                          <p:attrName>stroke.color</p:attrName>
                                        </p:attrNameLst>
                                      </p:cBhvr>
                                      <p:by>
                                        <p:hsl h="0" s="-12549" l="-25098"/>
                                      </p:by>
                                    </p:animClr>
                                    <p:set>
                                      <p:cBhvr>
                                        <p:cTn id="28" dur="500" fill="hold"/>
                                        <p:tgtEl>
                                          <p:spTgt spid="249859">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9859" grpId="0" uiExpand="1" build="p"/>
      <p:bldP spid="249859" grpId="1"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p:txBody>
          <a:bodyPr/>
          <a:lstStyle/>
          <a:p>
            <a:r>
              <a:rPr lang="en-GB" sz="3200"/>
              <a:t>A policy dialogue should include people with relevant expertise and perspectives</a:t>
            </a:r>
            <a:endParaRPr lang="nb-NO" sz="3200"/>
          </a:p>
        </p:txBody>
      </p:sp>
      <p:sp>
        <p:nvSpPr>
          <p:cNvPr id="308227" name="Rectangle 3"/>
          <p:cNvSpPr>
            <a:spLocks noGrp="1" noChangeArrowheads="1"/>
          </p:cNvSpPr>
          <p:nvPr>
            <p:ph type="body" idx="1"/>
          </p:nvPr>
        </p:nvSpPr>
        <p:spPr>
          <a:xfrm>
            <a:off x="457200" y="1412875"/>
            <a:ext cx="8229600" cy="4824413"/>
          </a:xfrm>
        </p:spPr>
        <p:txBody>
          <a:bodyPr/>
          <a:lstStyle/>
          <a:p>
            <a:pPr>
              <a:lnSpc>
                <a:spcPct val="90000"/>
              </a:lnSpc>
              <a:buFontTx/>
              <a:buNone/>
            </a:pPr>
            <a:r>
              <a:rPr lang="en-US" sz="2800"/>
              <a:t>Identifying an appropriate mix of people may require several steps</a:t>
            </a:r>
          </a:p>
          <a:p>
            <a:pPr>
              <a:lnSpc>
                <a:spcPct val="90000"/>
              </a:lnSpc>
            </a:pPr>
            <a:r>
              <a:rPr lang="en-GB" sz="2800"/>
              <a:t>Mapping the range of stakeholders with an interest in the policy issue</a:t>
            </a:r>
          </a:p>
          <a:p>
            <a:pPr>
              <a:lnSpc>
                <a:spcPct val="90000"/>
              </a:lnSpc>
            </a:pPr>
            <a:r>
              <a:rPr lang="en-GB" sz="2800"/>
              <a:t>Mapping the range of expertise that is relevant to the policy issue</a:t>
            </a:r>
          </a:p>
          <a:p>
            <a:pPr>
              <a:lnSpc>
                <a:spcPct val="90000"/>
              </a:lnSpc>
            </a:pPr>
            <a:r>
              <a:rPr lang="en-GB" sz="2800"/>
              <a:t>Identifying individuals that can represent relevant stakeholders and perspectives and have relevant types of expertise</a:t>
            </a:r>
          </a:p>
          <a:p>
            <a:pPr>
              <a:lnSpc>
                <a:spcPct val="90000"/>
              </a:lnSpc>
            </a:pPr>
            <a:r>
              <a:rPr lang="en-GB" sz="2800"/>
              <a:t>Selecting those individuals who will be invited</a:t>
            </a:r>
          </a:p>
          <a:p>
            <a:pPr>
              <a:lnSpc>
                <a:spcPct val="90000"/>
              </a:lnSpc>
            </a:pPr>
            <a:r>
              <a:rPr lang="en-GB" sz="2800"/>
              <a:t>Inviting individuals to participate</a:t>
            </a:r>
            <a:r>
              <a:rPr lang="nb-NO" sz="28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8227">
                                            <p:txEl>
                                              <p:pRg st="1" end="1"/>
                                            </p:txEl>
                                          </p:spTgt>
                                        </p:tgtEl>
                                        <p:attrNameLst>
                                          <p:attrName>style.visibility</p:attrName>
                                        </p:attrNameLst>
                                      </p:cBhvr>
                                      <p:to>
                                        <p:strVal val="visible"/>
                                      </p:to>
                                    </p:set>
                                    <p:anim calcmode="lin" valueType="num">
                                      <p:cBhvr additive="base">
                                        <p:cTn id="7" dur="500" fill="hold"/>
                                        <p:tgtEl>
                                          <p:spTgt spid="30822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82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8227">
                                            <p:txEl>
                                              <p:pRg st="2" end="2"/>
                                            </p:txEl>
                                          </p:spTgt>
                                        </p:tgtEl>
                                        <p:attrNameLst>
                                          <p:attrName>style.visibility</p:attrName>
                                        </p:attrNameLst>
                                      </p:cBhvr>
                                      <p:to>
                                        <p:strVal val="visible"/>
                                      </p:to>
                                    </p:set>
                                    <p:anim calcmode="lin" valueType="num">
                                      <p:cBhvr additive="base">
                                        <p:cTn id="13" dur="500" fill="hold"/>
                                        <p:tgtEl>
                                          <p:spTgt spid="30822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82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8227">
                                            <p:txEl>
                                              <p:pRg st="3" end="3"/>
                                            </p:txEl>
                                          </p:spTgt>
                                        </p:tgtEl>
                                        <p:attrNameLst>
                                          <p:attrName>style.visibility</p:attrName>
                                        </p:attrNameLst>
                                      </p:cBhvr>
                                      <p:to>
                                        <p:strVal val="visible"/>
                                      </p:to>
                                    </p:set>
                                    <p:anim calcmode="lin" valueType="num">
                                      <p:cBhvr additive="base">
                                        <p:cTn id="19" dur="500" fill="hold"/>
                                        <p:tgtEl>
                                          <p:spTgt spid="30822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82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08227">
                                            <p:txEl>
                                              <p:pRg st="4" end="4"/>
                                            </p:txEl>
                                          </p:spTgt>
                                        </p:tgtEl>
                                        <p:attrNameLst>
                                          <p:attrName>style.visibility</p:attrName>
                                        </p:attrNameLst>
                                      </p:cBhvr>
                                      <p:to>
                                        <p:strVal val="visible"/>
                                      </p:to>
                                    </p:set>
                                    <p:anim calcmode="lin" valueType="num">
                                      <p:cBhvr additive="base">
                                        <p:cTn id="25" dur="500" fill="hold"/>
                                        <p:tgtEl>
                                          <p:spTgt spid="30822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822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08227">
                                            <p:txEl>
                                              <p:pRg st="5" end="5"/>
                                            </p:txEl>
                                          </p:spTgt>
                                        </p:tgtEl>
                                        <p:attrNameLst>
                                          <p:attrName>style.visibility</p:attrName>
                                        </p:attrNameLst>
                                      </p:cBhvr>
                                      <p:to>
                                        <p:strVal val="visible"/>
                                      </p:to>
                                    </p:set>
                                    <p:anim calcmode="lin" valueType="num">
                                      <p:cBhvr additive="base">
                                        <p:cTn id="31" dur="500" fill="hold"/>
                                        <p:tgtEl>
                                          <p:spTgt spid="30822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0822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227"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2"/>
          <p:cNvSpPr>
            <a:spLocks noGrp="1" noChangeArrowheads="1"/>
          </p:cNvSpPr>
          <p:nvPr>
            <p:ph type="title"/>
          </p:nvPr>
        </p:nvSpPr>
        <p:spPr>
          <a:xfrm>
            <a:off x="457200" y="274638"/>
            <a:ext cx="8229600" cy="561975"/>
          </a:xfrm>
        </p:spPr>
        <p:txBody>
          <a:bodyPr/>
          <a:lstStyle/>
          <a:p>
            <a:r>
              <a:rPr lang="en-GB" sz="3600"/>
              <a:t>Stakeholder mapping</a:t>
            </a:r>
            <a:r>
              <a:rPr lang="nb-NO" sz="4000"/>
              <a:t> </a:t>
            </a:r>
          </a:p>
        </p:txBody>
      </p:sp>
      <p:sp>
        <p:nvSpPr>
          <p:cNvPr id="309251" name="Rectangle 3"/>
          <p:cNvSpPr>
            <a:spLocks noGrp="1" noChangeArrowheads="1"/>
          </p:cNvSpPr>
          <p:nvPr>
            <p:ph type="body" idx="1"/>
          </p:nvPr>
        </p:nvSpPr>
        <p:spPr>
          <a:xfrm>
            <a:off x="457200" y="1196975"/>
            <a:ext cx="8229600" cy="4929188"/>
          </a:xfrm>
        </p:spPr>
        <p:txBody>
          <a:bodyPr/>
          <a:lstStyle/>
          <a:p>
            <a:pPr>
              <a:lnSpc>
                <a:spcPct val="80000"/>
              </a:lnSpc>
              <a:buFontTx/>
              <a:buNone/>
            </a:pPr>
            <a:r>
              <a:rPr lang="en-GB" sz="2400"/>
              <a:t>Entails creating a list categories of people, groups or organisations with an interest in the specific policy issue</a:t>
            </a:r>
          </a:p>
          <a:p>
            <a:pPr>
              <a:lnSpc>
                <a:spcPct val="80000"/>
              </a:lnSpc>
            </a:pPr>
            <a:r>
              <a:rPr lang="en-GB" sz="2400"/>
              <a:t>Policymakers </a:t>
            </a:r>
          </a:p>
          <a:p>
            <a:pPr lvl="1">
              <a:lnSpc>
                <a:spcPct val="80000"/>
              </a:lnSpc>
            </a:pPr>
            <a:r>
              <a:rPr lang="en-GB" sz="2000"/>
              <a:t>Including elected officials, political staff and civil servants - in the national government and sub-national governments, and from different departments, and not just health or finance department</a:t>
            </a:r>
          </a:p>
          <a:p>
            <a:pPr>
              <a:lnSpc>
                <a:spcPct val="80000"/>
              </a:lnSpc>
            </a:pPr>
            <a:r>
              <a:rPr lang="en-GB" sz="2400"/>
              <a:t>Managers </a:t>
            </a:r>
          </a:p>
          <a:p>
            <a:pPr lvl="1">
              <a:lnSpc>
                <a:spcPct val="80000"/>
              </a:lnSpc>
            </a:pPr>
            <a:r>
              <a:rPr lang="en-GB" sz="2000"/>
              <a:t>In districts or regions, healthcare institutions (e.g. hospitals), non-governmental organisations, and other relevant types of organisations</a:t>
            </a:r>
          </a:p>
          <a:p>
            <a:pPr>
              <a:lnSpc>
                <a:spcPct val="80000"/>
              </a:lnSpc>
            </a:pPr>
            <a:r>
              <a:rPr lang="en-GB" sz="2400"/>
              <a:t>Civil society groups</a:t>
            </a:r>
          </a:p>
          <a:p>
            <a:pPr lvl="1">
              <a:lnSpc>
                <a:spcPct val="80000"/>
              </a:lnSpc>
            </a:pPr>
            <a:r>
              <a:rPr lang="en-GB" sz="2000"/>
              <a:t>Including consumer groups, health professional associations, industry associations, and other relevant groups</a:t>
            </a:r>
          </a:p>
          <a:p>
            <a:pPr>
              <a:lnSpc>
                <a:spcPct val="80000"/>
              </a:lnSpc>
            </a:pPr>
            <a:r>
              <a:rPr lang="en-GB" sz="2400"/>
              <a:t>Researchers</a:t>
            </a:r>
          </a:p>
          <a:p>
            <a:pPr lvl="1">
              <a:lnSpc>
                <a:spcPct val="80000"/>
              </a:lnSpc>
            </a:pPr>
            <a:r>
              <a:rPr lang="en-GB" sz="2000"/>
              <a:t>In national research institutions, universities, and from other countries</a:t>
            </a:r>
            <a:endParaRPr lang="nb-NO" sz="2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9251">
                                            <p:txEl>
                                              <p:pRg st="1" end="1"/>
                                            </p:txEl>
                                          </p:spTgt>
                                        </p:tgtEl>
                                        <p:attrNameLst>
                                          <p:attrName>style.visibility</p:attrName>
                                        </p:attrNameLst>
                                      </p:cBhvr>
                                      <p:to>
                                        <p:strVal val="visible"/>
                                      </p:to>
                                    </p:set>
                                    <p:anim calcmode="lin" valueType="num">
                                      <p:cBhvr additive="base">
                                        <p:cTn id="7" dur="500" fill="hold"/>
                                        <p:tgtEl>
                                          <p:spTgt spid="30925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9251">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9251">
                                            <p:txEl>
                                              <p:pRg st="2" end="2"/>
                                            </p:txEl>
                                          </p:spTgt>
                                        </p:tgtEl>
                                        <p:attrNameLst>
                                          <p:attrName>style.visibility</p:attrName>
                                        </p:attrNameLst>
                                      </p:cBhvr>
                                      <p:to>
                                        <p:strVal val="visible"/>
                                      </p:to>
                                    </p:set>
                                    <p:anim calcmode="lin" valueType="num">
                                      <p:cBhvr additive="base">
                                        <p:cTn id="11" dur="500" fill="hold"/>
                                        <p:tgtEl>
                                          <p:spTgt spid="309251">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92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09251">
                                            <p:txEl>
                                              <p:pRg st="3" end="3"/>
                                            </p:txEl>
                                          </p:spTgt>
                                        </p:tgtEl>
                                        <p:attrNameLst>
                                          <p:attrName>style.visibility</p:attrName>
                                        </p:attrNameLst>
                                      </p:cBhvr>
                                      <p:to>
                                        <p:strVal val="visible"/>
                                      </p:to>
                                    </p:set>
                                    <p:anim calcmode="lin" valueType="num">
                                      <p:cBhvr additive="base">
                                        <p:cTn id="17" dur="500" fill="hold"/>
                                        <p:tgtEl>
                                          <p:spTgt spid="309251">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09251">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09251">
                                            <p:txEl>
                                              <p:pRg st="4" end="4"/>
                                            </p:txEl>
                                          </p:spTgt>
                                        </p:tgtEl>
                                        <p:attrNameLst>
                                          <p:attrName>style.visibility</p:attrName>
                                        </p:attrNameLst>
                                      </p:cBhvr>
                                      <p:to>
                                        <p:strVal val="visible"/>
                                      </p:to>
                                    </p:set>
                                    <p:anim calcmode="lin" valueType="num">
                                      <p:cBhvr additive="base">
                                        <p:cTn id="21" dur="500" fill="hold"/>
                                        <p:tgtEl>
                                          <p:spTgt spid="309251">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0925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09251">
                                            <p:txEl>
                                              <p:pRg st="5" end="5"/>
                                            </p:txEl>
                                          </p:spTgt>
                                        </p:tgtEl>
                                        <p:attrNameLst>
                                          <p:attrName>style.visibility</p:attrName>
                                        </p:attrNameLst>
                                      </p:cBhvr>
                                      <p:to>
                                        <p:strVal val="visible"/>
                                      </p:to>
                                    </p:set>
                                    <p:anim calcmode="lin" valueType="num">
                                      <p:cBhvr additive="base">
                                        <p:cTn id="27" dur="500" fill="hold"/>
                                        <p:tgtEl>
                                          <p:spTgt spid="309251">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09251">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09251">
                                            <p:txEl>
                                              <p:pRg st="6" end="6"/>
                                            </p:txEl>
                                          </p:spTgt>
                                        </p:tgtEl>
                                        <p:attrNameLst>
                                          <p:attrName>style.visibility</p:attrName>
                                        </p:attrNameLst>
                                      </p:cBhvr>
                                      <p:to>
                                        <p:strVal val="visible"/>
                                      </p:to>
                                    </p:set>
                                    <p:anim calcmode="lin" valueType="num">
                                      <p:cBhvr additive="base">
                                        <p:cTn id="31" dur="500" fill="hold"/>
                                        <p:tgtEl>
                                          <p:spTgt spid="309251">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0925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09251">
                                            <p:txEl>
                                              <p:pRg st="7" end="7"/>
                                            </p:txEl>
                                          </p:spTgt>
                                        </p:tgtEl>
                                        <p:attrNameLst>
                                          <p:attrName>style.visibility</p:attrName>
                                        </p:attrNameLst>
                                      </p:cBhvr>
                                      <p:to>
                                        <p:strVal val="visible"/>
                                      </p:to>
                                    </p:set>
                                    <p:anim calcmode="lin" valueType="num">
                                      <p:cBhvr additive="base">
                                        <p:cTn id="37" dur="500" fill="hold"/>
                                        <p:tgtEl>
                                          <p:spTgt spid="309251">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09251">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09251">
                                            <p:txEl>
                                              <p:pRg st="8" end="8"/>
                                            </p:txEl>
                                          </p:spTgt>
                                        </p:tgtEl>
                                        <p:attrNameLst>
                                          <p:attrName>style.visibility</p:attrName>
                                        </p:attrNameLst>
                                      </p:cBhvr>
                                      <p:to>
                                        <p:strVal val="visible"/>
                                      </p:to>
                                    </p:set>
                                    <p:anim calcmode="lin" valueType="num">
                                      <p:cBhvr additive="base">
                                        <p:cTn id="41" dur="500" fill="hold"/>
                                        <p:tgtEl>
                                          <p:spTgt spid="309251">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09251">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9251"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2"/>
          <p:cNvSpPr>
            <a:spLocks noGrp="1" noChangeArrowheads="1"/>
          </p:cNvSpPr>
          <p:nvPr>
            <p:ph type="title"/>
          </p:nvPr>
        </p:nvSpPr>
        <p:spPr/>
        <p:txBody>
          <a:bodyPr/>
          <a:lstStyle/>
          <a:p>
            <a:r>
              <a:rPr lang="en-GB" sz="4000"/>
              <a:t>Mapping the range of expertise that is desirable</a:t>
            </a:r>
            <a:endParaRPr lang="nb-NO" sz="4000"/>
          </a:p>
        </p:txBody>
      </p:sp>
      <p:sp>
        <p:nvSpPr>
          <p:cNvPr id="310275" name="Rectangle 3"/>
          <p:cNvSpPr>
            <a:spLocks noGrp="1" noChangeArrowheads="1"/>
          </p:cNvSpPr>
          <p:nvPr>
            <p:ph type="body" idx="1"/>
          </p:nvPr>
        </p:nvSpPr>
        <p:spPr/>
        <p:txBody>
          <a:bodyPr/>
          <a:lstStyle/>
          <a:p>
            <a:pPr>
              <a:lnSpc>
                <a:spcPct val="80000"/>
              </a:lnSpc>
              <a:buFontTx/>
              <a:buNone/>
            </a:pPr>
            <a:r>
              <a:rPr lang="en-GB" sz="2800"/>
              <a:t>Entails creating a list of the types of expertise for the specific issue</a:t>
            </a:r>
          </a:p>
          <a:p>
            <a:pPr>
              <a:lnSpc>
                <a:spcPct val="80000"/>
              </a:lnSpc>
            </a:pPr>
            <a:r>
              <a:rPr lang="en-GB" sz="2800"/>
              <a:t>Researchers from different disciplines</a:t>
            </a:r>
          </a:p>
          <a:p>
            <a:pPr>
              <a:lnSpc>
                <a:spcPct val="80000"/>
              </a:lnSpc>
            </a:pPr>
            <a:r>
              <a:rPr lang="en-GB" sz="2800"/>
              <a:t>Health professionals from different professions and specialities</a:t>
            </a:r>
          </a:p>
          <a:p>
            <a:pPr>
              <a:lnSpc>
                <a:spcPct val="80000"/>
              </a:lnSpc>
            </a:pPr>
            <a:r>
              <a:rPr lang="en-GB" sz="2800"/>
              <a:t>Civil servants and managers from relevant programmes</a:t>
            </a:r>
          </a:p>
          <a:p>
            <a:pPr>
              <a:lnSpc>
                <a:spcPct val="80000"/>
              </a:lnSpc>
            </a:pPr>
            <a:r>
              <a:rPr lang="en-GB" sz="2800"/>
              <a:t>Professionals and consumers with practical experience</a:t>
            </a:r>
          </a:p>
          <a:p>
            <a:pPr>
              <a:lnSpc>
                <a:spcPct val="80000"/>
              </a:lnSpc>
            </a:pPr>
            <a:r>
              <a:rPr lang="en-GB" sz="2800"/>
              <a:t>People with expertise in political, policy development and group processes</a:t>
            </a:r>
            <a:r>
              <a:rPr lang="nb-NO" sz="28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0275">
                                            <p:txEl>
                                              <p:pRg st="1" end="1"/>
                                            </p:txEl>
                                          </p:spTgt>
                                        </p:tgtEl>
                                        <p:attrNameLst>
                                          <p:attrName>style.visibility</p:attrName>
                                        </p:attrNameLst>
                                      </p:cBhvr>
                                      <p:to>
                                        <p:strVal val="visible"/>
                                      </p:to>
                                    </p:set>
                                    <p:anim calcmode="lin" valueType="num">
                                      <p:cBhvr additive="base">
                                        <p:cTn id="7" dur="500" fill="hold"/>
                                        <p:tgtEl>
                                          <p:spTgt spid="31027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102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10275">
                                            <p:txEl>
                                              <p:pRg st="2" end="2"/>
                                            </p:txEl>
                                          </p:spTgt>
                                        </p:tgtEl>
                                        <p:attrNameLst>
                                          <p:attrName>style.visibility</p:attrName>
                                        </p:attrNameLst>
                                      </p:cBhvr>
                                      <p:to>
                                        <p:strVal val="visible"/>
                                      </p:to>
                                    </p:set>
                                    <p:anim calcmode="lin" valueType="num">
                                      <p:cBhvr additive="base">
                                        <p:cTn id="13" dur="500" fill="hold"/>
                                        <p:tgtEl>
                                          <p:spTgt spid="31027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102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10275">
                                            <p:txEl>
                                              <p:pRg st="3" end="3"/>
                                            </p:txEl>
                                          </p:spTgt>
                                        </p:tgtEl>
                                        <p:attrNameLst>
                                          <p:attrName>style.visibility</p:attrName>
                                        </p:attrNameLst>
                                      </p:cBhvr>
                                      <p:to>
                                        <p:strVal val="visible"/>
                                      </p:to>
                                    </p:set>
                                    <p:anim calcmode="lin" valueType="num">
                                      <p:cBhvr additive="base">
                                        <p:cTn id="19" dur="500" fill="hold"/>
                                        <p:tgtEl>
                                          <p:spTgt spid="31027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102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10275">
                                            <p:txEl>
                                              <p:pRg st="4" end="4"/>
                                            </p:txEl>
                                          </p:spTgt>
                                        </p:tgtEl>
                                        <p:attrNameLst>
                                          <p:attrName>style.visibility</p:attrName>
                                        </p:attrNameLst>
                                      </p:cBhvr>
                                      <p:to>
                                        <p:strVal val="visible"/>
                                      </p:to>
                                    </p:set>
                                    <p:anim calcmode="lin" valueType="num">
                                      <p:cBhvr additive="base">
                                        <p:cTn id="25" dur="500" fill="hold"/>
                                        <p:tgtEl>
                                          <p:spTgt spid="31027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102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10275">
                                            <p:txEl>
                                              <p:pRg st="5" end="5"/>
                                            </p:txEl>
                                          </p:spTgt>
                                        </p:tgtEl>
                                        <p:attrNameLst>
                                          <p:attrName>style.visibility</p:attrName>
                                        </p:attrNameLst>
                                      </p:cBhvr>
                                      <p:to>
                                        <p:strVal val="visible"/>
                                      </p:to>
                                    </p:set>
                                    <p:anim calcmode="lin" valueType="num">
                                      <p:cBhvr additive="base">
                                        <p:cTn id="31" dur="500" fill="hold"/>
                                        <p:tgtEl>
                                          <p:spTgt spid="310275">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1027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0275"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Rectangle 2"/>
          <p:cNvSpPr>
            <a:spLocks noGrp="1" noChangeArrowheads="1"/>
          </p:cNvSpPr>
          <p:nvPr>
            <p:ph type="title"/>
          </p:nvPr>
        </p:nvSpPr>
        <p:spPr/>
        <p:txBody>
          <a:bodyPr/>
          <a:lstStyle/>
          <a:p>
            <a:r>
              <a:rPr lang="en-GB" sz="4000"/>
              <a:t>Mapping different factors that need to be understood</a:t>
            </a:r>
            <a:endParaRPr lang="nb-NO" sz="4000"/>
          </a:p>
        </p:txBody>
      </p:sp>
      <p:sp>
        <p:nvSpPr>
          <p:cNvPr id="311299" name="Rectangle 3"/>
          <p:cNvSpPr>
            <a:spLocks noGrp="1" noChangeArrowheads="1"/>
          </p:cNvSpPr>
          <p:nvPr>
            <p:ph type="body" idx="1"/>
          </p:nvPr>
        </p:nvSpPr>
        <p:spPr/>
        <p:txBody>
          <a:bodyPr/>
          <a:lstStyle/>
          <a:p>
            <a:pPr>
              <a:lnSpc>
                <a:spcPct val="90000"/>
              </a:lnSpc>
              <a:buFontTx/>
              <a:buNone/>
            </a:pPr>
            <a:r>
              <a:rPr lang="en-GB" sz="2400"/>
              <a:t>To ensure that participants bring to the dialogue understanding of a range of factors such as the</a:t>
            </a:r>
          </a:p>
          <a:p>
            <a:pPr>
              <a:lnSpc>
                <a:spcPct val="90000"/>
              </a:lnSpc>
            </a:pPr>
            <a:r>
              <a:rPr lang="en-GB" sz="2400"/>
              <a:t>Regulatory and institutional constraints</a:t>
            </a:r>
          </a:p>
          <a:p>
            <a:pPr>
              <a:lnSpc>
                <a:spcPct val="90000"/>
              </a:lnSpc>
            </a:pPr>
            <a:r>
              <a:rPr lang="en-GB" sz="2400"/>
              <a:t>On-the-ground realities and constraints</a:t>
            </a:r>
          </a:p>
          <a:p>
            <a:pPr>
              <a:lnSpc>
                <a:spcPct val="90000"/>
              </a:lnSpc>
            </a:pPr>
            <a:r>
              <a:rPr lang="en-GB" sz="2400"/>
              <a:t>Values and beliefs of those who will be affected</a:t>
            </a:r>
          </a:p>
          <a:p>
            <a:pPr>
              <a:lnSpc>
                <a:spcPct val="90000"/>
              </a:lnSpc>
            </a:pPr>
            <a:r>
              <a:rPr lang="en-GB" sz="2400"/>
              <a:t>Underlying incentives, and influence and authority within and among key interest groups</a:t>
            </a:r>
          </a:p>
          <a:p>
            <a:pPr>
              <a:lnSpc>
                <a:spcPct val="90000"/>
              </a:lnSpc>
            </a:pPr>
            <a:r>
              <a:rPr lang="en-GB" sz="2400"/>
              <a:t>Social, political and economic factors beyond the health sector that affect the problem and potential solutions</a:t>
            </a:r>
          </a:p>
          <a:p>
            <a:pPr>
              <a:lnSpc>
                <a:spcPct val="90000"/>
              </a:lnSpc>
            </a:pPr>
            <a:r>
              <a:rPr lang="en-GB" sz="2400"/>
              <a:t>International factors that affect the problem and potential solutions, including the influence of donor strategies, actions and aid modalities</a:t>
            </a:r>
            <a:endParaRPr lang="nb-NO"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1299">
                                            <p:txEl>
                                              <p:pRg st="1" end="1"/>
                                            </p:txEl>
                                          </p:spTgt>
                                        </p:tgtEl>
                                        <p:attrNameLst>
                                          <p:attrName>style.visibility</p:attrName>
                                        </p:attrNameLst>
                                      </p:cBhvr>
                                      <p:to>
                                        <p:strVal val="visible"/>
                                      </p:to>
                                    </p:set>
                                    <p:anim calcmode="lin" valueType="num">
                                      <p:cBhvr additive="base">
                                        <p:cTn id="7" dur="500" fill="hold"/>
                                        <p:tgtEl>
                                          <p:spTgt spid="31129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112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11299">
                                            <p:txEl>
                                              <p:pRg st="2" end="2"/>
                                            </p:txEl>
                                          </p:spTgt>
                                        </p:tgtEl>
                                        <p:attrNameLst>
                                          <p:attrName>style.visibility</p:attrName>
                                        </p:attrNameLst>
                                      </p:cBhvr>
                                      <p:to>
                                        <p:strVal val="visible"/>
                                      </p:to>
                                    </p:set>
                                    <p:anim calcmode="lin" valueType="num">
                                      <p:cBhvr additive="base">
                                        <p:cTn id="13" dur="500" fill="hold"/>
                                        <p:tgtEl>
                                          <p:spTgt spid="31129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112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11299">
                                            <p:txEl>
                                              <p:pRg st="3" end="3"/>
                                            </p:txEl>
                                          </p:spTgt>
                                        </p:tgtEl>
                                        <p:attrNameLst>
                                          <p:attrName>style.visibility</p:attrName>
                                        </p:attrNameLst>
                                      </p:cBhvr>
                                      <p:to>
                                        <p:strVal val="visible"/>
                                      </p:to>
                                    </p:set>
                                    <p:anim calcmode="lin" valueType="num">
                                      <p:cBhvr additive="base">
                                        <p:cTn id="19" dur="500" fill="hold"/>
                                        <p:tgtEl>
                                          <p:spTgt spid="31129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112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11299">
                                            <p:txEl>
                                              <p:pRg st="4" end="4"/>
                                            </p:txEl>
                                          </p:spTgt>
                                        </p:tgtEl>
                                        <p:attrNameLst>
                                          <p:attrName>style.visibility</p:attrName>
                                        </p:attrNameLst>
                                      </p:cBhvr>
                                      <p:to>
                                        <p:strVal val="visible"/>
                                      </p:to>
                                    </p:set>
                                    <p:anim calcmode="lin" valueType="num">
                                      <p:cBhvr additive="base">
                                        <p:cTn id="25" dur="500" fill="hold"/>
                                        <p:tgtEl>
                                          <p:spTgt spid="31129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1129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11299">
                                            <p:txEl>
                                              <p:pRg st="5" end="5"/>
                                            </p:txEl>
                                          </p:spTgt>
                                        </p:tgtEl>
                                        <p:attrNameLst>
                                          <p:attrName>style.visibility</p:attrName>
                                        </p:attrNameLst>
                                      </p:cBhvr>
                                      <p:to>
                                        <p:strVal val="visible"/>
                                      </p:to>
                                    </p:set>
                                    <p:anim calcmode="lin" valueType="num">
                                      <p:cBhvr additive="base">
                                        <p:cTn id="31" dur="500" fill="hold"/>
                                        <p:tgtEl>
                                          <p:spTgt spid="311299">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1129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11299">
                                            <p:txEl>
                                              <p:pRg st="6" end="6"/>
                                            </p:txEl>
                                          </p:spTgt>
                                        </p:tgtEl>
                                        <p:attrNameLst>
                                          <p:attrName>style.visibility</p:attrName>
                                        </p:attrNameLst>
                                      </p:cBhvr>
                                      <p:to>
                                        <p:strVal val="visible"/>
                                      </p:to>
                                    </p:set>
                                    <p:anim calcmode="lin" valueType="num">
                                      <p:cBhvr additive="base">
                                        <p:cTn id="37" dur="500" fill="hold"/>
                                        <p:tgtEl>
                                          <p:spTgt spid="311299">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1129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99"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2"/>
          <p:cNvSpPr>
            <a:spLocks noGrp="1" noChangeArrowheads="1"/>
          </p:cNvSpPr>
          <p:nvPr>
            <p:ph type="title"/>
          </p:nvPr>
        </p:nvSpPr>
        <p:spPr>
          <a:xfrm>
            <a:off x="457200" y="414338"/>
            <a:ext cx="8229600" cy="1143000"/>
          </a:xfrm>
        </p:spPr>
        <p:txBody>
          <a:bodyPr/>
          <a:lstStyle/>
          <a:p>
            <a:r>
              <a:rPr lang="en-GB" sz="3200"/>
              <a:t>A list of individuals representing relevant stakeholders with relevant types of expertise and understanding can then be generated</a:t>
            </a:r>
            <a:endParaRPr lang="nb-NO" sz="3200"/>
          </a:p>
        </p:txBody>
      </p:sp>
      <p:sp>
        <p:nvSpPr>
          <p:cNvPr id="312323" name="Rectangle 3"/>
          <p:cNvSpPr>
            <a:spLocks noGrp="1" noChangeArrowheads="1"/>
          </p:cNvSpPr>
          <p:nvPr>
            <p:ph type="body" idx="1"/>
          </p:nvPr>
        </p:nvSpPr>
        <p:spPr>
          <a:xfrm>
            <a:off x="457200" y="2133600"/>
            <a:ext cx="8229600" cy="3992563"/>
          </a:xfrm>
        </p:spPr>
        <p:txBody>
          <a:bodyPr/>
          <a:lstStyle/>
          <a:p>
            <a:r>
              <a:rPr lang="en-GB" sz="2800"/>
              <a:t>Individuals can be identified by asking relevant stakeholder organisations for nominations</a:t>
            </a:r>
          </a:p>
          <a:p>
            <a:pPr lvl="1"/>
            <a:r>
              <a:rPr lang="en-GB" sz="2400"/>
              <a:t>Important to specify the types of people that are needed in terms of expertise or perspective and in terms of selection criteria</a:t>
            </a:r>
          </a:p>
          <a:p>
            <a:r>
              <a:rPr lang="en-GB" sz="2800"/>
              <a:t>It should be made clear whether participants are being invited to represent</a:t>
            </a:r>
          </a:p>
          <a:p>
            <a:pPr lvl="1"/>
            <a:r>
              <a:rPr lang="en-GB" sz="2400"/>
              <a:t>An interest group officially or </a:t>
            </a:r>
          </a:p>
          <a:p>
            <a:pPr lvl="1"/>
            <a:r>
              <a:rPr lang="en-GB" sz="2400"/>
              <a:t>Only themselves</a:t>
            </a:r>
            <a:endParaRPr lang="nb-NO"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2323">
                                            <p:txEl>
                                              <p:pRg st="0" end="0"/>
                                            </p:txEl>
                                          </p:spTgt>
                                        </p:tgtEl>
                                        <p:attrNameLst>
                                          <p:attrName>style.visibility</p:attrName>
                                        </p:attrNameLst>
                                      </p:cBhvr>
                                      <p:to>
                                        <p:strVal val="visible"/>
                                      </p:to>
                                    </p:set>
                                    <p:anim calcmode="lin" valueType="num">
                                      <p:cBhvr additive="base">
                                        <p:cTn id="7" dur="500" fill="hold"/>
                                        <p:tgtEl>
                                          <p:spTgt spid="3123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1232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12323">
                                            <p:txEl>
                                              <p:pRg st="1" end="1"/>
                                            </p:txEl>
                                          </p:spTgt>
                                        </p:tgtEl>
                                        <p:attrNameLst>
                                          <p:attrName>style.visibility</p:attrName>
                                        </p:attrNameLst>
                                      </p:cBhvr>
                                      <p:to>
                                        <p:strVal val="visible"/>
                                      </p:to>
                                    </p:set>
                                    <p:anim calcmode="lin" valueType="num">
                                      <p:cBhvr additive="base">
                                        <p:cTn id="11" dur="500" fill="hold"/>
                                        <p:tgtEl>
                                          <p:spTgt spid="31232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123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12323">
                                            <p:txEl>
                                              <p:pRg st="2" end="2"/>
                                            </p:txEl>
                                          </p:spTgt>
                                        </p:tgtEl>
                                        <p:attrNameLst>
                                          <p:attrName>style.visibility</p:attrName>
                                        </p:attrNameLst>
                                      </p:cBhvr>
                                      <p:to>
                                        <p:strVal val="visible"/>
                                      </p:to>
                                    </p:set>
                                    <p:anim calcmode="lin" valueType="num">
                                      <p:cBhvr additive="base">
                                        <p:cTn id="17" dur="500" fill="hold"/>
                                        <p:tgtEl>
                                          <p:spTgt spid="31232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1232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12323">
                                            <p:txEl>
                                              <p:pRg st="3" end="3"/>
                                            </p:txEl>
                                          </p:spTgt>
                                        </p:tgtEl>
                                        <p:attrNameLst>
                                          <p:attrName>style.visibility</p:attrName>
                                        </p:attrNameLst>
                                      </p:cBhvr>
                                      <p:to>
                                        <p:strVal val="visible"/>
                                      </p:to>
                                    </p:set>
                                    <p:anim calcmode="lin" valueType="num">
                                      <p:cBhvr additive="base">
                                        <p:cTn id="21" dur="500" fill="hold"/>
                                        <p:tgtEl>
                                          <p:spTgt spid="31232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1232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12323">
                                            <p:txEl>
                                              <p:pRg st="4" end="4"/>
                                            </p:txEl>
                                          </p:spTgt>
                                        </p:tgtEl>
                                        <p:attrNameLst>
                                          <p:attrName>style.visibility</p:attrName>
                                        </p:attrNameLst>
                                      </p:cBhvr>
                                      <p:to>
                                        <p:strVal val="visible"/>
                                      </p:to>
                                    </p:set>
                                    <p:anim calcmode="lin" valueType="num">
                                      <p:cBhvr additive="base">
                                        <p:cTn id="25" dur="500" fill="hold"/>
                                        <p:tgtEl>
                                          <p:spTgt spid="31232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12323">
                                            <p:txEl>
                                              <p:pRg st="4" end="4"/>
                                            </p:txEl>
                                          </p:spTgt>
                                        </p:tgtEl>
                                        <p:attrNameLst>
                                          <p:attrName>ppt_y</p:attrName>
                                        </p:attrNameLst>
                                      </p:cBhvr>
                                      <p:tavLst>
                                        <p:tav tm="0">
                                          <p:val>
                                            <p:strVal val="1+#ppt_h/2"/>
                                          </p:val>
                                        </p:tav>
                                        <p:tav tm="100000">
                                          <p:val>
                                            <p:strVal val="#ppt_y"/>
                                          </p:val>
                                        </p:tav>
                                      </p:tavLst>
                                    </p:anim>
                                  </p:childTnLst>
                                </p:cTn>
                              </p:par>
                              <p:par>
                                <p:cTn id="27" presetID="24" presetClass="emph" presetSubtype="0" fill="hold" grpId="1" nodeType="withEffect">
                                  <p:stCondLst>
                                    <p:cond delay="0"/>
                                  </p:stCondLst>
                                  <p:childTnLst>
                                    <p:animClr clrSpc="hsl" dir="cw">
                                      <p:cBhvr override="childStyle">
                                        <p:cTn id="28" dur="500" fill="hold"/>
                                        <p:tgtEl>
                                          <p:spTgt spid="312323">
                                            <p:txEl>
                                              <p:pRg st="0" end="0"/>
                                            </p:txEl>
                                          </p:spTgt>
                                        </p:tgtEl>
                                        <p:attrNameLst>
                                          <p:attrName>style.color</p:attrName>
                                        </p:attrNameLst>
                                      </p:cBhvr>
                                      <p:by>
                                        <p:hsl h="0" s="-12549" l="-25098"/>
                                      </p:by>
                                    </p:animClr>
                                    <p:animClr clrSpc="hsl" dir="cw">
                                      <p:cBhvr>
                                        <p:cTn id="29" dur="500" fill="hold"/>
                                        <p:tgtEl>
                                          <p:spTgt spid="312323">
                                            <p:txEl>
                                              <p:pRg st="0" end="0"/>
                                            </p:txEl>
                                          </p:spTgt>
                                        </p:tgtEl>
                                        <p:attrNameLst>
                                          <p:attrName>fillcolor</p:attrName>
                                        </p:attrNameLst>
                                      </p:cBhvr>
                                      <p:by>
                                        <p:hsl h="0" s="-12549" l="-25098"/>
                                      </p:by>
                                    </p:animClr>
                                    <p:animClr clrSpc="hsl" dir="cw">
                                      <p:cBhvr>
                                        <p:cTn id="30" dur="500" fill="hold"/>
                                        <p:tgtEl>
                                          <p:spTgt spid="312323">
                                            <p:txEl>
                                              <p:pRg st="0" end="0"/>
                                            </p:txEl>
                                          </p:spTgt>
                                        </p:tgtEl>
                                        <p:attrNameLst>
                                          <p:attrName>stroke.color</p:attrName>
                                        </p:attrNameLst>
                                      </p:cBhvr>
                                      <p:by>
                                        <p:hsl h="0" s="-12549" l="-25098"/>
                                      </p:by>
                                    </p:animClr>
                                    <p:set>
                                      <p:cBhvr>
                                        <p:cTn id="31" dur="500" fill="hold"/>
                                        <p:tgtEl>
                                          <p:spTgt spid="312323">
                                            <p:txEl>
                                              <p:pRg st="0" end="0"/>
                                            </p:txEl>
                                          </p:spTgt>
                                        </p:tgtEl>
                                        <p:attrNameLst>
                                          <p:attrName>fill.type</p:attrName>
                                        </p:attrNameLst>
                                      </p:cBhvr>
                                      <p:to>
                                        <p:strVal val="solid"/>
                                      </p:to>
                                    </p:set>
                                  </p:childTnLst>
                                </p:cTn>
                              </p:par>
                              <p:par>
                                <p:cTn id="32" presetID="24" presetClass="emph" presetSubtype="0" fill="hold" grpId="1" nodeType="withEffect">
                                  <p:stCondLst>
                                    <p:cond delay="0"/>
                                  </p:stCondLst>
                                  <p:childTnLst>
                                    <p:animClr clrSpc="hsl" dir="cw">
                                      <p:cBhvr override="childStyle">
                                        <p:cTn id="33" dur="500" fill="hold"/>
                                        <p:tgtEl>
                                          <p:spTgt spid="312323">
                                            <p:txEl>
                                              <p:pRg st="1" end="1"/>
                                            </p:txEl>
                                          </p:spTgt>
                                        </p:tgtEl>
                                        <p:attrNameLst>
                                          <p:attrName>style.color</p:attrName>
                                        </p:attrNameLst>
                                      </p:cBhvr>
                                      <p:by>
                                        <p:hsl h="0" s="-12549" l="-25098"/>
                                      </p:by>
                                    </p:animClr>
                                    <p:animClr clrSpc="hsl" dir="cw">
                                      <p:cBhvr>
                                        <p:cTn id="34" dur="500" fill="hold"/>
                                        <p:tgtEl>
                                          <p:spTgt spid="312323">
                                            <p:txEl>
                                              <p:pRg st="1" end="1"/>
                                            </p:txEl>
                                          </p:spTgt>
                                        </p:tgtEl>
                                        <p:attrNameLst>
                                          <p:attrName>fillcolor</p:attrName>
                                        </p:attrNameLst>
                                      </p:cBhvr>
                                      <p:by>
                                        <p:hsl h="0" s="-12549" l="-25098"/>
                                      </p:by>
                                    </p:animClr>
                                    <p:animClr clrSpc="hsl" dir="cw">
                                      <p:cBhvr>
                                        <p:cTn id="35" dur="500" fill="hold"/>
                                        <p:tgtEl>
                                          <p:spTgt spid="312323">
                                            <p:txEl>
                                              <p:pRg st="1" end="1"/>
                                            </p:txEl>
                                          </p:spTgt>
                                        </p:tgtEl>
                                        <p:attrNameLst>
                                          <p:attrName>stroke.color</p:attrName>
                                        </p:attrNameLst>
                                      </p:cBhvr>
                                      <p:by>
                                        <p:hsl h="0" s="-12549" l="-25098"/>
                                      </p:by>
                                    </p:animClr>
                                    <p:set>
                                      <p:cBhvr>
                                        <p:cTn id="36" dur="500" fill="hold"/>
                                        <p:tgtEl>
                                          <p:spTgt spid="312323">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2323" grpId="0" build="p"/>
      <p:bldP spid="312323" grpId="1"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Rectangle 2"/>
          <p:cNvSpPr>
            <a:spLocks noGrp="1" noChangeArrowheads="1"/>
          </p:cNvSpPr>
          <p:nvPr>
            <p:ph type="title"/>
          </p:nvPr>
        </p:nvSpPr>
        <p:spPr/>
        <p:txBody>
          <a:bodyPr/>
          <a:lstStyle/>
          <a:p>
            <a:r>
              <a:rPr lang="en-GB" sz="4000"/>
              <a:t>Examples of criteria that can be used to select participants</a:t>
            </a:r>
            <a:endParaRPr lang="nb-NO" sz="4000"/>
          </a:p>
        </p:txBody>
      </p:sp>
      <p:sp>
        <p:nvSpPr>
          <p:cNvPr id="313347" name="Rectangle 3"/>
          <p:cNvSpPr>
            <a:spLocks noGrp="1" noChangeArrowheads="1"/>
          </p:cNvSpPr>
          <p:nvPr>
            <p:ph type="body" idx="1"/>
          </p:nvPr>
        </p:nvSpPr>
        <p:spPr/>
        <p:txBody>
          <a:bodyPr/>
          <a:lstStyle/>
          <a:p>
            <a:pPr>
              <a:lnSpc>
                <a:spcPct val="90000"/>
              </a:lnSpc>
              <a:buFontTx/>
              <a:buNone/>
            </a:pPr>
            <a:r>
              <a:rPr lang="en-GB" sz="2800"/>
              <a:t>The ability to</a:t>
            </a:r>
          </a:p>
          <a:p>
            <a:pPr>
              <a:lnSpc>
                <a:spcPct val="90000"/>
              </a:lnSpc>
            </a:pPr>
            <a:r>
              <a:rPr lang="en-GB" sz="2800"/>
              <a:t>Articulate the views and experiences of a particular constituency</a:t>
            </a:r>
          </a:p>
          <a:p>
            <a:pPr>
              <a:lnSpc>
                <a:spcPct val="90000"/>
              </a:lnSpc>
            </a:pPr>
            <a:r>
              <a:rPr lang="en-GB" sz="2800"/>
              <a:t>Engage with participants drawn from other constituencies and listen to them</a:t>
            </a:r>
          </a:p>
          <a:p>
            <a:pPr>
              <a:lnSpc>
                <a:spcPct val="90000"/>
              </a:lnSpc>
            </a:pPr>
            <a:r>
              <a:rPr lang="en-GB" sz="2800"/>
              <a:t>Appreciate the value of scientific and other types of evidence and understand the role of evidence in informing decisions</a:t>
            </a:r>
          </a:p>
          <a:p>
            <a:pPr>
              <a:lnSpc>
                <a:spcPct val="90000"/>
              </a:lnSpc>
            </a:pPr>
            <a:r>
              <a:rPr lang="en-GB" sz="2800"/>
              <a:t>Champion the implementation of options to address the problem within their constituencies</a:t>
            </a:r>
            <a:r>
              <a:rPr lang="nb-NO" sz="28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3347">
                                            <p:txEl>
                                              <p:pRg st="1" end="1"/>
                                            </p:txEl>
                                          </p:spTgt>
                                        </p:tgtEl>
                                        <p:attrNameLst>
                                          <p:attrName>style.visibility</p:attrName>
                                        </p:attrNameLst>
                                      </p:cBhvr>
                                      <p:to>
                                        <p:strVal val="visible"/>
                                      </p:to>
                                    </p:set>
                                    <p:anim calcmode="lin" valueType="num">
                                      <p:cBhvr additive="base">
                                        <p:cTn id="7" dur="500" fill="hold"/>
                                        <p:tgtEl>
                                          <p:spTgt spid="31334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133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13347">
                                            <p:txEl>
                                              <p:pRg st="2" end="2"/>
                                            </p:txEl>
                                          </p:spTgt>
                                        </p:tgtEl>
                                        <p:attrNameLst>
                                          <p:attrName>style.visibility</p:attrName>
                                        </p:attrNameLst>
                                      </p:cBhvr>
                                      <p:to>
                                        <p:strVal val="visible"/>
                                      </p:to>
                                    </p:set>
                                    <p:anim calcmode="lin" valueType="num">
                                      <p:cBhvr additive="base">
                                        <p:cTn id="13" dur="500" fill="hold"/>
                                        <p:tgtEl>
                                          <p:spTgt spid="31334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133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13347">
                                            <p:txEl>
                                              <p:pRg st="3" end="3"/>
                                            </p:txEl>
                                          </p:spTgt>
                                        </p:tgtEl>
                                        <p:attrNameLst>
                                          <p:attrName>style.visibility</p:attrName>
                                        </p:attrNameLst>
                                      </p:cBhvr>
                                      <p:to>
                                        <p:strVal val="visible"/>
                                      </p:to>
                                    </p:set>
                                    <p:anim calcmode="lin" valueType="num">
                                      <p:cBhvr additive="base">
                                        <p:cTn id="19" dur="500" fill="hold"/>
                                        <p:tgtEl>
                                          <p:spTgt spid="31334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1334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13347">
                                            <p:txEl>
                                              <p:pRg st="4" end="4"/>
                                            </p:txEl>
                                          </p:spTgt>
                                        </p:tgtEl>
                                        <p:attrNameLst>
                                          <p:attrName>style.visibility</p:attrName>
                                        </p:attrNameLst>
                                      </p:cBhvr>
                                      <p:to>
                                        <p:strVal val="visible"/>
                                      </p:to>
                                    </p:set>
                                    <p:anim calcmode="lin" valueType="num">
                                      <p:cBhvr additive="base">
                                        <p:cTn id="25" dur="500" fill="hold"/>
                                        <p:tgtEl>
                                          <p:spTgt spid="31334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1334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347"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Rectangle 2"/>
          <p:cNvSpPr>
            <a:spLocks noGrp="1" noChangeArrowheads="1"/>
          </p:cNvSpPr>
          <p:nvPr>
            <p:ph type="title"/>
          </p:nvPr>
        </p:nvSpPr>
        <p:spPr/>
        <p:txBody>
          <a:bodyPr/>
          <a:lstStyle/>
          <a:p>
            <a:r>
              <a:rPr lang="en-GB" sz="3200"/>
              <a:t>It may be helpful to ask for several nominations from each stakeholder group so the most appropriate people can be selected</a:t>
            </a:r>
            <a:endParaRPr lang="nb-NO" sz="3200"/>
          </a:p>
        </p:txBody>
      </p:sp>
      <p:sp>
        <p:nvSpPr>
          <p:cNvPr id="314371" name="Rectangle 3"/>
          <p:cNvSpPr>
            <a:spLocks noGrp="1" noChangeArrowheads="1"/>
          </p:cNvSpPr>
          <p:nvPr>
            <p:ph type="body" idx="1"/>
          </p:nvPr>
        </p:nvSpPr>
        <p:spPr>
          <a:xfrm>
            <a:off x="457200" y="1916113"/>
            <a:ext cx="8229600" cy="4210050"/>
          </a:xfrm>
        </p:spPr>
        <p:txBody>
          <a:bodyPr/>
          <a:lstStyle/>
          <a:p>
            <a:pPr>
              <a:lnSpc>
                <a:spcPct val="90000"/>
              </a:lnSpc>
            </a:pPr>
            <a:r>
              <a:rPr lang="en-GB" sz="2400"/>
              <a:t>People may fill more than one role </a:t>
            </a:r>
          </a:p>
          <a:p>
            <a:pPr lvl="1">
              <a:lnSpc>
                <a:spcPct val="90000"/>
              </a:lnSpc>
            </a:pPr>
            <a:r>
              <a:rPr lang="en-GB" sz="2000"/>
              <a:t>E.g. by representing a stakeholder perspective and having relevant expertise and understanding of important factors</a:t>
            </a:r>
          </a:p>
          <a:p>
            <a:pPr lvl="1">
              <a:lnSpc>
                <a:spcPct val="90000"/>
              </a:lnSpc>
            </a:pPr>
            <a:r>
              <a:rPr lang="en-GB" sz="2000"/>
              <a:t>Or through previous experience, such as health professionals or researchers who have become policymakers or managers</a:t>
            </a:r>
          </a:p>
          <a:p>
            <a:pPr>
              <a:lnSpc>
                <a:spcPct val="90000"/>
              </a:lnSpc>
            </a:pPr>
            <a:r>
              <a:rPr lang="en-GB" sz="2400"/>
              <a:t>First generating a list of individuals and then selecting participants from the list can </a:t>
            </a:r>
          </a:p>
          <a:p>
            <a:pPr lvl="1">
              <a:lnSpc>
                <a:spcPct val="90000"/>
              </a:lnSpc>
            </a:pPr>
            <a:r>
              <a:rPr lang="en-GB" sz="2000"/>
              <a:t>Facilitate selecting a group with the desired range of perspectives and expertise</a:t>
            </a:r>
          </a:p>
          <a:p>
            <a:pPr lvl="1">
              <a:lnSpc>
                <a:spcPct val="90000"/>
              </a:lnSpc>
            </a:pPr>
            <a:r>
              <a:rPr lang="en-GB" sz="2000"/>
              <a:t>Allow for consideration of other potentially important characteristics (e.g. geographical representation)</a:t>
            </a:r>
            <a:r>
              <a:rPr lang="nb-NO" sz="2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4371">
                                            <p:txEl>
                                              <p:pRg st="0" end="0"/>
                                            </p:txEl>
                                          </p:spTgt>
                                        </p:tgtEl>
                                        <p:attrNameLst>
                                          <p:attrName>style.visibility</p:attrName>
                                        </p:attrNameLst>
                                      </p:cBhvr>
                                      <p:to>
                                        <p:strVal val="visible"/>
                                      </p:to>
                                    </p:set>
                                    <p:anim calcmode="lin" valueType="num">
                                      <p:cBhvr additive="base">
                                        <p:cTn id="7" dur="500" fill="hold"/>
                                        <p:tgtEl>
                                          <p:spTgt spid="3143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1437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14371">
                                            <p:txEl>
                                              <p:pRg st="1" end="1"/>
                                            </p:txEl>
                                          </p:spTgt>
                                        </p:tgtEl>
                                        <p:attrNameLst>
                                          <p:attrName>style.visibility</p:attrName>
                                        </p:attrNameLst>
                                      </p:cBhvr>
                                      <p:to>
                                        <p:strVal val="visible"/>
                                      </p:to>
                                    </p:set>
                                    <p:anim calcmode="lin" valueType="num">
                                      <p:cBhvr additive="base">
                                        <p:cTn id="11" dur="500" fill="hold"/>
                                        <p:tgtEl>
                                          <p:spTgt spid="31437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14371">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14371">
                                            <p:txEl>
                                              <p:pRg st="2" end="2"/>
                                            </p:txEl>
                                          </p:spTgt>
                                        </p:tgtEl>
                                        <p:attrNameLst>
                                          <p:attrName>style.visibility</p:attrName>
                                        </p:attrNameLst>
                                      </p:cBhvr>
                                      <p:to>
                                        <p:strVal val="visible"/>
                                      </p:to>
                                    </p:set>
                                    <p:anim calcmode="lin" valueType="num">
                                      <p:cBhvr additive="base">
                                        <p:cTn id="15" dur="500" fill="hold"/>
                                        <p:tgtEl>
                                          <p:spTgt spid="314371">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143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14371">
                                            <p:txEl>
                                              <p:pRg st="3" end="3"/>
                                            </p:txEl>
                                          </p:spTgt>
                                        </p:tgtEl>
                                        <p:attrNameLst>
                                          <p:attrName>style.visibility</p:attrName>
                                        </p:attrNameLst>
                                      </p:cBhvr>
                                      <p:to>
                                        <p:strVal val="visible"/>
                                      </p:to>
                                    </p:set>
                                    <p:anim calcmode="lin" valueType="num">
                                      <p:cBhvr additive="base">
                                        <p:cTn id="21" dur="500" fill="hold"/>
                                        <p:tgtEl>
                                          <p:spTgt spid="314371">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14371">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14371">
                                            <p:txEl>
                                              <p:pRg st="4" end="4"/>
                                            </p:txEl>
                                          </p:spTgt>
                                        </p:tgtEl>
                                        <p:attrNameLst>
                                          <p:attrName>style.visibility</p:attrName>
                                        </p:attrNameLst>
                                      </p:cBhvr>
                                      <p:to>
                                        <p:strVal val="visible"/>
                                      </p:to>
                                    </p:set>
                                    <p:anim calcmode="lin" valueType="num">
                                      <p:cBhvr additive="base">
                                        <p:cTn id="25" dur="500" fill="hold"/>
                                        <p:tgtEl>
                                          <p:spTgt spid="314371">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14371">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14371">
                                            <p:txEl>
                                              <p:pRg st="5" end="5"/>
                                            </p:txEl>
                                          </p:spTgt>
                                        </p:tgtEl>
                                        <p:attrNameLst>
                                          <p:attrName>style.visibility</p:attrName>
                                        </p:attrNameLst>
                                      </p:cBhvr>
                                      <p:to>
                                        <p:strVal val="visible"/>
                                      </p:to>
                                    </p:set>
                                    <p:anim calcmode="lin" valueType="num">
                                      <p:cBhvr additive="base">
                                        <p:cTn id="29" dur="500" fill="hold"/>
                                        <p:tgtEl>
                                          <p:spTgt spid="314371">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14371">
                                            <p:txEl>
                                              <p:pRg st="5" end="5"/>
                                            </p:txEl>
                                          </p:spTgt>
                                        </p:tgtEl>
                                        <p:attrNameLst>
                                          <p:attrName>ppt_y</p:attrName>
                                        </p:attrNameLst>
                                      </p:cBhvr>
                                      <p:tavLst>
                                        <p:tav tm="0">
                                          <p:val>
                                            <p:strVal val="1+#ppt_h/2"/>
                                          </p:val>
                                        </p:tav>
                                        <p:tav tm="100000">
                                          <p:val>
                                            <p:strVal val="#ppt_y"/>
                                          </p:val>
                                        </p:tav>
                                      </p:tavLst>
                                    </p:anim>
                                  </p:childTnLst>
                                </p:cTn>
                              </p:par>
                              <p:par>
                                <p:cTn id="31" presetID="24" presetClass="emph" presetSubtype="0" fill="hold" grpId="1" nodeType="withEffect">
                                  <p:stCondLst>
                                    <p:cond delay="0"/>
                                  </p:stCondLst>
                                  <p:childTnLst>
                                    <p:animClr clrSpc="hsl" dir="cw">
                                      <p:cBhvr override="childStyle">
                                        <p:cTn id="32" dur="500" fill="hold"/>
                                        <p:tgtEl>
                                          <p:spTgt spid="314371">
                                            <p:txEl>
                                              <p:pRg st="0" end="0"/>
                                            </p:txEl>
                                          </p:spTgt>
                                        </p:tgtEl>
                                        <p:attrNameLst>
                                          <p:attrName>style.color</p:attrName>
                                        </p:attrNameLst>
                                      </p:cBhvr>
                                      <p:by>
                                        <p:hsl h="0" s="-12549" l="-25098"/>
                                      </p:by>
                                    </p:animClr>
                                    <p:animClr clrSpc="hsl" dir="cw">
                                      <p:cBhvr>
                                        <p:cTn id="33" dur="500" fill="hold"/>
                                        <p:tgtEl>
                                          <p:spTgt spid="314371">
                                            <p:txEl>
                                              <p:pRg st="0" end="0"/>
                                            </p:txEl>
                                          </p:spTgt>
                                        </p:tgtEl>
                                        <p:attrNameLst>
                                          <p:attrName>fillcolor</p:attrName>
                                        </p:attrNameLst>
                                      </p:cBhvr>
                                      <p:by>
                                        <p:hsl h="0" s="-12549" l="-25098"/>
                                      </p:by>
                                    </p:animClr>
                                    <p:animClr clrSpc="hsl" dir="cw">
                                      <p:cBhvr>
                                        <p:cTn id="34" dur="500" fill="hold"/>
                                        <p:tgtEl>
                                          <p:spTgt spid="314371">
                                            <p:txEl>
                                              <p:pRg st="0" end="0"/>
                                            </p:txEl>
                                          </p:spTgt>
                                        </p:tgtEl>
                                        <p:attrNameLst>
                                          <p:attrName>stroke.color</p:attrName>
                                        </p:attrNameLst>
                                      </p:cBhvr>
                                      <p:by>
                                        <p:hsl h="0" s="-12549" l="-25098"/>
                                      </p:by>
                                    </p:animClr>
                                    <p:set>
                                      <p:cBhvr>
                                        <p:cTn id="35" dur="500" fill="hold"/>
                                        <p:tgtEl>
                                          <p:spTgt spid="314371">
                                            <p:txEl>
                                              <p:pRg st="0" end="0"/>
                                            </p:txEl>
                                          </p:spTgt>
                                        </p:tgtEl>
                                        <p:attrNameLst>
                                          <p:attrName>fill.type</p:attrName>
                                        </p:attrNameLst>
                                      </p:cBhvr>
                                      <p:to>
                                        <p:strVal val="solid"/>
                                      </p:to>
                                    </p:set>
                                  </p:childTnLst>
                                </p:cTn>
                              </p:par>
                              <p:par>
                                <p:cTn id="36" presetID="24" presetClass="emph" presetSubtype="0" fill="hold" grpId="1" nodeType="withEffect">
                                  <p:stCondLst>
                                    <p:cond delay="0"/>
                                  </p:stCondLst>
                                  <p:childTnLst>
                                    <p:animClr clrSpc="hsl" dir="cw">
                                      <p:cBhvr override="childStyle">
                                        <p:cTn id="37" dur="500" fill="hold"/>
                                        <p:tgtEl>
                                          <p:spTgt spid="314371">
                                            <p:txEl>
                                              <p:pRg st="1" end="1"/>
                                            </p:txEl>
                                          </p:spTgt>
                                        </p:tgtEl>
                                        <p:attrNameLst>
                                          <p:attrName>style.color</p:attrName>
                                        </p:attrNameLst>
                                      </p:cBhvr>
                                      <p:by>
                                        <p:hsl h="0" s="-12549" l="-25098"/>
                                      </p:by>
                                    </p:animClr>
                                    <p:animClr clrSpc="hsl" dir="cw">
                                      <p:cBhvr>
                                        <p:cTn id="38" dur="500" fill="hold"/>
                                        <p:tgtEl>
                                          <p:spTgt spid="314371">
                                            <p:txEl>
                                              <p:pRg st="1" end="1"/>
                                            </p:txEl>
                                          </p:spTgt>
                                        </p:tgtEl>
                                        <p:attrNameLst>
                                          <p:attrName>fillcolor</p:attrName>
                                        </p:attrNameLst>
                                      </p:cBhvr>
                                      <p:by>
                                        <p:hsl h="0" s="-12549" l="-25098"/>
                                      </p:by>
                                    </p:animClr>
                                    <p:animClr clrSpc="hsl" dir="cw">
                                      <p:cBhvr>
                                        <p:cTn id="39" dur="500" fill="hold"/>
                                        <p:tgtEl>
                                          <p:spTgt spid="314371">
                                            <p:txEl>
                                              <p:pRg st="1" end="1"/>
                                            </p:txEl>
                                          </p:spTgt>
                                        </p:tgtEl>
                                        <p:attrNameLst>
                                          <p:attrName>stroke.color</p:attrName>
                                        </p:attrNameLst>
                                      </p:cBhvr>
                                      <p:by>
                                        <p:hsl h="0" s="-12549" l="-25098"/>
                                      </p:by>
                                    </p:animClr>
                                    <p:set>
                                      <p:cBhvr>
                                        <p:cTn id="40" dur="500" fill="hold"/>
                                        <p:tgtEl>
                                          <p:spTgt spid="314371">
                                            <p:txEl>
                                              <p:pRg st="1" end="1"/>
                                            </p:txEl>
                                          </p:spTgt>
                                        </p:tgtEl>
                                        <p:attrNameLst>
                                          <p:attrName>fill.type</p:attrName>
                                        </p:attrNameLst>
                                      </p:cBhvr>
                                      <p:to>
                                        <p:strVal val="solid"/>
                                      </p:to>
                                    </p:set>
                                  </p:childTnLst>
                                </p:cTn>
                              </p:par>
                              <p:par>
                                <p:cTn id="41" presetID="24" presetClass="emph" presetSubtype="0" fill="hold" grpId="1" nodeType="withEffect">
                                  <p:stCondLst>
                                    <p:cond delay="0"/>
                                  </p:stCondLst>
                                  <p:childTnLst>
                                    <p:animClr clrSpc="hsl" dir="cw">
                                      <p:cBhvr override="childStyle">
                                        <p:cTn id="42" dur="500" fill="hold"/>
                                        <p:tgtEl>
                                          <p:spTgt spid="314371">
                                            <p:txEl>
                                              <p:pRg st="2" end="2"/>
                                            </p:txEl>
                                          </p:spTgt>
                                        </p:tgtEl>
                                        <p:attrNameLst>
                                          <p:attrName>style.color</p:attrName>
                                        </p:attrNameLst>
                                      </p:cBhvr>
                                      <p:by>
                                        <p:hsl h="0" s="-12549" l="-25098"/>
                                      </p:by>
                                    </p:animClr>
                                    <p:animClr clrSpc="hsl" dir="cw">
                                      <p:cBhvr>
                                        <p:cTn id="43" dur="500" fill="hold"/>
                                        <p:tgtEl>
                                          <p:spTgt spid="314371">
                                            <p:txEl>
                                              <p:pRg st="2" end="2"/>
                                            </p:txEl>
                                          </p:spTgt>
                                        </p:tgtEl>
                                        <p:attrNameLst>
                                          <p:attrName>fillcolor</p:attrName>
                                        </p:attrNameLst>
                                      </p:cBhvr>
                                      <p:by>
                                        <p:hsl h="0" s="-12549" l="-25098"/>
                                      </p:by>
                                    </p:animClr>
                                    <p:animClr clrSpc="hsl" dir="cw">
                                      <p:cBhvr>
                                        <p:cTn id="44" dur="500" fill="hold"/>
                                        <p:tgtEl>
                                          <p:spTgt spid="314371">
                                            <p:txEl>
                                              <p:pRg st="2" end="2"/>
                                            </p:txEl>
                                          </p:spTgt>
                                        </p:tgtEl>
                                        <p:attrNameLst>
                                          <p:attrName>stroke.color</p:attrName>
                                        </p:attrNameLst>
                                      </p:cBhvr>
                                      <p:by>
                                        <p:hsl h="0" s="-12549" l="-25098"/>
                                      </p:by>
                                    </p:animClr>
                                    <p:set>
                                      <p:cBhvr>
                                        <p:cTn id="45" dur="500" fill="hold"/>
                                        <p:tgtEl>
                                          <p:spTgt spid="314371">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4371" grpId="0" build="p"/>
      <p:bldP spid="314371" grpId="1"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2"/>
          <p:cNvSpPr>
            <a:spLocks noGrp="1" noChangeArrowheads="1"/>
          </p:cNvSpPr>
          <p:nvPr>
            <p:ph type="title"/>
          </p:nvPr>
        </p:nvSpPr>
        <p:spPr>
          <a:xfrm>
            <a:off x="457200" y="-27384"/>
            <a:ext cx="8229600" cy="576064"/>
          </a:xfrm>
        </p:spPr>
        <p:txBody>
          <a:bodyPr/>
          <a:lstStyle/>
          <a:p>
            <a:r>
              <a:rPr lang="en-GB" dirty="0" smtClean="0"/>
              <a:t>How many participants?</a:t>
            </a:r>
            <a:endParaRPr lang="en-GB" dirty="0"/>
          </a:p>
        </p:txBody>
      </p:sp>
      <p:sp>
        <p:nvSpPr>
          <p:cNvPr id="315395" name="Rectangle 3"/>
          <p:cNvSpPr>
            <a:spLocks noGrp="1" noChangeArrowheads="1"/>
          </p:cNvSpPr>
          <p:nvPr>
            <p:ph type="body" idx="1"/>
          </p:nvPr>
        </p:nvSpPr>
        <p:spPr>
          <a:xfrm>
            <a:off x="457200" y="620688"/>
            <a:ext cx="8229600" cy="5328592"/>
          </a:xfrm>
        </p:spPr>
        <p:txBody>
          <a:bodyPr/>
          <a:lstStyle/>
          <a:p>
            <a:pPr>
              <a:lnSpc>
                <a:spcPct val="80000"/>
              </a:lnSpc>
            </a:pPr>
            <a:r>
              <a:rPr lang="en-GB" sz="2400" dirty="0"/>
              <a:t>Balanced representation of all key constituencies</a:t>
            </a:r>
          </a:p>
          <a:p>
            <a:pPr>
              <a:lnSpc>
                <a:spcPct val="80000"/>
              </a:lnSpc>
            </a:pPr>
            <a:r>
              <a:rPr lang="en-GB" sz="2400" dirty="0"/>
              <a:t>Active participation by everyone</a:t>
            </a:r>
          </a:p>
          <a:p>
            <a:pPr>
              <a:lnSpc>
                <a:spcPct val="80000"/>
              </a:lnSpc>
            </a:pPr>
            <a:r>
              <a:rPr lang="en-GB" sz="2400" dirty="0"/>
              <a:t>The ideal size of a group depends on </a:t>
            </a:r>
          </a:p>
          <a:p>
            <a:pPr lvl="1">
              <a:lnSpc>
                <a:spcPct val="80000"/>
              </a:lnSpc>
            </a:pPr>
            <a:r>
              <a:rPr lang="en-GB" sz="2000" dirty="0"/>
              <a:t>The range of stakeholders with an interest in the policy issue</a:t>
            </a:r>
          </a:p>
          <a:p>
            <a:pPr lvl="1">
              <a:lnSpc>
                <a:spcPct val="80000"/>
              </a:lnSpc>
            </a:pPr>
            <a:r>
              <a:rPr lang="en-GB" sz="2000" dirty="0"/>
              <a:t>The nature of the policy issue and the types of expertise that are needed</a:t>
            </a:r>
          </a:p>
          <a:p>
            <a:pPr lvl="1">
              <a:lnSpc>
                <a:spcPct val="80000"/>
              </a:lnSpc>
            </a:pPr>
            <a:r>
              <a:rPr lang="en-GB" sz="2000" dirty="0"/>
              <a:t>National traditions and culture</a:t>
            </a:r>
          </a:p>
          <a:p>
            <a:pPr>
              <a:lnSpc>
                <a:spcPct val="80000"/>
              </a:lnSpc>
            </a:pPr>
            <a:r>
              <a:rPr lang="en-GB" sz="2400" dirty="0"/>
              <a:t>More than 18 people may create coordination problems and limit the extent to which people are able to participate fully</a:t>
            </a:r>
          </a:p>
          <a:p>
            <a:pPr>
              <a:lnSpc>
                <a:spcPct val="80000"/>
              </a:lnSpc>
            </a:pPr>
            <a:r>
              <a:rPr lang="en-GB" sz="2400" dirty="0"/>
              <a:t>At least two ways of coping with having a larger group</a:t>
            </a:r>
          </a:p>
          <a:p>
            <a:pPr lvl="1">
              <a:lnSpc>
                <a:spcPct val="80000"/>
              </a:lnSpc>
            </a:pPr>
            <a:r>
              <a:rPr lang="en-GB" sz="2000" dirty="0"/>
              <a:t>Some full participants and others as observers</a:t>
            </a:r>
          </a:p>
          <a:p>
            <a:pPr lvl="1">
              <a:lnSpc>
                <a:spcPct val="80000"/>
              </a:lnSpc>
            </a:pPr>
            <a:r>
              <a:rPr lang="en-GB" sz="2000" dirty="0"/>
              <a:t>Break up into smaller groups for discussions</a:t>
            </a:r>
          </a:p>
          <a:p>
            <a:pPr lvl="2">
              <a:lnSpc>
                <a:spcPct val="80000"/>
              </a:lnSpc>
            </a:pPr>
            <a:r>
              <a:rPr lang="en-GB" sz="1800" dirty="0"/>
              <a:t>Important to manage any reporting back</a:t>
            </a:r>
          </a:p>
          <a:p>
            <a:pPr lvl="2">
              <a:lnSpc>
                <a:spcPct val="80000"/>
              </a:lnSpc>
            </a:pPr>
            <a:r>
              <a:rPr lang="en-GB" sz="1800" dirty="0"/>
              <a:t>Reports back should be succinct and focus on key issues only</a:t>
            </a:r>
          </a:p>
          <a:p>
            <a:pPr lvl="2">
              <a:lnSpc>
                <a:spcPct val="80000"/>
              </a:lnSpc>
            </a:pPr>
            <a:r>
              <a:rPr lang="en-GB" sz="1800" dirty="0"/>
              <a:t>Assigned </a:t>
            </a:r>
            <a:r>
              <a:rPr lang="en-GB" sz="1800" dirty="0" err="1"/>
              <a:t>rapporteurs</a:t>
            </a:r>
            <a:r>
              <a:rPr lang="en-GB" sz="1800" dirty="0"/>
              <a:t> can meet during a break and synthesise what came out of the small groups </a:t>
            </a:r>
          </a:p>
          <a:p>
            <a:pPr lvl="3">
              <a:lnSpc>
                <a:spcPct val="80000"/>
              </a:lnSpc>
            </a:pPr>
            <a:r>
              <a:rPr lang="en-GB" sz="1600" dirty="0"/>
              <a:t>This also facilitates focusing follow-up discussion on issues that most warrant it</a:t>
            </a:r>
            <a:r>
              <a:rPr lang="nb-NO" sz="16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5395">
                                            <p:txEl>
                                              <p:pRg st="0" end="0"/>
                                            </p:txEl>
                                          </p:spTgt>
                                        </p:tgtEl>
                                        <p:attrNameLst>
                                          <p:attrName>style.visibility</p:attrName>
                                        </p:attrNameLst>
                                      </p:cBhvr>
                                      <p:to>
                                        <p:strVal val="visible"/>
                                      </p:to>
                                    </p:set>
                                    <p:anim calcmode="lin" valueType="num">
                                      <p:cBhvr additive="base">
                                        <p:cTn id="7" dur="500" fill="hold"/>
                                        <p:tgtEl>
                                          <p:spTgt spid="3153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1539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15395">
                                            <p:txEl>
                                              <p:pRg st="1" end="1"/>
                                            </p:txEl>
                                          </p:spTgt>
                                        </p:tgtEl>
                                        <p:attrNameLst>
                                          <p:attrName>style.visibility</p:attrName>
                                        </p:attrNameLst>
                                      </p:cBhvr>
                                      <p:to>
                                        <p:strVal val="visible"/>
                                      </p:to>
                                    </p:set>
                                    <p:anim calcmode="lin" valueType="num">
                                      <p:cBhvr additive="base">
                                        <p:cTn id="11" dur="500" fill="hold"/>
                                        <p:tgtEl>
                                          <p:spTgt spid="31539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153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4" presetClass="emph" presetSubtype="0" fill="hold" grpId="1" nodeType="clickEffect">
                                  <p:stCondLst>
                                    <p:cond delay="0"/>
                                  </p:stCondLst>
                                  <p:childTnLst>
                                    <p:animClr clrSpc="hsl" dir="cw">
                                      <p:cBhvr override="childStyle">
                                        <p:cTn id="16" dur="500" fill="hold"/>
                                        <p:tgtEl>
                                          <p:spTgt spid="315395">
                                            <p:txEl>
                                              <p:pRg st="1" end="1"/>
                                            </p:txEl>
                                          </p:spTgt>
                                        </p:tgtEl>
                                        <p:attrNameLst>
                                          <p:attrName>style.color</p:attrName>
                                        </p:attrNameLst>
                                      </p:cBhvr>
                                      <p:by>
                                        <p:hsl h="0" s="-12549" l="-25098"/>
                                      </p:by>
                                    </p:animClr>
                                    <p:animClr clrSpc="hsl" dir="cw">
                                      <p:cBhvr>
                                        <p:cTn id="17" dur="500" fill="hold"/>
                                        <p:tgtEl>
                                          <p:spTgt spid="315395">
                                            <p:txEl>
                                              <p:pRg st="1" end="1"/>
                                            </p:txEl>
                                          </p:spTgt>
                                        </p:tgtEl>
                                        <p:attrNameLst>
                                          <p:attrName>fillcolor</p:attrName>
                                        </p:attrNameLst>
                                      </p:cBhvr>
                                      <p:by>
                                        <p:hsl h="0" s="-12549" l="-25098"/>
                                      </p:by>
                                    </p:animClr>
                                    <p:animClr clrSpc="hsl" dir="cw">
                                      <p:cBhvr>
                                        <p:cTn id="18" dur="500" fill="hold"/>
                                        <p:tgtEl>
                                          <p:spTgt spid="315395">
                                            <p:txEl>
                                              <p:pRg st="1" end="1"/>
                                            </p:txEl>
                                          </p:spTgt>
                                        </p:tgtEl>
                                        <p:attrNameLst>
                                          <p:attrName>stroke.color</p:attrName>
                                        </p:attrNameLst>
                                      </p:cBhvr>
                                      <p:by>
                                        <p:hsl h="0" s="-12549" l="-25098"/>
                                      </p:by>
                                    </p:animClr>
                                    <p:set>
                                      <p:cBhvr>
                                        <p:cTn id="19" dur="500" fill="hold"/>
                                        <p:tgtEl>
                                          <p:spTgt spid="315395">
                                            <p:txEl>
                                              <p:pRg st="1" end="1"/>
                                            </p:txEl>
                                          </p:spTgt>
                                        </p:tgtEl>
                                        <p:attrNameLst>
                                          <p:attrName>fill.type</p:attrName>
                                        </p:attrNameLst>
                                      </p:cBhvr>
                                      <p:to>
                                        <p:strVal val="solid"/>
                                      </p:to>
                                    </p:set>
                                  </p:childTnLst>
                                </p:cTn>
                              </p:par>
                              <p:par>
                                <p:cTn id="20" presetID="24" presetClass="emph" presetSubtype="0" fill="hold" grpId="1" nodeType="withEffect">
                                  <p:stCondLst>
                                    <p:cond delay="0"/>
                                  </p:stCondLst>
                                  <p:childTnLst>
                                    <p:animClr clrSpc="hsl" dir="cw">
                                      <p:cBhvr override="childStyle">
                                        <p:cTn id="21" dur="500" fill="hold"/>
                                        <p:tgtEl>
                                          <p:spTgt spid="315395">
                                            <p:txEl>
                                              <p:pRg st="0" end="0"/>
                                            </p:txEl>
                                          </p:spTgt>
                                        </p:tgtEl>
                                        <p:attrNameLst>
                                          <p:attrName>style.color</p:attrName>
                                        </p:attrNameLst>
                                      </p:cBhvr>
                                      <p:by>
                                        <p:hsl h="0" s="-12549" l="-25098"/>
                                      </p:by>
                                    </p:animClr>
                                    <p:animClr clrSpc="hsl" dir="cw">
                                      <p:cBhvr>
                                        <p:cTn id="22" dur="500" fill="hold"/>
                                        <p:tgtEl>
                                          <p:spTgt spid="315395">
                                            <p:txEl>
                                              <p:pRg st="0" end="0"/>
                                            </p:txEl>
                                          </p:spTgt>
                                        </p:tgtEl>
                                        <p:attrNameLst>
                                          <p:attrName>fillcolor</p:attrName>
                                        </p:attrNameLst>
                                      </p:cBhvr>
                                      <p:by>
                                        <p:hsl h="0" s="-12549" l="-25098"/>
                                      </p:by>
                                    </p:animClr>
                                    <p:animClr clrSpc="hsl" dir="cw">
                                      <p:cBhvr>
                                        <p:cTn id="23" dur="500" fill="hold"/>
                                        <p:tgtEl>
                                          <p:spTgt spid="315395">
                                            <p:txEl>
                                              <p:pRg st="0" end="0"/>
                                            </p:txEl>
                                          </p:spTgt>
                                        </p:tgtEl>
                                        <p:attrNameLst>
                                          <p:attrName>stroke.color</p:attrName>
                                        </p:attrNameLst>
                                      </p:cBhvr>
                                      <p:by>
                                        <p:hsl h="0" s="-12549" l="-25098"/>
                                      </p:by>
                                    </p:animClr>
                                    <p:set>
                                      <p:cBhvr>
                                        <p:cTn id="24" dur="500" fill="hold"/>
                                        <p:tgtEl>
                                          <p:spTgt spid="315395">
                                            <p:txEl>
                                              <p:pRg st="0" end="0"/>
                                            </p:txEl>
                                          </p:spTgt>
                                        </p:tgtEl>
                                        <p:attrNameLst>
                                          <p:attrName>fill.type</p:attrName>
                                        </p:attrNameLst>
                                      </p:cBhvr>
                                      <p:to>
                                        <p:strVal val="solid"/>
                                      </p:to>
                                    </p:set>
                                  </p:childTnLst>
                                </p:cTn>
                              </p:par>
                              <p:par>
                                <p:cTn id="25" presetID="2" presetClass="entr" presetSubtype="4" fill="hold" grpId="0" nodeType="withEffect">
                                  <p:stCondLst>
                                    <p:cond delay="0"/>
                                  </p:stCondLst>
                                  <p:childTnLst>
                                    <p:set>
                                      <p:cBhvr>
                                        <p:cTn id="26" dur="1" fill="hold">
                                          <p:stCondLst>
                                            <p:cond delay="0"/>
                                          </p:stCondLst>
                                        </p:cTn>
                                        <p:tgtEl>
                                          <p:spTgt spid="315395">
                                            <p:txEl>
                                              <p:pRg st="2" end="2"/>
                                            </p:txEl>
                                          </p:spTgt>
                                        </p:tgtEl>
                                        <p:attrNameLst>
                                          <p:attrName>style.visibility</p:attrName>
                                        </p:attrNameLst>
                                      </p:cBhvr>
                                      <p:to>
                                        <p:strVal val="visible"/>
                                      </p:to>
                                    </p:set>
                                    <p:anim calcmode="lin" valueType="num">
                                      <p:cBhvr additive="base">
                                        <p:cTn id="27" dur="500" fill="hold"/>
                                        <p:tgtEl>
                                          <p:spTgt spid="315395">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15395">
                                            <p:txEl>
                                              <p:pRg st="2" end="2"/>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15395">
                                            <p:txEl>
                                              <p:pRg st="3" end="3"/>
                                            </p:txEl>
                                          </p:spTgt>
                                        </p:tgtEl>
                                        <p:attrNameLst>
                                          <p:attrName>style.visibility</p:attrName>
                                        </p:attrNameLst>
                                      </p:cBhvr>
                                      <p:to>
                                        <p:strVal val="visible"/>
                                      </p:to>
                                    </p:set>
                                    <p:anim calcmode="lin" valueType="num">
                                      <p:cBhvr additive="base">
                                        <p:cTn id="31" dur="500" fill="hold"/>
                                        <p:tgtEl>
                                          <p:spTgt spid="31539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15395">
                                            <p:txEl>
                                              <p:pRg st="3" end="3"/>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15395">
                                            <p:txEl>
                                              <p:pRg st="4" end="4"/>
                                            </p:txEl>
                                          </p:spTgt>
                                        </p:tgtEl>
                                        <p:attrNameLst>
                                          <p:attrName>style.visibility</p:attrName>
                                        </p:attrNameLst>
                                      </p:cBhvr>
                                      <p:to>
                                        <p:strVal val="visible"/>
                                      </p:to>
                                    </p:set>
                                    <p:anim calcmode="lin" valueType="num">
                                      <p:cBhvr additive="base">
                                        <p:cTn id="35" dur="500" fill="hold"/>
                                        <p:tgtEl>
                                          <p:spTgt spid="315395">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15395">
                                            <p:txEl>
                                              <p:pRg st="4" end="4"/>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15395">
                                            <p:txEl>
                                              <p:pRg st="5" end="5"/>
                                            </p:txEl>
                                          </p:spTgt>
                                        </p:tgtEl>
                                        <p:attrNameLst>
                                          <p:attrName>style.visibility</p:attrName>
                                        </p:attrNameLst>
                                      </p:cBhvr>
                                      <p:to>
                                        <p:strVal val="visible"/>
                                      </p:to>
                                    </p:set>
                                    <p:anim calcmode="lin" valueType="num">
                                      <p:cBhvr additive="base">
                                        <p:cTn id="39" dur="500" fill="hold"/>
                                        <p:tgtEl>
                                          <p:spTgt spid="315395">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1539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315395">
                                            <p:txEl>
                                              <p:pRg st="6" end="6"/>
                                            </p:txEl>
                                          </p:spTgt>
                                        </p:tgtEl>
                                        <p:attrNameLst>
                                          <p:attrName>style.visibility</p:attrName>
                                        </p:attrNameLst>
                                      </p:cBhvr>
                                      <p:to>
                                        <p:strVal val="visible"/>
                                      </p:to>
                                    </p:set>
                                    <p:anim calcmode="lin" valueType="num">
                                      <p:cBhvr additive="base">
                                        <p:cTn id="45" dur="500" fill="hold"/>
                                        <p:tgtEl>
                                          <p:spTgt spid="315395">
                                            <p:txEl>
                                              <p:pRg st="6" end="6"/>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15395">
                                            <p:txEl>
                                              <p:pRg st="6" end="6"/>
                                            </p:txEl>
                                          </p:spTgt>
                                        </p:tgtEl>
                                        <p:attrNameLst>
                                          <p:attrName>ppt_y</p:attrName>
                                        </p:attrNameLst>
                                      </p:cBhvr>
                                      <p:tavLst>
                                        <p:tav tm="0">
                                          <p:val>
                                            <p:strVal val="1+#ppt_h/2"/>
                                          </p:val>
                                        </p:tav>
                                        <p:tav tm="100000">
                                          <p:val>
                                            <p:strVal val="#ppt_y"/>
                                          </p:val>
                                        </p:tav>
                                      </p:tavLst>
                                    </p:anim>
                                  </p:childTnLst>
                                </p:cTn>
                              </p:par>
                              <p:par>
                                <p:cTn id="47" presetID="24" presetClass="emph" presetSubtype="0" fill="hold" grpId="1" nodeType="withEffect">
                                  <p:stCondLst>
                                    <p:cond delay="0"/>
                                  </p:stCondLst>
                                  <p:childTnLst>
                                    <p:animClr clrSpc="hsl" dir="cw">
                                      <p:cBhvr override="childStyle">
                                        <p:cTn id="48" dur="500" fill="hold"/>
                                        <p:tgtEl>
                                          <p:spTgt spid="315395">
                                            <p:txEl>
                                              <p:pRg st="2" end="2"/>
                                            </p:txEl>
                                          </p:spTgt>
                                        </p:tgtEl>
                                        <p:attrNameLst>
                                          <p:attrName>style.color</p:attrName>
                                        </p:attrNameLst>
                                      </p:cBhvr>
                                      <p:by>
                                        <p:hsl h="0" s="-12549" l="-25098"/>
                                      </p:by>
                                    </p:animClr>
                                    <p:animClr clrSpc="hsl" dir="cw">
                                      <p:cBhvr>
                                        <p:cTn id="49" dur="500" fill="hold"/>
                                        <p:tgtEl>
                                          <p:spTgt spid="315395">
                                            <p:txEl>
                                              <p:pRg st="2" end="2"/>
                                            </p:txEl>
                                          </p:spTgt>
                                        </p:tgtEl>
                                        <p:attrNameLst>
                                          <p:attrName>fillcolor</p:attrName>
                                        </p:attrNameLst>
                                      </p:cBhvr>
                                      <p:by>
                                        <p:hsl h="0" s="-12549" l="-25098"/>
                                      </p:by>
                                    </p:animClr>
                                    <p:animClr clrSpc="hsl" dir="cw">
                                      <p:cBhvr>
                                        <p:cTn id="50" dur="500" fill="hold"/>
                                        <p:tgtEl>
                                          <p:spTgt spid="315395">
                                            <p:txEl>
                                              <p:pRg st="2" end="2"/>
                                            </p:txEl>
                                          </p:spTgt>
                                        </p:tgtEl>
                                        <p:attrNameLst>
                                          <p:attrName>stroke.color</p:attrName>
                                        </p:attrNameLst>
                                      </p:cBhvr>
                                      <p:by>
                                        <p:hsl h="0" s="-12549" l="-25098"/>
                                      </p:by>
                                    </p:animClr>
                                    <p:set>
                                      <p:cBhvr>
                                        <p:cTn id="51" dur="500" fill="hold"/>
                                        <p:tgtEl>
                                          <p:spTgt spid="315395">
                                            <p:txEl>
                                              <p:pRg st="2" end="2"/>
                                            </p:txEl>
                                          </p:spTgt>
                                        </p:tgtEl>
                                        <p:attrNameLst>
                                          <p:attrName>fill.type</p:attrName>
                                        </p:attrNameLst>
                                      </p:cBhvr>
                                      <p:to>
                                        <p:strVal val="solid"/>
                                      </p:to>
                                    </p:set>
                                  </p:childTnLst>
                                </p:cTn>
                              </p:par>
                              <p:par>
                                <p:cTn id="52" presetID="24" presetClass="emph" presetSubtype="0" fill="hold" grpId="1" nodeType="withEffect">
                                  <p:stCondLst>
                                    <p:cond delay="0"/>
                                  </p:stCondLst>
                                  <p:childTnLst>
                                    <p:animClr clrSpc="hsl" dir="cw">
                                      <p:cBhvr override="childStyle">
                                        <p:cTn id="53" dur="500" fill="hold"/>
                                        <p:tgtEl>
                                          <p:spTgt spid="315395">
                                            <p:txEl>
                                              <p:pRg st="3" end="3"/>
                                            </p:txEl>
                                          </p:spTgt>
                                        </p:tgtEl>
                                        <p:attrNameLst>
                                          <p:attrName>style.color</p:attrName>
                                        </p:attrNameLst>
                                      </p:cBhvr>
                                      <p:by>
                                        <p:hsl h="0" s="-12549" l="-25098"/>
                                      </p:by>
                                    </p:animClr>
                                    <p:animClr clrSpc="hsl" dir="cw">
                                      <p:cBhvr>
                                        <p:cTn id="54" dur="500" fill="hold"/>
                                        <p:tgtEl>
                                          <p:spTgt spid="315395">
                                            <p:txEl>
                                              <p:pRg st="3" end="3"/>
                                            </p:txEl>
                                          </p:spTgt>
                                        </p:tgtEl>
                                        <p:attrNameLst>
                                          <p:attrName>fillcolor</p:attrName>
                                        </p:attrNameLst>
                                      </p:cBhvr>
                                      <p:by>
                                        <p:hsl h="0" s="-12549" l="-25098"/>
                                      </p:by>
                                    </p:animClr>
                                    <p:animClr clrSpc="hsl" dir="cw">
                                      <p:cBhvr>
                                        <p:cTn id="55" dur="500" fill="hold"/>
                                        <p:tgtEl>
                                          <p:spTgt spid="315395">
                                            <p:txEl>
                                              <p:pRg st="3" end="3"/>
                                            </p:txEl>
                                          </p:spTgt>
                                        </p:tgtEl>
                                        <p:attrNameLst>
                                          <p:attrName>stroke.color</p:attrName>
                                        </p:attrNameLst>
                                      </p:cBhvr>
                                      <p:by>
                                        <p:hsl h="0" s="-12549" l="-25098"/>
                                      </p:by>
                                    </p:animClr>
                                    <p:set>
                                      <p:cBhvr>
                                        <p:cTn id="56" dur="500" fill="hold"/>
                                        <p:tgtEl>
                                          <p:spTgt spid="315395">
                                            <p:txEl>
                                              <p:pRg st="3" end="3"/>
                                            </p:txEl>
                                          </p:spTgt>
                                        </p:tgtEl>
                                        <p:attrNameLst>
                                          <p:attrName>fill.type</p:attrName>
                                        </p:attrNameLst>
                                      </p:cBhvr>
                                      <p:to>
                                        <p:strVal val="solid"/>
                                      </p:to>
                                    </p:set>
                                  </p:childTnLst>
                                </p:cTn>
                              </p:par>
                              <p:par>
                                <p:cTn id="57" presetID="24" presetClass="emph" presetSubtype="0" fill="hold" grpId="1" nodeType="withEffect">
                                  <p:stCondLst>
                                    <p:cond delay="0"/>
                                  </p:stCondLst>
                                  <p:childTnLst>
                                    <p:animClr clrSpc="hsl" dir="cw">
                                      <p:cBhvr override="childStyle">
                                        <p:cTn id="58" dur="500" fill="hold"/>
                                        <p:tgtEl>
                                          <p:spTgt spid="315395">
                                            <p:txEl>
                                              <p:pRg st="4" end="4"/>
                                            </p:txEl>
                                          </p:spTgt>
                                        </p:tgtEl>
                                        <p:attrNameLst>
                                          <p:attrName>style.color</p:attrName>
                                        </p:attrNameLst>
                                      </p:cBhvr>
                                      <p:by>
                                        <p:hsl h="0" s="-12549" l="-25098"/>
                                      </p:by>
                                    </p:animClr>
                                    <p:animClr clrSpc="hsl" dir="cw">
                                      <p:cBhvr>
                                        <p:cTn id="59" dur="500" fill="hold"/>
                                        <p:tgtEl>
                                          <p:spTgt spid="315395">
                                            <p:txEl>
                                              <p:pRg st="4" end="4"/>
                                            </p:txEl>
                                          </p:spTgt>
                                        </p:tgtEl>
                                        <p:attrNameLst>
                                          <p:attrName>fillcolor</p:attrName>
                                        </p:attrNameLst>
                                      </p:cBhvr>
                                      <p:by>
                                        <p:hsl h="0" s="-12549" l="-25098"/>
                                      </p:by>
                                    </p:animClr>
                                    <p:animClr clrSpc="hsl" dir="cw">
                                      <p:cBhvr>
                                        <p:cTn id="60" dur="500" fill="hold"/>
                                        <p:tgtEl>
                                          <p:spTgt spid="315395">
                                            <p:txEl>
                                              <p:pRg st="4" end="4"/>
                                            </p:txEl>
                                          </p:spTgt>
                                        </p:tgtEl>
                                        <p:attrNameLst>
                                          <p:attrName>stroke.color</p:attrName>
                                        </p:attrNameLst>
                                      </p:cBhvr>
                                      <p:by>
                                        <p:hsl h="0" s="-12549" l="-25098"/>
                                      </p:by>
                                    </p:animClr>
                                    <p:set>
                                      <p:cBhvr>
                                        <p:cTn id="61" dur="500" fill="hold"/>
                                        <p:tgtEl>
                                          <p:spTgt spid="315395">
                                            <p:txEl>
                                              <p:pRg st="4" end="4"/>
                                            </p:txEl>
                                          </p:spTgt>
                                        </p:tgtEl>
                                        <p:attrNameLst>
                                          <p:attrName>fill.type</p:attrName>
                                        </p:attrNameLst>
                                      </p:cBhvr>
                                      <p:to>
                                        <p:strVal val="solid"/>
                                      </p:to>
                                    </p:set>
                                  </p:childTnLst>
                                </p:cTn>
                              </p:par>
                              <p:par>
                                <p:cTn id="62" presetID="24" presetClass="emph" presetSubtype="0" fill="hold" grpId="1" nodeType="withEffect">
                                  <p:stCondLst>
                                    <p:cond delay="0"/>
                                  </p:stCondLst>
                                  <p:childTnLst>
                                    <p:animClr clrSpc="hsl" dir="cw">
                                      <p:cBhvr override="childStyle">
                                        <p:cTn id="63" dur="500" fill="hold"/>
                                        <p:tgtEl>
                                          <p:spTgt spid="315395">
                                            <p:txEl>
                                              <p:pRg st="5" end="5"/>
                                            </p:txEl>
                                          </p:spTgt>
                                        </p:tgtEl>
                                        <p:attrNameLst>
                                          <p:attrName>style.color</p:attrName>
                                        </p:attrNameLst>
                                      </p:cBhvr>
                                      <p:by>
                                        <p:hsl h="0" s="-12549" l="-25098"/>
                                      </p:by>
                                    </p:animClr>
                                    <p:animClr clrSpc="hsl" dir="cw">
                                      <p:cBhvr>
                                        <p:cTn id="64" dur="500" fill="hold"/>
                                        <p:tgtEl>
                                          <p:spTgt spid="315395">
                                            <p:txEl>
                                              <p:pRg st="5" end="5"/>
                                            </p:txEl>
                                          </p:spTgt>
                                        </p:tgtEl>
                                        <p:attrNameLst>
                                          <p:attrName>fillcolor</p:attrName>
                                        </p:attrNameLst>
                                      </p:cBhvr>
                                      <p:by>
                                        <p:hsl h="0" s="-12549" l="-25098"/>
                                      </p:by>
                                    </p:animClr>
                                    <p:animClr clrSpc="hsl" dir="cw">
                                      <p:cBhvr>
                                        <p:cTn id="65" dur="500" fill="hold"/>
                                        <p:tgtEl>
                                          <p:spTgt spid="315395">
                                            <p:txEl>
                                              <p:pRg st="5" end="5"/>
                                            </p:txEl>
                                          </p:spTgt>
                                        </p:tgtEl>
                                        <p:attrNameLst>
                                          <p:attrName>stroke.color</p:attrName>
                                        </p:attrNameLst>
                                      </p:cBhvr>
                                      <p:by>
                                        <p:hsl h="0" s="-12549" l="-25098"/>
                                      </p:by>
                                    </p:animClr>
                                    <p:set>
                                      <p:cBhvr>
                                        <p:cTn id="66" dur="500" fill="hold"/>
                                        <p:tgtEl>
                                          <p:spTgt spid="315395">
                                            <p:txEl>
                                              <p:pRg st="5" end="5"/>
                                            </p:txEl>
                                          </p:spTgt>
                                        </p:tgtEl>
                                        <p:attrNameLst>
                                          <p:attrName>fill.type</p:attrName>
                                        </p:attrNameLst>
                                      </p:cBhvr>
                                      <p:to>
                                        <p:strVal val="solid"/>
                                      </p:to>
                                    </p:set>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315395">
                                            <p:txEl>
                                              <p:pRg st="7" end="7"/>
                                            </p:txEl>
                                          </p:spTgt>
                                        </p:tgtEl>
                                        <p:attrNameLst>
                                          <p:attrName>style.visibility</p:attrName>
                                        </p:attrNameLst>
                                      </p:cBhvr>
                                      <p:to>
                                        <p:strVal val="visible"/>
                                      </p:to>
                                    </p:set>
                                    <p:anim calcmode="lin" valueType="num">
                                      <p:cBhvr additive="base">
                                        <p:cTn id="71" dur="500" fill="hold"/>
                                        <p:tgtEl>
                                          <p:spTgt spid="315395">
                                            <p:txEl>
                                              <p:pRg st="7" end="7"/>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315395">
                                            <p:txEl>
                                              <p:pRg st="7" end="7"/>
                                            </p:txEl>
                                          </p:spTgt>
                                        </p:tgtEl>
                                        <p:attrNameLst>
                                          <p:attrName>ppt_y</p:attrName>
                                        </p:attrNameLst>
                                      </p:cBhvr>
                                      <p:tavLst>
                                        <p:tav tm="0">
                                          <p:val>
                                            <p:strVal val="1+#ppt_h/2"/>
                                          </p:val>
                                        </p:tav>
                                        <p:tav tm="100000">
                                          <p:val>
                                            <p:strVal val="#ppt_y"/>
                                          </p:val>
                                        </p:tav>
                                      </p:tavLst>
                                    </p:anim>
                                  </p:childTnLst>
                                </p:cTn>
                              </p:par>
                              <p:par>
                                <p:cTn id="73" presetID="2" presetClass="entr" presetSubtype="4" fill="hold" grpId="0" nodeType="withEffect">
                                  <p:stCondLst>
                                    <p:cond delay="0"/>
                                  </p:stCondLst>
                                  <p:childTnLst>
                                    <p:set>
                                      <p:cBhvr>
                                        <p:cTn id="74" dur="1" fill="hold">
                                          <p:stCondLst>
                                            <p:cond delay="0"/>
                                          </p:stCondLst>
                                        </p:cTn>
                                        <p:tgtEl>
                                          <p:spTgt spid="315395">
                                            <p:txEl>
                                              <p:pRg st="8" end="8"/>
                                            </p:txEl>
                                          </p:spTgt>
                                        </p:tgtEl>
                                        <p:attrNameLst>
                                          <p:attrName>style.visibility</p:attrName>
                                        </p:attrNameLst>
                                      </p:cBhvr>
                                      <p:to>
                                        <p:strVal val="visible"/>
                                      </p:to>
                                    </p:set>
                                    <p:anim calcmode="lin" valueType="num">
                                      <p:cBhvr additive="base">
                                        <p:cTn id="75" dur="500" fill="hold"/>
                                        <p:tgtEl>
                                          <p:spTgt spid="315395">
                                            <p:txEl>
                                              <p:pRg st="8" end="8"/>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315395">
                                            <p:txEl>
                                              <p:pRg st="8" end="8"/>
                                            </p:txEl>
                                          </p:spTgt>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0"/>
                                  </p:stCondLst>
                                  <p:childTnLst>
                                    <p:set>
                                      <p:cBhvr>
                                        <p:cTn id="78" dur="1" fill="hold">
                                          <p:stCondLst>
                                            <p:cond delay="0"/>
                                          </p:stCondLst>
                                        </p:cTn>
                                        <p:tgtEl>
                                          <p:spTgt spid="315395">
                                            <p:txEl>
                                              <p:pRg st="9" end="9"/>
                                            </p:txEl>
                                          </p:spTgt>
                                        </p:tgtEl>
                                        <p:attrNameLst>
                                          <p:attrName>style.visibility</p:attrName>
                                        </p:attrNameLst>
                                      </p:cBhvr>
                                      <p:to>
                                        <p:strVal val="visible"/>
                                      </p:to>
                                    </p:set>
                                    <p:anim calcmode="lin" valueType="num">
                                      <p:cBhvr additive="base">
                                        <p:cTn id="79" dur="500" fill="hold"/>
                                        <p:tgtEl>
                                          <p:spTgt spid="315395">
                                            <p:txEl>
                                              <p:pRg st="9" end="9"/>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15395">
                                            <p:txEl>
                                              <p:pRg st="9" end="9"/>
                                            </p:txEl>
                                          </p:spTgt>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315395">
                                            <p:txEl>
                                              <p:pRg st="10" end="10"/>
                                            </p:txEl>
                                          </p:spTgt>
                                        </p:tgtEl>
                                        <p:attrNameLst>
                                          <p:attrName>style.visibility</p:attrName>
                                        </p:attrNameLst>
                                      </p:cBhvr>
                                      <p:to>
                                        <p:strVal val="visible"/>
                                      </p:to>
                                    </p:set>
                                    <p:anim calcmode="lin" valueType="num">
                                      <p:cBhvr additive="base">
                                        <p:cTn id="83" dur="500" fill="hold"/>
                                        <p:tgtEl>
                                          <p:spTgt spid="315395">
                                            <p:txEl>
                                              <p:pRg st="10" end="10"/>
                                            </p:txEl>
                                          </p:spTgt>
                                        </p:tgtEl>
                                        <p:attrNameLst>
                                          <p:attrName>ppt_x</p:attrName>
                                        </p:attrNameLst>
                                      </p:cBhvr>
                                      <p:tavLst>
                                        <p:tav tm="0">
                                          <p:val>
                                            <p:strVal val="#ppt_x"/>
                                          </p:val>
                                        </p:tav>
                                        <p:tav tm="100000">
                                          <p:val>
                                            <p:strVal val="#ppt_x"/>
                                          </p:val>
                                        </p:tav>
                                      </p:tavLst>
                                    </p:anim>
                                    <p:anim calcmode="lin" valueType="num">
                                      <p:cBhvr additive="base">
                                        <p:cTn id="84" dur="500" fill="hold"/>
                                        <p:tgtEl>
                                          <p:spTgt spid="315395">
                                            <p:txEl>
                                              <p:pRg st="10" end="10"/>
                                            </p:txEl>
                                          </p:spTgt>
                                        </p:tgtEl>
                                        <p:attrNameLst>
                                          <p:attrName>ppt_y</p:attrName>
                                        </p:attrNameLst>
                                      </p:cBhvr>
                                      <p:tavLst>
                                        <p:tav tm="0">
                                          <p:val>
                                            <p:strVal val="1+#ppt_h/2"/>
                                          </p:val>
                                        </p:tav>
                                        <p:tav tm="100000">
                                          <p:val>
                                            <p:strVal val="#ppt_y"/>
                                          </p:val>
                                        </p:tav>
                                      </p:tavLst>
                                    </p:anim>
                                  </p:childTnLst>
                                </p:cTn>
                              </p:par>
                              <p:par>
                                <p:cTn id="85" presetID="2" presetClass="entr" presetSubtype="4" fill="hold" grpId="0" nodeType="withEffect">
                                  <p:stCondLst>
                                    <p:cond delay="0"/>
                                  </p:stCondLst>
                                  <p:childTnLst>
                                    <p:set>
                                      <p:cBhvr>
                                        <p:cTn id="86" dur="1" fill="hold">
                                          <p:stCondLst>
                                            <p:cond delay="0"/>
                                          </p:stCondLst>
                                        </p:cTn>
                                        <p:tgtEl>
                                          <p:spTgt spid="315395">
                                            <p:txEl>
                                              <p:pRg st="11" end="11"/>
                                            </p:txEl>
                                          </p:spTgt>
                                        </p:tgtEl>
                                        <p:attrNameLst>
                                          <p:attrName>style.visibility</p:attrName>
                                        </p:attrNameLst>
                                      </p:cBhvr>
                                      <p:to>
                                        <p:strVal val="visible"/>
                                      </p:to>
                                    </p:set>
                                    <p:anim calcmode="lin" valueType="num">
                                      <p:cBhvr additive="base">
                                        <p:cTn id="87" dur="500" fill="hold"/>
                                        <p:tgtEl>
                                          <p:spTgt spid="315395">
                                            <p:txEl>
                                              <p:pRg st="11" end="11"/>
                                            </p:txEl>
                                          </p:spTgt>
                                        </p:tgtEl>
                                        <p:attrNameLst>
                                          <p:attrName>ppt_x</p:attrName>
                                        </p:attrNameLst>
                                      </p:cBhvr>
                                      <p:tavLst>
                                        <p:tav tm="0">
                                          <p:val>
                                            <p:strVal val="#ppt_x"/>
                                          </p:val>
                                        </p:tav>
                                        <p:tav tm="100000">
                                          <p:val>
                                            <p:strVal val="#ppt_x"/>
                                          </p:val>
                                        </p:tav>
                                      </p:tavLst>
                                    </p:anim>
                                    <p:anim calcmode="lin" valueType="num">
                                      <p:cBhvr additive="base">
                                        <p:cTn id="88" dur="500" fill="hold"/>
                                        <p:tgtEl>
                                          <p:spTgt spid="315395">
                                            <p:txEl>
                                              <p:pRg st="11" end="11"/>
                                            </p:txEl>
                                          </p:spTgt>
                                        </p:tgtEl>
                                        <p:attrNameLst>
                                          <p:attrName>ppt_y</p:attrName>
                                        </p:attrNameLst>
                                      </p:cBhvr>
                                      <p:tavLst>
                                        <p:tav tm="0">
                                          <p:val>
                                            <p:strVal val="1+#ppt_h/2"/>
                                          </p:val>
                                        </p:tav>
                                        <p:tav tm="100000">
                                          <p:val>
                                            <p:strVal val="#ppt_y"/>
                                          </p:val>
                                        </p:tav>
                                      </p:tavLst>
                                    </p:anim>
                                  </p:childTnLst>
                                </p:cTn>
                              </p:par>
                              <p:par>
                                <p:cTn id="89" presetID="2" presetClass="entr" presetSubtype="4" fill="hold" grpId="0" nodeType="withEffect">
                                  <p:stCondLst>
                                    <p:cond delay="0"/>
                                  </p:stCondLst>
                                  <p:childTnLst>
                                    <p:set>
                                      <p:cBhvr>
                                        <p:cTn id="90" dur="1" fill="hold">
                                          <p:stCondLst>
                                            <p:cond delay="0"/>
                                          </p:stCondLst>
                                        </p:cTn>
                                        <p:tgtEl>
                                          <p:spTgt spid="315395">
                                            <p:txEl>
                                              <p:pRg st="12" end="12"/>
                                            </p:txEl>
                                          </p:spTgt>
                                        </p:tgtEl>
                                        <p:attrNameLst>
                                          <p:attrName>style.visibility</p:attrName>
                                        </p:attrNameLst>
                                      </p:cBhvr>
                                      <p:to>
                                        <p:strVal val="visible"/>
                                      </p:to>
                                    </p:set>
                                    <p:anim calcmode="lin" valueType="num">
                                      <p:cBhvr additive="base">
                                        <p:cTn id="91" dur="500" fill="hold"/>
                                        <p:tgtEl>
                                          <p:spTgt spid="315395">
                                            <p:txEl>
                                              <p:pRg st="12" end="12"/>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15395">
                                            <p:txEl>
                                              <p:pRg st="12" end="12"/>
                                            </p:txEl>
                                          </p:spTgt>
                                        </p:tgtEl>
                                        <p:attrNameLst>
                                          <p:attrName>ppt_y</p:attrName>
                                        </p:attrNameLst>
                                      </p:cBhvr>
                                      <p:tavLst>
                                        <p:tav tm="0">
                                          <p:val>
                                            <p:strVal val="1+#ppt_h/2"/>
                                          </p:val>
                                        </p:tav>
                                        <p:tav tm="100000">
                                          <p:val>
                                            <p:strVal val="#ppt_y"/>
                                          </p:val>
                                        </p:tav>
                                      </p:tavLst>
                                    </p:anim>
                                  </p:childTnLst>
                                </p:cTn>
                              </p:par>
                              <p:par>
                                <p:cTn id="93" presetID="2" presetClass="entr" presetSubtype="4" fill="hold" grpId="0" nodeType="withEffect">
                                  <p:stCondLst>
                                    <p:cond delay="0"/>
                                  </p:stCondLst>
                                  <p:childTnLst>
                                    <p:set>
                                      <p:cBhvr>
                                        <p:cTn id="94" dur="1" fill="hold">
                                          <p:stCondLst>
                                            <p:cond delay="0"/>
                                          </p:stCondLst>
                                        </p:cTn>
                                        <p:tgtEl>
                                          <p:spTgt spid="315395">
                                            <p:txEl>
                                              <p:pRg st="13" end="13"/>
                                            </p:txEl>
                                          </p:spTgt>
                                        </p:tgtEl>
                                        <p:attrNameLst>
                                          <p:attrName>style.visibility</p:attrName>
                                        </p:attrNameLst>
                                      </p:cBhvr>
                                      <p:to>
                                        <p:strVal val="visible"/>
                                      </p:to>
                                    </p:set>
                                    <p:anim calcmode="lin" valueType="num">
                                      <p:cBhvr additive="base">
                                        <p:cTn id="95" dur="500" fill="hold"/>
                                        <p:tgtEl>
                                          <p:spTgt spid="315395">
                                            <p:txEl>
                                              <p:pRg st="13" end="13"/>
                                            </p:txEl>
                                          </p:spTgt>
                                        </p:tgtEl>
                                        <p:attrNameLst>
                                          <p:attrName>ppt_x</p:attrName>
                                        </p:attrNameLst>
                                      </p:cBhvr>
                                      <p:tavLst>
                                        <p:tav tm="0">
                                          <p:val>
                                            <p:strVal val="#ppt_x"/>
                                          </p:val>
                                        </p:tav>
                                        <p:tav tm="100000">
                                          <p:val>
                                            <p:strVal val="#ppt_x"/>
                                          </p:val>
                                        </p:tav>
                                      </p:tavLst>
                                    </p:anim>
                                    <p:anim calcmode="lin" valueType="num">
                                      <p:cBhvr additive="base">
                                        <p:cTn id="96" dur="500" fill="hold"/>
                                        <p:tgtEl>
                                          <p:spTgt spid="315395">
                                            <p:txEl>
                                              <p:pRg st="13" end="13"/>
                                            </p:txEl>
                                          </p:spTgt>
                                        </p:tgtEl>
                                        <p:attrNameLst>
                                          <p:attrName>ppt_y</p:attrName>
                                        </p:attrNameLst>
                                      </p:cBhvr>
                                      <p:tavLst>
                                        <p:tav tm="0">
                                          <p:val>
                                            <p:strVal val="1+#ppt_h/2"/>
                                          </p:val>
                                        </p:tav>
                                        <p:tav tm="100000">
                                          <p:val>
                                            <p:strVal val="#ppt_y"/>
                                          </p:val>
                                        </p:tav>
                                      </p:tavLst>
                                    </p:anim>
                                  </p:childTnLst>
                                </p:cTn>
                              </p:par>
                              <p:par>
                                <p:cTn id="97" presetID="24" presetClass="emph" presetSubtype="0" fill="hold" grpId="1" nodeType="withEffect">
                                  <p:stCondLst>
                                    <p:cond delay="0"/>
                                  </p:stCondLst>
                                  <p:childTnLst>
                                    <p:animClr clrSpc="hsl" dir="cw">
                                      <p:cBhvr override="childStyle">
                                        <p:cTn id="98" dur="500" fill="hold"/>
                                        <p:tgtEl>
                                          <p:spTgt spid="315395">
                                            <p:txEl>
                                              <p:pRg st="6" end="6"/>
                                            </p:txEl>
                                          </p:spTgt>
                                        </p:tgtEl>
                                        <p:attrNameLst>
                                          <p:attrName>style.color</p:attrName>
                                        </p:attrNameLst>
                                      </p:cBhvr>
                                      <p:by>
                                        <p:hsl h="0" s="-12549" l="-25098"/>
                                      </p:by>
                                    </p:animClr>
                                    <p:animClr clrSpc="hsl" dir="cw">
                                      <p:cBhvr>
                                        <p:cTn id="99" dur="500" fill="hold"/>
                                        <p:tgtEl>
                                          <p:spTgt spid="315395">
                                            <p:txEl>
                                              <p:pRg st="6" end="6"/>
                                            </p:txEl>
                                          </p:spTgt>
                                        </p:tgtEl>
                                        <p:attrNameLst>
                                          <p:attrName>fillcolor</p:attrName>
                                        </p:attrNameLst>
                                      </p:cBhvr>
                                      <p:by>
                                        <p:hsl h="0" s="-12549" l="-25098"/>
                                      </p:by>
                                    </p:animClr>
                                    <p:animClr clrSpc="hsl" dir="cw">
                                      <p:cBhvr>
                                        <p:cTn id="100" dur="500" fill="hold"/>
                                        <p:tgtEl>
                                          <p:spTgt spid="315395">
                                            <p:txEl>
                                              <p:pRg st="6" end="6"/>
                                            </p:txEl>
                                          </p:spTgt>
                                        </p:tgtEl>
                                        <p:attrNameLst>
                                          <p:attrName>stroke.color</p:attrName>
                                        </p:attrNameLst>
                                      </p:cBhvr>
                                      <p:by>
                                        <p:hsl h="0" s="-12549" l="-25098"/>
                                      </p:by>
                                    </p:animClr>
                                    <p:set>
                                      <p:cBhvr>
                                        <p:cTn id="101" dur="500" fill="hold"/>
                                        <p:tgtEl>
                                          <p:spTgt spid="315395">
                                            <p:txEl>
                                              <p:pRg st="6" end="6"/>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5395" grpId="0" uiExpand="1" build="p"/>
      <p:bldP spid="315395" grpId="1"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2"/>
          <p:cNvSpPr>
            <a:spLocks noGrp="1" noChangeArrowheads="1"/>
          </p:cNvSpPr>
          <p:nvPr>
            <p:ph type="title"/>
          </p:nvPr>
        </p:nvSpPr>
        <p:spPr/>
        <p:txBody>
          <a:bodyPr/>
          <a:lstStyle/>
          <a:p>
            <a:r>
              <a:rPr lang="en-GB" sz="3200"/>
              <a:t>Another way of increasing participation while limiting the number of people at the dialogue</a:t>
            </a:r>
            <a:endParaRPr lang="nb-NO" sz="3200"/>
          </a:p>
        </p:txBody>
      </p:sp>
      <p:sp>
        <p:nvSpPr>
          <p:cNvPr id="316419" name="Rectangle 3"/>
          <p:cNvSpPr>
            <a:spLocks noGrp="1" noChangeArrowheads="1"/>
          </p:cNvSpPr>
          <p:nvPr>
            <p:ph type="body" idx="1"/>
          </p:nvPr>
        </p:nvSpPr>
        <p:spPr>
          <a:xfrm>
            <a:off x="457200" y="1916113"/>
            <a:ext cx="8229600" cy="3921125"/>
          </a:xfrm>
        </p:spPr>
        <p:txBody>
          <a:bodyPr/>
          <a:lstStyle/>
          <a:p>
            <a:r>
              <a:rPr lang="en-GB"/>
              <a:t>Ask people who are nominated and who cannot be included (because there are too many nominees or because they are not available) to comment on the policy brief</a:t>
            </a:r>
          </a:p>
          <a:p>
            <a:r>
              <a:rPr lang="en-GB"/>
              <a:t>If this is done in advance of the dialogue, relevant comments can be interjected at the dialogue</a:t>
            </a:r>
            <a:r>
              <a:rPr lang="nb-NO"/>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p:txBody>
          <a:bodyPr/>
          <a:lstStyle/>
          <a:p>
            <a:r>
              <a:rPr lang="en-GB"/>
              <a:t>Policy dialogue</a:t>
            </a:r>
            <a:endParaRPr lang="nb-NO"/>
          </a:p>
        </p:txBody>
      </p:sp>
      <p:sp>
        <p:nvSpPr>
          <p:cNvPr id="290819" name="Rectangle 3"/>
          <p:cNvSpPr>
            <a:spLocks noGrp="1" noChangeArrowheads="1"/>
          </p:cNvSpPr>
          <p:nvPr>
            <p:ph type="body" idx="1"/>
          </p:nvPr>
        </p:nvSpPr>
        <p:spPr/>
        <p:txBody>
          <a:bodyPr/>
          <a:lstStyle/>
          <a:p>
            <a:r>
              <a:rPr lang="en-GB" sz="2800"/>
              <a:t>A deliberative process (a structured discussion) focused on a policy brief </a:t>
            </a:r>
          </a:p>
          <a:p>
            <a:r>
              <a:rPr lang="en-GB" sz="2800"/>
              <a:t>Can contribute to the development of evidence-informed health policies by</a:t>
            </a:r>
          </a:p>
          <a:p>
            <a:pPr lvl="1"/>
            <a:r>
              <a:rPr lang="en-GB" sz="2400"/>
              <a:t>Adding to the value of the policy brief </a:t>
            </a:r>
          </a:p>
          <a:p>
            <a:pPr lvl="1"/>
            <a:r>
              <a:rPr lang="en-GB" sz="2400"/>
              <a:t>Helping to clarify the problem and solutions, and develop a shared understanding</a:t>
            </a:r>
          </a:p>
          <a:p>
            <a:pPr lvl="1"/>
            <a:r>
              <a:rPr lang="en-GB" sz="2400"/>
              <a:t>Contributing to developing and implementing effective policies</a:t>
            </a:r>
          </a:p>
          <a:p>
            <a:pPr lvl="1"/>
            <a:r>
              <a:rPr lang="en-GB" sz="2400"/>
              <a:t>Contributing to good governance and democracy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0819">
                                            <p:txEl>
                                              <p:pRg st="0" end="0"/>
                                            </p:txEl>
                                          </p:spTgt>
                                        </p:tgtEl>
                                        <p:attrNameLst>
                                          <p:attrName>style.visibility</p:attrName>
                                        </p:attrNameLst>
                                      </p:cBhvr>
                                      <p:to>
                                        <p:strVal val="visible"/>
                                      </p:to>
                                    </p:set>
                                    <p:anim calcmode="lin" valueType="num">
                                      <p:cBhvr additive="base">
                                        <p:cTn id="7" dur="500" fill="hold"/>
                                        <p:tgtEl>
                                          <p:spTgt spid="2908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08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90819">
                                            <p:txEl>
                                              <p:pRg st="1" end="1"/>
                                            </p:txEl>
                                          </p:spTgt>
                                        </p:tgtEl>
                                        <p:attrNameLst>
                                          <p:attrName>style.visibility</p:attrName>
                                        </p:attrNameLst>
                                      </p:cBhvr>
                                      <p:to>
                                        <p:strVal val="visible"/>
                                      </p:to>
                                    </p:set>
                                    <p:anim calcmode="lin" valueType="num">
                                      <p:cBhvr additive="base">
                                        <p:cTn id="13" dur="500" fill="hold"/>
                                        <p:tgtEl>
                                          <p:spTgt spid="2908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0819">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90819">
                                            <p:txEl>
                                              <p:pRg st="2" end="2"/>
                                            </p:txEl>
                                          </p:spTgt>
                                        </p:tgtEl>
                                        <p:attrNameLst>
                                          <p:attrName>style.visibility</p:attrName>
                                        </p:attrNameLst>
                                      </p:cBhvr>
                                      <p:to>
                                        <p:strVal val="visible"/>
                                      </p:to>
                                    </p:set>
                                    <p:anim calcmode="lin" valueType="num">
                                      <p:cBhvr additive="base">
                                        <p:cTn id="17" dur="500" fill="hold"/>
                                        <p:tgtEl>
                                          <p:spTgt spid="290819">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90819">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90819">
                                            <p:txEl>
                                              <p:pRg st="3" end="3"/>
                                            </p:txEl>
                                          </p:spTgt>
                                        </p:tgtEl>
                                        <p:attrNameLst>
                                          <p:attrName>style.visibility</p:attrName>
                                        </p:attrNameLst>
                                      </p:cBhvr>
                                      <p:to>
                                        <p:strVal val="visible"/>
                                      </p:to>
                                    </p:set>
                                    <p:anim calcmode="lin" valueType="num">
                                      <p:cBhvr additive="base">
                                        <p:cTn id="21" dur="500" fill="hold"/>
                                        <p:tgtEl>
                                          <p:spTgt spid="290819">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90819">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90819">
                                            <p:txEl>
                                              <p:pRg st="4" end="4"/>
                                            </p:txEl>
                                          </p:spTgt>
                                        </p:tgtEl>
                                        <p:attrNameLst>
                                          <p:attrName>style.visibility</p:attrName>
                                        </p:attrNameLst>
                                      </p:cBhvr>
                                      <p:to>
                                        <p:strVal val="visible"/>
                                      </p:to>
                                    </p:set>
                                    <p:anim calcmode="lin" valueType="num">
                                      <p:cBhvr additive="base">
                                        <p:cTn id="25" dur="500" fill="hold"/>
                                        <p:tgtEl>
                                          <p:spTgt spid="29081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90819">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90819">
                                            <p:txEl>
                                              <p:pRg st="5" end="5"/>
                                            </p:txEl>
                                          </p:spTgt>
                                        </p:tgtEl>
                                        <p:attrNameLst>
                                          <p:attrName>style.visibility</p:attrName>
                                        </p:attrNameLst>
                                      </p:cBhvr>
                                      <p:to>
                                        <p:strVal val="visible"/>
                                      </p:to>
                                    </p:set>
                                    <p:anim calcmode="lin" valueType="num">
                                      <p:cBhvr additive="base">
                                        <p:cTn id="29" dur="500" fill="hold"/>
                                        <p:tgtEl>
                                          <p:spTgt spid="290819">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90819">
                                            <p:txEl>
                                              <p:pRg st="5" end="5"/>
                                            </p:txEl>
                                          </p:spTgt>
                                        </p:tgtEl>
                                        <p:attrNameLst>
                                          <p:attrName>ppt_y</p:attrName>
                                        </p:attrNameLst>
                                      </p:cBhvr>
                                      <p:tavLst>
                                        <p:tav tm="0">
                                          <p:val>
                                            <p:strVal val="1+#ppt_h/2"/>
                                          </p:val>
                                        </p:tav>
                                        <p:tav tm="100000">
                                          <p:val>
                                            <p:strVal val="#ppt_y"/>
                                          </p:val>
                                        </p:tav>
                                      </p:tavLst>
                                    </p:anim>
                                  </p:childTnLst>
                                </p:cTn>
                              </p:par>
                              <p:par>
                                <p:cTn id="31" presetID="24" presetClass="emph" presetSubtype="0" fill="hold" grpId="1" nodeType="withEffect">
                                  <p:stCondLst>
                                    <p:cond delay="0"/>
                                  </p:stCondLst>
                                  <p:childTnLst>
                                    <p:animClr clrSpc="hsl" dir="cw">
                                      <p:cBhvr override="childStyle">
                                        <p:cTn id="32" dur="500" fill="hold"/>
                                        <p:tgtEl>
                                          <p:spTgt spid="290819">
                                            <p:txEl>
                                              <p:pRg st="0" end="0"/>
                                            </p:txEl>
                                          </p:spTgt>
                                        </p:tgtEl>
                                        <p:attrNameLst>
                                          <p:attrName>style.color</p:attrName>
                                        </p:attrNameLst>
                                      </p:cBhvr>
                                      <p:by>
                                        <p:hsl h="0" s="-12549" l="-25098"/>
                                      </p:by>
                                    </p:animClr>
                                    <p:animClr clrSpc="hsl" dir="cw">
                                      <p:cBhvr>
                                        <p:cTn id="33" dur="500" fill="hold"/>
                                        <p:tgtEl>
                                          <p:spTgt spid="290819">
                                            <p:txEl>
                                              <p:pRg st="0" end="0"/>
                                            </p:txEl>
                                          </p:spTgt>
                                        </p:tgtEl>
                                        <p:attrNameLst>
                                          <p:attrName>fillcolor</p:attrName>
                                        </p:attrNameLst>
                                      </p:cBhvr>
                                      <p:by>
                                        <p:hsl h="0" s="-12549" l="-25098"/>
                                      </p:by>
                                    </p:animClr>
                                    <p:animClr clrSpc="hsl" dir="cw">
                                      <p:cBhvr>
                                        <p:cTn id="34" dur="500" fill="hold"/>
                                        <p:tgtEl>
                                          <p:spTgt spid="290819">
                                            <p:txEl>
                                              <p:pRg st="0" end="0"/>
                                            </p:txEl>
                                          </p:spTgt>
                                        </p:tgtEl>
                                        <p:attrNameLst>
                                          <p:attrName>stroke.color</p:attrName>
                                        </p:attrNameLst>
                                      </p:cBhvr>
                                      <p:by>
                                        <p:hsl h="0" s="-12549" l="-25098"/>
                                      </p:by>
                                    </p:animClr>
                                    <p:set>
                                      <p:cBhvr>
                                        <p:cTn id="35" dur="500" fill="hold"/>
                                        <p:tgtEl>
                                          <p:spTgt spid="290819">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0819" grpId="0" build="p"/>
      <p:bldP spid="290819" grpId="1"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2"/>
          <p:cNvSpPr>
            <a:spLocks noGrp="1" noChangeArrowheads="1"/>
          </p:cNvSpPr>
          <p:nvPr>
            <p:ph type="title"/>
          </p:nvPr>
        </p:nvSpPr>
        <p:spPr/>
        <p:txBody>
          <a:bodyPr/>
          <a:lstStyle/>
          <a:p>
            <a:r>
              <a:rPr lang="en-GB" sz="3200"/>
              <a:t>Once key individuals have been identified, care should be taken to ensure that they are interested and able to participate</a:t>
            </a:r>
            <a:endParaRPr lang="nb-NO" sz="3200"/>
          </a:p>
        </p:txBody>
      </p:sp>
      <p:sp>
        <p:nvSpPr>
          <p:cNvPr id="317443" name="Rectangle 3"/>
          <p:cNvSpPr>
            <a:spLocks noGrp="1" noChangeArrowheads="1"/>
          </p:cNvSpPr>
          <p:nvPr>
            <p:ph type="body" idx="1"/>
          </p:nvPr>
        </p:nvSpPr>
        <p:spPr>
          <a:xfrm>
            <a:off x="457200" y="1700213"/>
            <a:ext cx="8229600" cy="4537075"/>
          </a:xfrm>
        </p:spPr>
        <p:txBody>
          <a:bodyPr/>
          <a:lstStyle/>
          <a:p>
            <a:pPr>
              <a:lnSpc>
                <a:spcPct val="80000"/>
              </a:lnSpc>
            </a:pPr>
            <a:r>
              <a:rPr lang="en-GB" sz="2400"/>
              <a:t>Select a convenient date </a:t>
            </a:r>
          </a:p>
          <a:p>
            <a:pPr>
              <a:lnSpc>
                <a:spcPct val="80000"/>
              </a:lnSpc>
            </a:pPr>
            <a:r>
              <a:rPr lang="en-GB" sz="2400"/>
              <a:t>Check to ensure that there are not likely to be important conflicts </a:t>
            </a:r>
          </a:p>
          <a:p>
            <a:pPr>
              <a:lnSpc>
                <a:spcPct val="80000"/>
              </a:lnSpc>
            </a:pPr>
            <a:r>
              <a:rPr lang="en-GB" sz="2400"/>
              <a:t>Set the date well in advance</a:t>
            </a:r>
          </a:p>
          <a:p>
            <a:pPr>
              <a:lnSpc>
                <a:spcPct val="80000"/>
              </a:lnSpc>
            </a:pPr>
            <a:r>
              <a:rPr lang="en-GB" sz="2400"/>
              <a:t>Ensure that the dialogue starts and finishes at convenient times</a:t>
            </a:r>
          </a:p>
          <a:p>
            <a:pPr>
              <a:lnSpc>
                <a:spcPct val="80000"/>
              </a:lnSpc>
            </a:pPr>
            <a:r>
              <a:rPr lang="en-GB" sz="2400"/>
              <a:t>Select a convenient location and venue</a:t>
            </a:r>
          </a:p>
          <a:p>
            <a:pPr>
              <a:lnSpc>
                <a:spcPct val="80000"/>
              </a:lnSpc>
            </a:pPr>
            <a:r>
              <a:rPr lang="en-GB" sz="2400"/>
              <a:t>Invite participants well in advance</a:t>
            </a:r>
          </a:p>
          <a:p>
            <a:pPr>
              <a:lnSpc>
                <a:spcPct val="80000"/>
              </a:lnSpc>
            </a:pPr>
            <a:r>
              <a:rPr lang="en-GB" sz="2400"/>
              <a:t>Ensure that the dialogue is convened by relevant organisations </a:t>
            </a:r>
          </a:p>
          <a:p>
            <a:pPr>
              <a:lnSpc>
                <a:spcPct val="80000"/>
              </a:lnSpc>
            </a:pPr>
            <a:r>
              <a:rPr lang="en-GB" sz="2400"/>
              <a:t>Ensure that invitations come from appropriate people</a:t>
            </a:r>
          </a:p>
          <a:p>
            <a:pPr>
              <a:lnSpc>
                <a:spcPct val="80000"/>
              </a:lnSpc>
            </a:pPr>
            <a:r>
              <a:rPr lang="en-GB" sz="2400"/>
              <a:t>Ensure that the invitation letter will appeal to those who are invited</a:t>
            </a:r>
            <a:r>
              <a:rPr lang="nb-NO" sz="24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7443">
                                            <p:txEl>
                                              <p:pRg st="0" end="0"/>
                                            </p:txEl>
                                          </p:spTgt>
                                        </p:tgtEl>
                                        <p:attrNameLst>
                                          <p:attrName>style.visibility</p:attrName>
                                        </p:attrNameLst>
                                      </p:cBhvr>
                                      <p:to>
                                        <p:strVal val="visible"/>
                                      </p:to>
                                    </p:set>
                                    <p:anim calcmode="lin" valueType="num">
                                      <p:cBhvr additive="base">
                                        <p:cTn id="7" dur="500" fill="hold"/>
                                        <p:tgtEl>
                                          <p:spTgt spid="3174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174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17443">
                                            <p:txEl>
                                              <p:pRg st="1" end="1"/>
                                            </p:txEl>
                                          </p:spTgt>
                                        </p:tgtEl>
                                        <p:attrNameLst>
                                          <p:attrName>style.visibility</p:attrName>
                                        </p:attrNameLst>
                                      </p:cBhvr>
                                      <p:to>
                                        <p:strVal val="visible"/>
                                      </p:to>
                                    </p:set>
                                    <p:anim calcmode="lin" valueType="num">
                                      <p:cBhvr additive="base">
                                        <p:cTn id="13" dur="500" fill="hold"/>
                                        <p:tgtEl>
                                          <p:spTgt spid="3174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174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17443">
                                            <p:txEl>
                                              <p:pRg st="2" end="2"/>
                                            </p:txEl>
                                          </p:spTgt>
                                        </p:tgtEl>
                                        <p:attrNameLst>
                                          <p:attrName>style.visibility</p:attrName>
                                        </p:attrNameLst>
                                      </p:cBhvr>
                                      <p:to>
                                        <p:strVal val="visible"/>
                                      </p:to>
                                    </p:set>
                                    <p:anim calcmode="lin" valueType="num">
                                      <p:cBhvr additive="base">
                                        <p:cTn id="19" dur="500" fill="hold"/>
                                        <p:tgtEl>
                                          <p:spTgt spid="3174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174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17443">
                                            <p:txEl>
                                              <p:pRg st="3" end="3"/>
                                            </p:txEl>
                                          </p:spTgt>
                                        </p:tgtEl>
                                        <p:attrNameLst>
                                          <p:attrName>style.visibility</p:attrName>
                                        </p:attrNameLst>
                                      </p:cBhvr>
                                      <p:to>
                                        <p:strVal val="visible"/>
                                      </p:to>
                                    </p:set>
                                    <p:anim calcmode="lin" valueType="num">
                                      <p:cBhvr additive="base">
                                        <p:cTn id="25" dur="500" fill="hold"/>
                                        <p:tgtEl>
                                          <p:spTgt spid="31744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174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17443">
                                            <p:txEl>
                                              <p:pRg st="4" end="4"/>
                                            </p:txEl>
                                          </p:spTgt>
                                        </p:tgtEl>
                                        <p:attrNameLst>
                                          <p:attrName>style.visibility</p:attrName>
                                        </p:attrNameLst>
                                      </p:cBhvr>
                                      <p:to>
                                        <p:strVal val="visible"/>
                                      </p:to>
                                    </p:set>
                                    <p:anim calcmode="lin" valueType="num">
                                      <p:cBhvr additive="base">
                                        <p:cTn id="31" dur="500" fill="hold"/>
                                        <p:tgtEl>
                                          <p:spTgt spid="31744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1744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17443">
                                            <p:txEl>
                                              <p:pRg st="5" end="5"/>
                                            </p:txEl>
                                          </p:spTgt>
                                        </p:tgtEl>
                                        <p:attrNameLst>
                                          <p:attrName>style.visibility</p:attrName>
                                        </p:attrNameLst>
                                      </p:cBhvr>
                                      <p:to>
                                        <p:strVal val="visible"/>
                                      </p:to>
                                    </p:set>
                                    <p:anim calcmode="lin" valueType="num">
                                      <p:cBhvr additive="base">
                                        <p:cTn id="37" dur="500" fill="hold"/>
                                        <p:tgtEl>
                                          <p:spTgt spid="31744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1744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17443">
                                            <p:txEl>
                                              <p:pRg st="6" end="6"/>
                                            </p:txEl>
                                          </p:spTgt>
                                        </p:tgtEl>
                                        <p:attrNameLst>
                                          <p:attrName>style.visibility</p:attrName>
                                        </p:attrNameLst>
                                      </p:cBhvr>
                                      <p:to>
                                        <p:strVal val="visible"/>
                                      </p:to>
                                    </p:set>
                                    <p:anim calcmode="lin" valueType="num">
                                      <p:cBhvr additive="base">
                                        <p:cTn id="43" dur="500" fill="hold"/>
                                        <p:tgtEl>
                                          <p:spTgt spid="31744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1744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17443">
                                            <p:txEl>
                                              <p:pRg st="7" end="7"/>
                                            </p:txEl>
                                          </p:spTgt>
                                        </p:tgtEl>
                                        <p:attrNameLst>
                                          <p:attrName>style.visibility</p:attrName>
                                        </p:attrNameLst>
                                      </p:cBhvr>
                                      <p:to>
                                        <p:strVal val="visible"/>
                                      </p:to>
                                    </p:set>
                                    <p:anim calcmode="lin" valueType="num">
                                      <p:cBhvr additive="base">
                                        <p:cTn id="49" dur="500" fill="hold"/>
                                        <p:tgtEl>
                                          <p:spTgt spid="31744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1744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17443">
                                            <p:txEl>
                                              <p:pRg st="8" end="8"/>
                                            </p:txEl>
                                          </p:spTgt>
                                        </p:tgtEl>
                                        <p:attrNameLst>
                                          <p:attrName>style.visibility</p:attrName>
                                        </p:attrNameLst>
                                      </p:cBhvr>
                                      <p:to>
                                        <p:strVal val="visible"/>
                                      </p:to>
                                    </p:set>
                                    <p:anim calcmode="lin" valueType="num">
                                      <p:cBhvr additive="base">
                                        <p:cTn id="55" dur="500" fill="hold"/>
                                        <p:tgtEl>
                                          <p:spTgt spid="31744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1744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4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2"/>
          <p:cNvSpPr>
            <a:spLocks noGrp="1" noChangeArrowheads="1"/>
          </p:cNvSpPr>
          <p:nvPr>
            <p:ph type="title"/>
          </p:nvPr>
        </p:nvSpPr>
        <p:spPr>
          <a:xfrm>
            <a:off x="457200" y="115888"/>
            <a:ext cx="8229600" cy="850900"/>
          </a:xfrm>
        </p:spPr>
        <p:txBody>
          <a:bodyPr/>
          <a:lstStyle/>
          <a:p>
            <a:r>
              <a:rPr lang="en-GB" sz="3200"/>
              <a:t>The invitation should be brief and compelling</a:t>
            </a:r>
            <a:endParaRPr lang="nb-NO" sz="3200"/>
          </a:p>
        </p:txBody>
      </p:sp>
      <p:sp>
        <p:nvSpPr>
          <p:cNvPr id="318467" name="Rectangle 3"/>
          <p:cNvSpPr>
            <a:spLocks noGrp="1" noChangeArrowheads="1"/>
          </p:cNvSpPr>
          <p:nvPr>
            <p:ph type="body" idx="1"/>
          </p:nvPr>
        </p:nvSpPr>
        <p:spPr>
          <a:xfrm>
            <a:off x="457200" y="1125538"/>
            <a:ext cx="8229600" cy="5000625"/>
          </a:xfrm>
        </p:spPr>
        <p:txBody>
          <a:bodyPr/>
          <a:lstStyle/>
          <a:p>
            <a:pPr>
              <a:lnSpc>
                <a:spcPct val="80000"/>
              </a:lnSpc>
              <a:buFontTx/>
              <a:buNone/>
            </a:pPr>
            <a:r>
              <a:rPr lang="en-GB" sz="2800"/>
              <a:t>Ensure that the following will appeal to those invited:</a:t>
            </a:r>
          </a:p>
          <a:p>
            <a:pPr>
              <a:lnSpc>
                <a:spcPct val="80000"/>
              </a:lnSpc>
            </a:pPr>
            <a:r>
              <a:rPr lang="en-GB" sz="2800"/>
              <a:t>The organisations that are hosting the dialogue </a:t>
            </a:r>
          </a:p>
          <a:p>
            <a:pPr>
              <a:lnSpc>
                <a:spcPct val="80000"/>
              </a:lnSpc>
            </a:pPr>
            <a:r>
              <a:rPr lang="en-GB" sz="2800"/>
              <a:t>The title of the dialogue </a:t>
            </a:r>
          </a:p>
          <a:p>
            <a:pPr>
              <a:lnSpc>
                <a:spcPct val="80000"/>
              </a:lnSpc>
            </a:pPr>
            <a:r>
              <a:rPr lang="en-GB" sz="2800"/>
              <a:t>How the dialogue will feed into policy development </a:t>
            </a:r>
          </a:p>
          <a:p>
            <a:pPr>
              <a:lnSpc>
                <a:spcPct val="80000"/>
              </a:lnSpc>
            </a:pPr>
            <a:r>
              <a:rPr lang="en-GB" sz="2800"/>
              <a:t>Clear, achievable and relevant objectives</a:t>
            </a:r>
          </a:p>
          <a:p>
            <a:pPr>
              <a:lnSpc>
                <a:spcPct val="80000"/>
              </a:lnSpc>
            </a:pPr>
            <a:r>
              <a:rPr lang="en-GB" sz="2800"/>
              <a:t>The range of people invited to participate</a:t>
            </a:r>
          </a:p>
          <a:p>
            <a:pPr>
              <a:lnSpc>
                <a:spcPct val="80000"/>
              </a:lnSpc>
            </a:pPr>
            <a:r>
              <a:rPr lang="en-GB" sz="2800"/>
              <a:t>The agenda and format for the dialogue</a:t>
            </a:r>
          </a:p>
          <a:p>
            <a:pPr>
              <a:lnSpc>
                <a:spcPct val="80000"/>
              </a:lnSpc>
            </a:pPr>
            <a:r>
              <a:rPr lang="en-GB" sz="2800"/>
              <a:t>The expected outputs of the dialogue</a:t>
            </a:r>
          </a:p>
          <a:p>
            <a:pPr>
              <a:lnSpc>
                <a:spcPct val="80000"/>
              </a:lnSpc>
              <a:buFontTx/>
              <a:buNone/>
            </a:pPr>
            <a:r>
              <a:rPr lang="en-GB" sz="2800"/>
              <a:t>In addition, it may help to contact some or all of those invited by telephone</a:t>
            </a:r>
            <a:r>
              <a:rPr lang="nb-NO" sz="28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8467">
                                            <p:txEl>
                                              <p:pRg st="1" end="1"/>
                                            </p:txEl>
                                          </p:spTgt>
                                        </p:tgtEl>
                                        <p:attrNameLst>
                                          <p:attrName>style.visibility</p:attrName>
                                        </p:attrNameLst>
                                      </p:cBhvr>
                                      <p:to>
                                        <p:strVal val="visible"/>
                                      </p:to>
                                    </p:set>
                                    <p:anim calcmode="lin" valueType="num">
                                      <p:cBhvr additive="base">
                                        <p:cTn id="7" dur="500" fill="hold"/>
                                        <p:tgtEl>
                                          <p:spTgt spid="31846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184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18467">
                                            <p:txEl>
                                              <p:pRg st="2" end="2"/>
                                            </p:txEl>
                                          </p:spTgt>
                                        </p:tgtEl>
                                        <p:attrNameLst>
                                          <p:attrName>style.visibility</p:attrName>
                                        </p:attrNameLst>
                                      </p:cBhvr>
                                      <p:to>
                                        <p:strVal val="visible"/>
                                      </p:to>
                                    </p:set>
                                    <p:anim calcmode="lin" valueType="num">
                                      <p:cBhvr additive="base">
                                        <p:cTn id="13" dur="500" fill="hold"/>
                                        <p:tgtEl>
                                          <p:spTgt spid="31846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184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18467">
                                            <p:txEl>
                                              <p:pRg st="3" end="3"/>
                                            </p:txEl>
                                          </p:spTgt>
                                        </p:tgtEl>
                                        <p:attrNameLst>
                                          <p:attrName>style.visibility</p:attrName>
                                        </p:attrNameLst>
                                      </p:cBhvr>
                                      <p:to>
                                        <p:strVal val="visible"/>
                                      </p:to>
                                    </p:set>
                                    <p:anim calcmode="lin" valueType="num">
                                      <p:cBhvr additive="base">
                                        <p:cTn id="19" dur="500" fill="hold"/>
                                        <p:tgtEl>
                                          <p:spTgt spid="31846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1846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18467">
                                            <p:txEl>
                                              <p:pRg st="4" end="4"/>
                                            </p:txEl>
                                          </p:spTgt>
                                        </p:tgtEl>
                                        <p:attrNameLst>
                                          <p:attrName>style.visibility</p:attrName>
                                        </p:attrNameLst>
                                      </p:cBhvr>
                                      <p:to>
                                        <p:strVal val="visible"/>
                                      </p:to>
                                    </p:set>
                                    <p:anim calcmode="lin" valueType="num">
                                      <p:cBhvr additive="base">
                                        <p:cTn id="25" dur="500" fill="hold"/>
                                        <p:tgtEl>
                                          <p:spTgt spid="31846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1846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18467">
                                            <p:txEl>
                                              <p:pRg st="5" end="5"/>
                                            </p:txEl>
                                          </p:spTgt>
                                        </p:tgtEl>
                                        <p:attrNameLst>
                                          <p:attrName>style.visibility</p:attrName>
                                        </p:attrNameLst>
                                      </p:cBhvr>
                                      <p:to>
                                        <p:strVal val="visible"/>
                                      </p:to>
                                    </p:set>
                                    <p:anim calcmode="lin" valueType="num">
                                      <p:cBhvr additive="base">
                                        <p:cTn id="31" dur="500" fill="hold"/>
                                        <p:tgtEl>
                                          <p:spTgt spid="318467">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1846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18467">
                                            <p:txEl>
                                              <p:pRg st="6" end="6"/>
                                            </p:txEl>
                                          </p:spTgt>
                                        </p:tgtEl>
                                        <p:attrNameLst>
                                          <p:attrName>style.visibility</p:attrName>
                                        </p:attrNameLst>
                                      </p:cBhvr>
                                      <p:to>
                                        <p:strVal val="visible"/>
                                      </p:to>
                                    </p:set>
                                    <p:anim calcmode="lin" valueType="num">
                                      <p:cBhvr additive="base">
                                        <p:cTn id="37" dur="500" fill="hold"/>
                                        <p:tgtEl>
                                          <p:spTgt spid="318467">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1846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18467">
                                            <p:txEl>
                                              <p:pRg st="7" end="7"/>
                                            </p:txEl>
                                          </p:spTgt>
                                        </p:tgtEl>
                                        <p:attrNameLst>
                                          <p:attrName>style.visibility</p:attrName>
                                        </p:attrNameLst>
                                      </p:cBhvr>
                                      <p:to>
                                        <p:strVal val="visible"/>
                                      </p:to>
                                    </p:set>
                                    <p:anim calcmode="lin" valueType="num">
                                      <p:cBhvr additive="base">
                                        <p:cTn id="43" dur="500" fill="hold"/>
                                        <p:tgtEl>
                                          <p:spTgt spid="318467">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1846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18467">
                                            <p:txEl>
                                              <p:pRg st="8" end="8"/>
                                            </p:txEl>
                                          </p:spTgt>
                                        </p:tgtEl>
                                        <p:attrNameLst>
                                          <p:attrName>style.visibility</p:attrName>
                                        </p:attrNameLst>
                                      </p:cBhvr>
                                      <p:to>
                                        <p:strVal val="visible"/>
                                      </p:to>
                                    </p:set>
                                    <p:anim calcmode="lin" valueType="num">
                                      <p:cBhvr additive="base">
                                        <p:cTn id="49" dur="500" fill="hold"/>
                                        <p:tgtEl>
                                          <p:spTgt spid="318467">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18467">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8467"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ctrTitle"/>
          </p:nvPr>
        </p:nvSpPr>
        <p:spPr/>
        <p:txBody>
          <a:bodyPr/>
          <a:lstStyle/>
          <a:p>
            <a:r>
              <a:rPr lang="nb-NO" sz="4000"/>
              <a:t>Questions or comments about participants in a policy dialogue?</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p:txBody>
          <a:bodyPr/>
          <a:lstStyle/>
          <a:p>
            <a:r>
              <a:rPr lang="en-GB"/>
              <a:t>How will the dialogue be organised?</a:t>
            </a:r>
            <a:endParaRPr lang="nb-NO"/>
          </a:p>
        </p:txBody>
      </p:sp>
      <p:sp>
        <p:nvSpPr>
          <p:cNvPr id="250883" name="Rectangle 3"/>
          <p:cNvSpPr>
            <a:spLocks noGrp="1" noChangeArrowheads="1"/>
          </p:cNvSpPr>
          <p:nvPr>
            <p:ph type="body" idx="1"/>
          </p:nvPr>
        </p:nvSpPr>
        <p:spPr>
          <a:xfrm>
            <a:off x="457200" y="1916113"/>
            <a:ext cx="8229600" cy="4210050"/>
          </a:xfrm>
        </p:spPr>
        <p:txBody>
          <a:bodyPr/>
          <a:lstStyle/>
          <a:p>
            <a:pPr>
              <a:lnSpc>
                <a:spcPct val="90000"/>
              </a:lnSpc>
            </a:pPr>
            <a:r>
              <a:rPr lang="en-GB" sz="2400"/>
              <a:t>Should optimise the likelihood of successfully achieving the objectives</a:t>
            </a:r>
          </a:p>
          <a:p>
            <a:pPr>
              <a:lnSpc>
                <a:spcPct val="90000"/>
              </a:lnSpc>
            </a:pPr>
            <a:r>
              <a:rPr lang="en-GB" sz="2400"/>
              <a:t>Not a single optimal way of organising a dialogue</a:t>
            </a:r>
          </a:p>
          <a:p>
            <a:pPr>
              <a:lnSpc>
                <a:spcPct val="90000"/>
              </a:lnSpc>
            </a:pPr>
            <a:r>
              <a:rPr lang="en-GB" sz="2400"/>
              <a:t>Consideration should be given to </a:t>
            </a:r>
          </a:p>
          <a:p>
            <a:pPr lvl="1">
              <a:lnSpc>
                <a:spcPct val="90000"/>
              </a:lnSpc>
            </a:pPr>
            <a:r>
              <a:rPr lang="en-GB" sz="2000"/>
              <a:t>The type of meeting</a:t>
            </a:r>
          </a:p>
          <a:p>
            <a:pPr lvl="1">
              <a:lnSpc>
                <a:spcPct val="90000"/>
              </a:lnSpc>
            </a:pPr>
            <a:r>
              <a:rPr lang="en-GB" sz="2000"/>
              <a:t>How the discussion will be organised and managed </a:t>
            </a:r>
          </a:p>
          <a:p>
            <a:pPr lvl="1">
              <a:lnSpc>
                <a:spcPct val="90000"/>
              </a:lnSpc>
            </a:pPr>
            <a:r>
              <a:rPr lang="en-GB" sz="2000"/>
              <a:t>Pre-circulation of materials</a:t>
            </a:r>
          </a:p>
          <a:p>
            <a:pPr lvl="1">
              <a:lnSpc>
                <a:spcPct val="90000"/>
              </a:lnSpc>
            </a:pPr>
            <a:r>
              <a:rPr lang="en-GB" sz="2000"/>
              <a:t>The agenda</a:t>
            </a:r>
          </a:p>
          <a:p>
            <a:pPr lvl="1">
              <a:lnSpc>
                <a:spcPct val="90000"/>
              </a:lnSpc>
            </a:pPr>
            <a:r>
              <a:rPr lang="en-GB" sz="2000"/>
              <a:t>Who will facilitate or chair the dialogue</a:t>
            </a:r>
          </a:p>
          <a:p>
            <a:pPr lvl="1">
              <a:lnSpc>
                <a:spcPct val="90000"/>
              </a:lnSpc>
            </a:pPr>
            <a:r>
              <a:rPr lang="en-GB" sz="2000"/>
              <a:t>The extent to which the dialogue will be open or closed</a:t>
            </a:r>
          </a:p>
          <a:p>
            <a:pPr lvl="1">
              <a:lnSpc>
                <a:spcPct val="90000"/>
              </a:lnSpc>
            </a:pPr>
            <a:r>
              <a:rPr lang="en-GB" sz="2000"/>
              <a:t>Practical arrangements</a:t>
            </a:r>
            <a:r>
              <a:rPr lang="nb-NO" sz="2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0883">
                                            <p:txEl>
                                              <p:pRg st="0" end="0"/>
                                            </p:txEl>
                                          </p:spTgt>
                                        </p:tgtEl>
                                        <p:attrNameLst>
                                          <p:attrName>style.visibility</p:attrName>
                                        </p:attrNameLst>
                                      </p:cBhvr>
                                      <p:to>
                                        <p:strVal val="visible"/>
                                      </p:to>
                                    </p:set>
                                    <p:anim calcmode="lin" valueType="num">
                                      <p:cBhvr additive="base">
                                        <p:cTn id="7" dur="500" fill="hold"/>
                                        <p:tgtEl>
                                          <p:spTgt spid="2508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508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50883">
                                            <p:txEl>
                                              <p:pRg st="1" end="1"/>
                                            </p:txEl>
                                          </p:spTgt>
                                        </p:tgtEl>
                                        <p:attrNameLst>
                                          <p:attrName>style.visibility</p:attrName>
                                        </p:attrNameLst>
                                      </p:cBhvr>
                                      <p:to>
                                        <p:strVal val="visible"/>
                                      </p:to>
                                    </p:set>
                                    <p:anim calcmode="lin" valueType="num">
                                      <p:cBhvr additive="base">
                                        <p:cTn id="13" dur="500" fill="hold"/>
                                        <p:tgtEl>
                                          <p:spTgt spid="2508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5088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50883">
                                            <p:txEl>
                                              <p:pRg st="2" end="2"/>
                                            </p:txEl>
                                          </p:spTgt>
                                        </p:tgtEl>
                                        <p:attrNameLst>
                                          <p:attrName>style.visibility</p:attrName>
                                        </p:attrNameLst>
                                      </p:cBhvr>
                                      <p:to>
                                        <p:strVal val="visible"/>
                                      </p:to>
                                    </p:set>
                                    <p:anim calcmode="lin" valueType="num">
                                      <p:cBhvr additive="base">
                                        <p:cTn id="19" dur="500" fill="hold"/>
                                        <p:tgtEl>
                                          <p:spTgt spid="25088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5088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50883">
                                            <p:txEl>
                                              <p:pRg st="3" end="3"/>
                                            </p:txEl>
                                          </p:spTgt>
                                        </p:tgtEl>
                                        <p:attrNameLst>
                                          <p:attrName>style.visibility</p:attrName>
                                        </p:attrNameLst>
                                      </p:cBhvr>
                                      <p:to>
                                        <p:strVal val="visible"/>
                                      </p:to>
                                    </p:set>
                                    <p:anim calcmode="lin" valueType="num">
                                      <p:cBhvr additive="base">
                                        <p:cTn id="23" dur="500" fill="hold"/>
                                        <p:tgtEl>
                                          <p:spTgt spid="25088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5088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50883">
                                            <p:txEl>
                                              <p:pRg st="4" end="4"/>
                                            </p:txEl>
                                          </p:spTgt>
                                        </p:tgtEl>
                                        <p:attrNameLst>
                                          <p:attrName>style.visibility</p:attrName>
                                        </p:attrNameLst>
                                      </p:cBhvr>
                                      <p:to>
                                        <p:strVal val="visible"/>
                                      </p:to>
                                    </p:set>
                                    <p:anim calcmode="lin" valueType="num">
                                      <p:cBhvr additive="base">
                                        <p:cTn id="27" dur="500" fill="hold"/>
                                        <p:tgtEl>
                                          <p:spTgt spid="25088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5088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50883">
                                            <p:txEl>
                                              <p:pRg st="5" end="5"/>
                                            </p:txEl>
                                          </p:spTgt>
                                        </p:tgtEl>
                                        <p:attrNameLst>
                                          <p:attrName>style.visibility</p:attrName>
                                        </p:attrNameLst>
                                      </p:cBhvr>
                                      <p:to>
                                        <p:strVal val="visible"/>
                                      </p:to>
                                    </p:set>
                                    <p:anim calcmode="lin" valueType="num">
                                      <p:cBhvr additive="base">
                                        <p:cTn id="31" dur="500" fill="hold"/>
                                        <p:tgtEl>
                                          <p:spTgt spid="25088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5088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50883">
                                            <p:txEl>
                                              <p:pRg st="6" end="6"/>
                                            </p:txEl>
                                          </p:spTgt>
                                        </p:tgtEl>
                                        <p:attrNameLst>
                                          <p:attrName>style.visibility</p:attrName>
                                        </p:attrNameLst>
                                      </p:cBhvr>
                                      <p:to>
                                        <p:strVal val="visible"/>
                                      </p:to>
                                    </p:set>
                                    <p:anim calcmode="lin" valueType="num">
                                      <p:cBhvr additive="base">
                                        <p:cTn id="35" dur="500" fill="hold"/>
                                        <p:tgtEl>
                                          <p:spTgt spid="25088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50883">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50883">
                                            <p:txEl>
                                              <p:pRg st="7" end="7"/>
                                            </p:txEl>
                                          </p:spTgt>
                                        </p:tgtEl>
                                        <p:attrNameLst>
                                          <p:attrName>style.visibility</p:attrName>
                                        </p:attrNameLst>
                                      </p:cBhvr>
                                      <p:to>
                                        <p:strVal val="visible"/>
                                      </p:to>
                                    </p:set>
                                    <p:anim calcmode="lin" valueType="num">
                                      <p:cBhvr additive="base">
                                        <p:cTn id="39" dur="500" fill="hold"/>
                                        <p:tgtEl>
                                          <p:spTgt spid="25088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50883">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50883">
                                            <p:txEl>
                                              <p:pRg st="8" end="8"/>
                                            </p:txEl>
                                          </p:spTgt>
                                        </p:tgtEl>
                                        <p:attrNameLst>
                                          <p:attrName>style.visibility</p:attrName>
                                        </p:attrNameLst>
                                      </p:cBhvr>
                                      <p:to>
                                        <p:strVal val="visible"/>
                                      </p:to>
                                    </p:set>
                                    <p:anim calcmode="lin" valueType="num">
                                      <p:cBhvr additive="base">
                                        <p:cTn id="43" dur="500" fill="hold"/>
                                        <p:tgtEl>
                                          <p:spTgt spid="25088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50883">
                                            <p:txEl>
                                              <p:pRg st="8" end="8"/>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50883">
                                            <p:txEl>
                                              <p:pRg st="9" end="9"/>
                                            </p:txEl>
                                          </p:spTgt>
                                        </p:tgtEl>
                                        <p:attrNameLst>
                                          <p:attrName>style.visibility</p:attrName>
                                        </p:attrNameLst>
                                      </p:cBhvr>
                                      <p:to>
                                        <p:strVal val="visible"/>
                                      </p:to>
                                    </p:set>
                                    <p:anim calcmode="lin" valueType="num">
                                      <p:cBhvr additive="base">
                                        <p:cTn id="47" dur="500" fill="hold"/>
                                        <p:tgtEl>
                                          <p:spTgt spid="250883">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5088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088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Rectangle 2"/>
          <p:cNvSpPr>
            <a:spLocks noGrp="1" noChangeArrowheads="1"/>
          </p:cNvSpPr>
          <p:nvPr>
            <p:ph type="title"/>
          </p:nvPr>
        </p:nvSpPr>
        <p:spPr>
          <a:xfrm>
            <a:off x="71438" y="188913"/>
            <a:ext cx="8964612" cy="1143000"/>
          </a:xfrm>
        </p:spPr>
        <p:txBody>
          <a:bodyPr/>
          <a:lstStyle/>
          <a:p>
            <a:r>
              <a:rPr lang="nb-NO" sz="3200"/>
              <a:t>Face-to-face meetings are best suited to achieving the objectives of most policy dialogues</a:t>
            </a:r>
          </a:p>
        </p:txBody>
      </p:sp>
      <p:sp>
        <p:nvSpPr>
          <p:cNvPr id="319491" name="Rectangle 3"/>
          <p:cNvSpPr>
            <a:spLocks noGrp="1" noChangeArrowheads="1"/>
          </p:cNvSpPr>
          <p:nvPr>
            <p:ph type="body" idx="1"/>
          </p:nvPr>
        </p:nvSpPr>
        <p:spPr>
          <a:xfrm>
            <a:off x="457200" y="2060575"/>
            <a:ext cx="8229600" cy="3776663"/>
          </a:xfrm>
        </p:spPr>
        <p:txBody>
          <a:bodyPr/>
          <a:lstStyle/>
          <a:p>
            <a:r>
              <a:rPr lang="nb-NO"/>
              <a:t>It may be possible to have a telephone or virtual meeting in addition to a face-to-face meeting</a:t>
            </a:r>
          </a:p>
          <a:p>
            <a:pPr lvl="1"/>
            <a:r>
              <a:rPr lang="nb-NO"/>
              <a:t>This might facilitate involving a wider range of participants or clarifying a specific aspect of the problem or potential solutions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2"/>
          <p:cNvSpPr>
            <a:spLocks noGrp="1" noChangeArrowheads="1"/>
          </p:cNvSpPr>
          <p:nvPr>
            <p:ph type="title"/>
          </p:nvPr>
        </p:nvSpPr>
        <p:spPr>
          <a:xfrm>
            <a:off x="457200" y="490538"/>
            <a:ext cx="8229600" cy="850900"/>
          </a:xfrm>
        </p:spPr>
        <p:txBody>
          <a:bodyPr/>
          <a:lstStyle/>
          <a:p>
            <a:r>
              <a:rPr lang="nb-NO" sz="3200"/>
              <a:t>Various degrees of structuring are possible</a:t>
            </a:r>
          </a:p>
        </p:txBody>
      </p:sp>
      <p:sp>
        <p:nvSpPr>
          <p:cNvPr id="320515" name="Rectangle 3"/>
          <p:cNvSpPr>
            <a:spLocks noGrp="1" noChangeArrowheads="1"/>
          </p:cNvSpPr>
          <p:nvPr>
            <p:ph type="body" idx="1"/>
          </p:nvPr>
        </p:nvSpPr>
        <p:spPr>
          <a:xfrm>
            <a:off x="457200" y="1844675"/>
            <a:ext cx="8229600" cy="4392613"/>
          </a:xfrm>
        </p:spPr>
        <p:txBody>
          <a:bodyPr/>
          <a:lstStyle/>
          <a:p>
            <a:pPr>
              <a:lnSpc>
                <a:spcPct val="80000"/>
              </a:lnSpc>
            </a:pPr>
            <a:r>
              <a:rPr lang="nb-NO" sz="2000"/>
              <a:t>E.g. nominal group technique</a:t>
            </a:r>
          </a:p>
          <a:p>
            <a:pPr lvl="1">
              <a:lnSpc>
                <a:spcPct val="80000"/>
              </a:lnSpc>
            </a:pPr>
            <a:r>
              <a:rPr lang="nb-NO" sz="1800"/>
              <a:t>Collection of ideas from each participant and then their systematic playing back to the group by a facilitator in such a way as to ensure that all ideas are openly addressed</a:t>
            </a:r>
          </a:p>
          <a:p>
            <a:pPr>
              <a:lnSpc>
                <a:spcPct val="80000"/>
              </a:lnSpc>
            </a:pPr>
            <a:r>
              <a:rPr lang="nb-NO" sz="2000"/>
              <a:t>Because of the complexity of the issues addressed in most policy dialogues and the objectives, it is likely to be helpful to structure discussions around specific issues, but not to structure each of these discussions</a:t>
            </a:r>
          </a:p>
          <a:p>
            <a:pPr lvl="1">
              <a:lnSpc>
                <a:spcPct val="80000"/>
              </a:lnSpc>
            </a:pPr>
            <a:r>
              <a:rPr lang="nb-NO" sz="1800"/>
              <a:t>E.g. the problem, each option, and implementation considerations</a:t>
            </a:r>
          </a:p>
          <a:p>
            <a:pPr>
              <a:lnSpc>
                <a:spcPct val="80000"/>
              </a:lnSpc>
            </a:pPr>
            <a:r>
              <a:rPr lang="nb-NO" sz="2000"/>
              <a:t>Any structure that is used should be designed to maximise contributions from all of the participants and interactions among them</a:t>
            </a:r>
          </a:p>
          <a:p>
            <a:pPr>
              <a:lnSpc>
                <a:spcPct val="80000"/>
              </a:lnSpc>
            </a:pPr>
            <a:r>
              <a:rPr lang="nb-NO" sz="2000"/>
              <a:t>It is possible that a structure that explicitly separates consideration of different types of evidence can increase the degree to which the outcomes of the dialogue can be traced back to the evidence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0515">
                                            <p:txEl>
                                              <p:pRg st="0" end="0"/>
                                            </p:txEl>
                                          </p:spTgt>
                                        </p:tgtEl>
                                        <p:attrNameLst>
                                          <p:attrName>style.visibility</p:attrName>
                                        </p:attrNameLst>
                                      </p:cBhvr>
                                      <p:to>
                                        <p:strVal val="visible"/>
                                      </p:to>
                                    </p:set>
                                    <p:anim calcmode="lin" valueType="num">
                                      <p:cBhvr additive="base">
                                        <p:cTn id="7" dur="500" fill="hold"/>
                                        <p:tgtEl>
                                          <p:spTgt spid="3205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051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20515">
                                            <p:txEl>
                                              <p:pRg st="1" end="1"/>
                                            </p:txEl>
                                          </p:spTgt>
                                        </p:tgtEl>
                                        <p:attrNameLst>
                                          <p:attrName>style.visibility</p:attrName>
                                        </p:attrNameLst>
                                      </p:cBhvr>
                                      <p:to>
                                        <p:strVal val="visible"/>
                                      </p:to>
                                    </p:set>
                                    <p:anim calcmode="lin" valueType="num">
                                      <p:cBhvr additive="base">
                                        <p:cTn id="11" dur="500" fill="hold"/>
                                        <p:tgtEl>
                                          <p:spTgt spid="32051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205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4" presetClass="emph" presetSubtype="0" fill="hold" grpId="1" nodeType="clickEffect">
                                  <p:stCondLst>
                                    <p:cond delay="0"/>
                                  </p:stCondLst>
                                  <p:childTnLst>
                                    <p:animClr clrSpc="hsl" dir="cw">
                                      <p:cBhvr override="childStyle">
                                        <p:cTn id="16" dur="500" fill="hold"/>
                                        <p:tgtEl>
                                          <p:spTgt spid="320515">
                                            <p:txEl>
                                              <p:pRg st="0" end="0"/>
                                            </p:txEl>
                                          </p:spTgt>
                                        </p:tgtEl>
                                        <p:attrNameLst>
                                          <p:attrName>style.color</p:attrName>
                                        </p:attrNameLst>
                                      </p:cBhvr>
                                      <p:by>
                                        <p:hsl h="0" s="-12549" l="-25098"/>
                                      </p:by>
                                    </p:animClr>
                                    <p:animClr clrSpc="hsl" dir="cw">
                                      <p:cBhvr>
                                        <p:cTn id="17" dur="500" fill="hold"/>
                                        <p:tgtEl>
                                          <p:spTgt spid="320515">
                                            <p:txEl>
                                              <p:pRg st="0" end="0"/>
                                            </p:txEl>
                                          </p:spTgt>
                                        </p:tgtEl>
                                        <p:attrNameLst>
                                          <p:attrName>fillcolor</p:attrName>
                                        </p:attrNameLst>
                                      </p:cBhvr>
                                      <p:by>
                                        <p:hsl h="0" s="-12549" l="-25098"/>
                                      </p:by>
                                    </p:animClr>
                                    <p:animClr clrSpc="hsl" dir="cw">
                                      <p:cBhvr>
                                        <p:cTn id="18" dur="500" fill="hold"/>
                                        <p:tgtEl>
                                          <p:spTgt spid="320515">
                                            <p:txEl>
                                              <p:pRg st="0" end="0"/>
                                            </p:txEl>
                                          </p:spTgt>
                                        </p:tgtEl>
                                        <p:attrNameLst>
                                          <p:attrName>stroke.color</p:attrName>
                                        </p:attrNameLst>
                                      </p:cBhvr>
                                      <p:by>
                                        <p:hsl h="0" s="-12549" l="-25098"/>
                                      </p:by>
                                    </p:animClr>
                                    <p:set>
                                      <p:cBhvr>
                                        <p:cTn id="19" dur="500" fill="hold"/>
                                        <p:tgtEl>
                                          <p:spTgt spid="320515">
                                            <p:txEl>
                                              <p:pRg st="0" end="0"/>
                                            </p:txEl>
                                          </p:spTgt>
                                        </p:tgtEl>
                                        <p:attrNameLst>
                                          <p:attrName>fill.type</p:attrName>
                                        </p:attrNameLst>
                                      </p:cBhvr>
                                      <p:to>
                                        <p:strVal val="solid"/>
                                      </p:to>
                                    </p:set>
                                  </p:childTnLst>
                                </p:cTn>
                              </p:par>
                              <p:par>
                                <p:cTn id="20" presetID="24" presetClass="emph" presetSubtype="0" fill="hold" grpId="1" nodeType="withEffect">
                                  <p:stCondLst>
                                    <p:cond delay="0"/>
                                  </p:stCondLst>
                                  <p:childTnLst>
                                    <p:animClr clrSpc="hsl" dir="cw">
                                      <p:cBhvr override="childStyle">
                                        <p:cTn id="21" dur="500" fill="hold"/>
                                        <p:tgtEl>
                                          <p:spTgt spid="320515">
                                            <p:txEl>
                                              <p:pRg st="1" end="1"/>
                                            </p:txEl>
                                          </p:spTgt>
                                        </p:tgtEl>
                                        <p:attrNameLst>
                                          <p:attrName>style.color</p:attrName>
                                        </p:attrNameLst>
                                      </p:cBhvr>
                                      <p:by>
                                        <p:hsl h="0" s="-12549" l="-25098"/>
                                      </p:by>
                                    </p:animClr>
                                    <p:animClr clrSpc="hsl" dir="cw">
                                      <p:cBhvr>
                                        <p:cTn id="22" dur="500" fill="hold"/>
                                        <p:tgtEl>
                                          <p:spTgt spid="320515">
                                            <p:txEl>
                                              <p:pRg st="1" end="1"/>
                                            </p:txEl>
                                          </p:spTgt>
                                        </p:tgtEl>
                                        <p:attrNameLst>
                                          <p:attrName>fillcolor</p:attrName>
                                        </p:attrNameLst>
                                      </p:cBhvr>
                                      <p:by>
                                        <p:hsl h="0" s="-12549" l="-25098"/>
                                      </p:by>
                                    </p:animClr>
                                    <p:animClr clrSpc="hsl" dir="cw">
                                      <p:cBhvr>
                                        <p:cTn id="23" dur="500" fill="hold"/>
                                        <p:tgtEl>
                                          <p:spTgt spid="320515">
                                            <p:txEl>
                                              <p:pRg st="1" end="1"/>
                                            </p:txEl>
                                          </p:spTgt>
                                        </p:tgtEl>
                                        <p:attrNameLst>
                                          <p:attrName>stroke.color</p:attrName>
                                        </p:attrNameLst>
                                      </p:cBhvr>
                                      <p:by>
                                        <p:hsl h="0" s="-12549" l="-25098"/>
                                      </p:by>
                                    </p:animClr>
                                    <p:set>
                                      <p:cBhvr>
                                        <p:cTn id="24" dur="500" fill="hold"/>
                                        <p:tgtEl>
                                          <p:spTgt spid="320515">
                                            <p:txEl>
                                              <p:pRg st="1" end="1"/>
                                            </p:txEl>
                                          </p:spTgt>
                                        </p:tgtEl>
                                        <p:attrNameLst>
                                          <p:attrName>fill.type</p:attrName>
                                        </p:attrNameLst>
                                      </p:cBhvr>
                                      <p:to>
                                        <p:strVal val="solid"/>
                                      </p:to>
                                    </p:set>
                                  </p:childTnLst>
                                </p:cTn>
                              </p:par>
                              <p:par>
                                <p:cTn id="25" presetID="2" presetClass="entr" presetSubtype="4" fill="hold" grpId="0" nodeType="withEffect">
                                  <p:stCondLst>
                                    <p:cond delay="0"/>
                                  </p:stCondLst>
                                  <p:childTnLst>
                                    <p:set>
                                      <p:cBhvr>
                                        <p:cTn id="26" dur="1" fill="hold">
                                          <p:stCondLst>
                                            <p:cond delay="0"/>
                                          </p:stCondLst>
                                        </p:cTn>
                                        <p:tgtEl>
                                          <p:spTgt spid="320515">
                                            <p:txEl>
                                              <p:pRg st="2" end="2"/>
                                            </p:txEl>
                                          </p:spTgt>
                                        </p:tgtEl>
                                        <p:attrNameLst>
                                          <p:attrName>style.visibility</p:attrName>
                                        </p:attrNameLst>
                                      </p:cBhvr>
                                      <p:to>
                                        <p:strVal val="visible"/>
                                      </p:to>
                                    </p:set>
                                    <p:anim calcmode="lin" valueType="num">
                                      <p:cBhvr additive="base">
                                        <p:cTn id="27" dur="500" fill="hold"/>
                                        <p:tgtEl>
                                          <p:spTgt spid="320515">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20515">
                                            <p:txEl>
                                              <p:pRg st="2" end="2"/>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20515">
                                            <p:txEl>
                                              <p:pRg st="3" end="3"/>
                                            </p:txEl>
                                          </p:spTgt>
                                        </p:tgtEl>
                                        <p:attrNameLst>
                                          <p:attrName>style.visibility</p:attrName>
                                        </p:attrNameLst>
                                      </p:cBhvr>
                                      <p:to>
                                        <p:strVal val="visible"/>
                                      </p:to>
                                    </p:set>
                                    <p:anim calcmode="lin" valueType="num">
                                      <p:cBhvr additive="base">
                                        <p:cTn id="31" dur="500" fill="hold"/>
                                        <p:tgtEl>
                                          <p:spTgt spid="32051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2051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4" presetClass="emph" presetSubtype="0" fill="hold" grpId="1" nodeType="clickEffect">
                                  <p:stCondLst>
                                    <p:cond delay="0"/>
                                  </p:stCondLst>
                                  <p:childTnLst>
                                    <p:animClr clrSpc="hsl" dir="cw">
                                      <p:cBhvr override="childStyle">
                                        <p:cTn id="36" dur="500" fill="hold"/>
                                        <p:tgtEl>
                                          <p:spTgt spid="320515">
                                            <p:txEl>
                                              <p:pRg st="2" end="2"/>
                                            </p:txEl>
                                          </p:spTgt>
                                        </p:tgtEl>
                                        <p:attrNameLst>
                                          <p:attrName>style.color</p:attrName>
                                        </p:attrNameLst>
                                      </p:cBhvr>
                                      <p:by>
                                        <p:hsl h="0" s="-12549" l="-25098"/>
                                      </p:by>
                                    </p:animClr>
                                    <p:animClr clrSpc="hsl" dir="cw">
                                      <p:cBhvr>
                                        <p:cTn id="37" dur="500" fill="hold"/>
                                        <p:tgtEl>
                                          <p:spTgt spid="320515">
                                            <p:txEl>
                                              <p:pRg st="2" end="2"/>
                                            </p:txEl>
                                          </p:spTgt>
                                        </p:tgtEl>
                                        <p:attrNameLst>
                                          <p:attrName>fillcolor</p:attrName>
                                        </p:attrNameLst>
                                      </p:cBhvr>
                                      <p:by>
                                        <p:hsl h="0" s="-12549" l="-25098"/>
                                      </p:by>
                                    </p:animClr>
                                    <p:animClr clrSpc="hsl" dir="cw">
                                      <p:cBhvr>
                                        <p:cTn id="38" dur="500" fill="hold"/>
                                        <p:tgtEl>
                                          <p:spTgt spid="320515">
                                            <p:txEl>
                                              <p:pRg st="2" end="2"/>
                                            </p:txEl>
                                          </p:spTgt>
                                        </p:tgtEl>
                                        <p:attrNameLst>
                                          <p:attrName>stroke.color</p:attrName>
                                        </p:attrNameLst>
                                      </p:cBhvr>
                                      <p:by>
                                        <p:hsl h="0" s="-12549" l="-25098"/>
                                      </p:by>
                                    </p:animClr>
                                    <p:set>
                                      <p:cBhvr>
                                        <p:cTn id="39" dur="500" fill="hold"/>
                                        <p:tgtEl>
                                          <p:spTgt spid="320515">
                                            <p:txEl>
                                              <p:pRg st="2" end="2"/>
                                            </p:txEl>
                                          </p:spTgt>
                                        </p:tgtEl>
                                        <p:attrNameLst>
                                          <p:attrName>fill.type</p:attrName>
                                        </p:attrNameLst>
                                      </p:cBhvr>
                                      <p:to>
                                        <p:strVal val="solid"/>
                                      </p:to>
                                    </p:set>
                                  </p:childTnLst>
                                </p:cTn>
                              </p:par>
                              <p:par>
                                <p:cTn id="40" presetID="24" presetClass="emph" presetSubtype="0" fill="hold" grpId="1" nodeType="withEffect">
                                  <p:stCondLst>
                                    <p:cond delay="0"/>
                                  </p:stCondLst>
                                  <p:childTnLst>
                                    <p:animClr clrSpc="hsl" dir="cw">
                                      <p:cBhvr override="childStyle">
                                        <p:cTn id="41" dur="500" fill="hold"/>
                                        <p:tgtEl>
                                          <p:spTgt spid="320515">
                                            <p:txEl>
                                              <p:pRg st="3" end="3"/>
                                            </p:txEl>
                                          </p:spTgt>
                                        </p:tgtEl>
                                        <p:attrNameLst>
                                          <p:attrName>style.color</p:attrName>
                                        </p:attrNameLst>
                                      </p:cBhvr>
                                      <p:by>
                                        <p:hsl h="0" s="-12549" l="-25098"/>
                                      </p:by>
                                    </p:animClr>
                                    <p:animClr clrSpc="hsl" dir="cw">
                                      <p:cBhvr>
                                        <p:cTn id="42" dur="500" fill="hold"/>
                                        <p:tgtEl>
                                          <p:spTgt spid="320515">
                                            <p:txEl>
                                              <p:pRg st="3" end="3"/>
                                            </p:txEl>
                                          </p:spTgt>
                                        </p:tgtEl>
                                        <p:attrNameLst>
                                          <p:attrName>fillcolor</p:attrName>
                                        </p:attrNameLst>
                                      </p:cBhvr>
                                      <p:by>
                                        <p:hsl h="0" s="-12549" l="-25098"/>
                                      </p:by>
                                    </p:animClr>
                                    <p:animClr clrSpc="hsl" dir="cw">
                                      <p:cBhvr>
                                        <p:cTn id="43" dur="500" fill="hold"/>
                                        <p:tgtEl>
                                          <p:spTgt spid="320515">
                                            <p:txEl>
                                              <p:pRg st="3" end="3"/>
                                            </p:txEl>
                                          </p:spTgt>
                                        </p:tgtEl>
                                        <p:attrNameLst>
                                          <p:attrName>stroke.color</p:attrName>
                                        </p:attrNameLst>
                                      </p:cBhvr>
                                      <p:by>
                                        <p:hsl h="0" s="-12549" l="-25098"/>
                                      </p:by>
                                    </p:animClr>
                                    <p:set>
                                      <p:cBhvr>
                                        <p:cTn id="44" dur="500" fill="hold"/>
                                        <p:tgtEl>
                                          <p:spTgt spid="320515">
                                            <p:txEl>
                                              <p:pRg st="3" end="3"/>
                                            </p:txEl>
                                          </p:spTgt>
                                        </p:tgtEl>
                                        <p:attrNameLst>
                                          <p:attrName>fill.type</p:attrName>
                                        </p:attrNameLst>
                                      </p:cBhvr>
                                      <p:to>
                                        <p:strVal val="solid"/>
                                      </p:to>
                                    </p:set>
                                  </p:childTnLst>
                                </p:cTn>
                              </p:par>
                              <p:par>
                                <p:cTn id="45" presetID="2" presetClass="entr" presetSubtype="4" fill="hold" grpId="0" nodeType="withEffect">
                                  <p:stCondLst>
                                    <p:cond delay="0"/>
                                  </p:stCondLst>
                                  <p:childTnLst>
                                    <p:set>
                                      <p:cBhvr>
                                        <p:cTn id="46" dur="1" fill="hold">
                                          <p:stCondLst>
                                            <p:cond delay="0"/>
                                          </p:stCondLst>
                                        </p:cTn>
                                        <p:tgtEl>
                                          <p:spTgt spid="320515">
                                            <p:txEl>
                                              <p:pRg st="4" end="4"/>
                                            </p:txEl>
                                          </p:spTgt>
                                        </p:tgtEl>
                                        <p:attrNameLst>
                                          <p:attrName>style.visibility</p:attrName>
                                        </p:attrNameLst>
                                      </p:cBhvr>
                                      <p:to>
                                        <p:strVal val="visible"/>
                                      </p:to>
                                    </p:set>
                                    <p:anim calcmode="lin" valueType="num">
                                      <p:cBhvr additive="base">
                                        <p:cTn id="47" dur="500" fill="hold"/>
                                        <p:tgtEl>
                                          <p:spTgt spid="320515">
                                            <p:txEl>
                                              <p:pRg st="4" end="4"/>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2051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320515">
                                            <p:txEl>
                                              <p:pRg st="5" end="5"/>
                                            </p:txEl>
                                          </p:spTgt>
                                        </p:tgtEl>
                                        <p:attrNameLst>
                                          <p:attrName>style.visibility</p:attrName>
                                        </p:attrNameLst>
                                      </p:cBhvr>
                                      <p:to>
                                        <p:strVal val="visible"/>
                                      </p:to>
                                    </p:set>
                                    <p:anim calcmode="lin" valueType="num">
                                      <p:cBhvr additive="base">
                                        <p:cTn id="53" dur="500" fill="hold"/>
                                        <p:tgtEl>
                                          <p:spTgt spid="320515">
                                            <p:txEl>
                                              <p:pRg st="5" end="5"/>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20515">
                                            <p:txEl>
                                              <p:pRg st="5" end="5"/>
                                            </p:txEl>
                                          </p:spTgt>
                                        </p:tgtEl>
                                        <p:attrNameLst>
                                          <p:attrName>ppt_y</p:attrName>
                                        </p:attrNameLst>
                                      </p:cBhvr>
                                      <p:tavLst>
                                        <p:tav tm="0">
                                          <p:val>
                                            <p:strVal val="1+#ppt_h/2"/>
                                          </p:val>
                                        </p:tav>
                                        <p:tav tm="100000">
                                          <p:val>
                                            <p:strVal val="#ppt_y"/>
                                          </p:val>
                                        </p:tav>
                                      </p:tavLst>
                                    </p:anim>
                                  </p:childTnLst>
                                </p:cTn>
                              </p:par>
                              <p:par>
                                <p:cTn id="55" presetID="24" presetClass="emph" presetSubtype="0" fill="hold" grpId="1" nodeType="withEffect">
                                  <p:stCondLst>
                                    <p:cond delay="0"/>
                                  </p:stCondLst>
                                  <p:childTnLst>
                                    <p:animClr clrSpc="hsl" dir="cw">
                                      <p:cBhvr override="childStyle">
                                        <p:cTn id="56" dur="500" fill="hold"/>
                                        <p:tgtEl>
                                          <p:spTgt spid="320515">
                                            <p:txEl>
                                              <p:pRg st="4" end="4"/>
                                            </p:txEl>
                                          </p:spTgt>
                                        </p:tgtEl>
                                        <p:attrNameLst>
                                          <p:attrName>style.color</p:attrName>
                                        </p:attrNameLst>
                                      </p:cBhvr>
                                      <p:by>
                                        <p:hsl h="0" s="-12549" l="-25098"/>
                                      </p:by>
                                    </p:animClr>
                                    <p:animClr clrSpc="hsl" dir="cw">
                                      <p:cBhvr>
                                        <p:cTn id="57" dur="500" fill="hold"/>
                                        <p:tgtEl>
                                          <p:spTgt spid="320515">
                                            <p:txEl>
                                              <p:pRg st="4" end="4"/>
                                            </p:txEl>
                                          </p:spTgt>
                                        </p:tgtEl>
                                        <p:attrNameLst>
                                          <p:attrName>fillcolor</p:attrName>
                                        </p:attrNameLst>
                                      </p:cBhvr>
                                      <p:by>
                                        <p:hsl h="0" s="-12549" l="-25098"/>
                                      </p:by>
                                    </p:animClr>
                                    <p:animClr clrSpc="hsl" dir="cw">
                                      <p:cBhvr>
                                        <p:cTn id="58" dur="500" fill="hold"/>
                                        <p:tgtEl>
                                          <p:spTgt spid="320515">
                                            <p:txEl>
                                              <p:pRg st="4" end="4"/>
                                            </p:txEl>
                                          </p:spTgt>
                                        </p:tgtEl>
                                        <p:attrNameLst>
                                          <p:attrName>stroke.color</p:attrName>
                                        </p:attrNameLst>
                                      </p:cBhvr>
                                      <p:by>
                                        <p:hsl h="0" s="-12549" l="-25098"/>
                                      </p:by>
                                    </p:animClr>
                                    <p:set>
                                      <p:cBhvr>
                                        <p:cTn id="59" dur="500" fill="hold"/>
                                        <p:tgtEl>
                                          <p:spTgt spid="320515">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0515" grpId="0" uiExpand="1" build="p"/>
      <p:bldP spid="320515" grpId="1"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p:txBody>
          <a:bodyPr/>
          <a:lstStyle/>
          <a:p>
            <a:r>
              <a:rPr lang="en-GB" sz="3200"/>
              <a:t>The policy brief should be circulated far enough in advance of the dialogue that participants have time to read it and reflect</a:t>
            </a:r>
            <a:endParaRPr lang="nb-NO" sz="3200"/>
          </a:p>
        </p:txBody>
      </p:sp>
      <p:sp>
        <p:nvSpPr>
          <p:cNvPr id="321539" name="Rectangle 3"/>
          <p:cNvSpPr>
            <a:spLocks noGrp="1" noChangeArrowheads="1"/>
          </p:cNvSpPr>
          <p:nvPr>
            <p:ph type="body" idx="1"/>
          </p:nvPr>
        </p:nvSpPr>
        <p:spPr>
          <a:xfrm>
            <a:off x="457200" y="1844675"/>
            <a:ext cx="8229600" cy="4281488"/>
          </a:xfrm>
        </p:spPr>
        <p:txBody>
          <a:bodyPr/>
          <a:lstStyle/>
          <a:p>
            <a:pPr>
              <a:lnSpc>
                <a:spcPct val="90000"/>
              </a:lnSpc>
            </a:pPr>
            <a:r>
              <a:rPr lang="en-GB"/>
              <a:t>Generally, at least two weeks should be allowed</a:t>
            </a:r>
          </a:p>
          <a:p>
            <a:pPr>
              <a:lnSpc>
                <a:spcPct val="90000"/>
              </a:lnSpc>
            </a:pPr>
            <a:r>
              <a:rPr lang="en-GB"/>
              <a:t>Sometimes more time may be desirable, for example to allow participants time to consult with their constituencies</a:t>
            </a:r>
          </a:p>
          <a:p>
            <a:pPr>
              <a:lnSpc>
                <a:spcPct val="90000"/>
              </a:lnSpc>
            </a:pPr>
            <a:r>
              <a:rPr lang="en-GB"/>
              <a:t>Other times a dialogue may need to be organised on short notice because of the urgency of the problem or political expediency</a:t>
            </a:r>
            <a:r>
              <a:rPr lang="nb-NO"/>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1539">
                                            <p:txEl>
                                              <p:pRg st="0" end="0"/>
                                            </p:txEl>
                                          </p:spTgt>
                                        </p:tgtEl>
                                        <p:attrNameLst>
                                          <p:attrName>style.visibility</p:attrName>
                                        </p:attrNameLst>
                                      </p:cBhvr>
                                      <p:to>
                                        <p:strVal val="visible"/>
                                      </p:to>
                                    </p:set>
                                    <p:anim calcmode="lin" valueType="num">
                                      <p:cBhvr additive="base">
                                        <p:cTn id="7" dur="500" fill="hold"/>
                                        <p:tgtEl>
                                          <p:spTgt spid="3215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15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21539">
                                            <p:txEl>
                                              <p:pRg st="1" end="1"/>
                                            </p:txEl>
                                          </p:spTgt>
                                        </p:tgtEl>
                                        <p:attrNameLst>
                                          <p:attrName>style.visibility</p:attrName>
                                        </p:attrNameLst>
                                      </p:cBhvr>
                                      <p:to>
                                        <p:strVal val="visible"/>
                                      </p:to>
                                    </p:set>
                                    <p:anim calcmode="lin" valueType="num">
                                      <p:cBhvr additive="base">
                                        <p:cTn id="13" dur="500" fill="hold"/>
                                        <p:tgtEl>
                                          <p:spTgt spid="32153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215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21539">
                                            <p:txEl>
                                              <p:pRg st="2" end="2"/>
                                            </p:txEl>
                                          </p:spTgt>
                                        </p:tgtEl>
                                        <p:attrNameLst>
                                          <p:attrName>style.visibility</p:attrName>
                                        </p:attrNameLst>
                                      </p:cBhvr>
                                      <p:to>
                                        <p:strVal val="visible"/>
                                      </p:to>
                                    </p:set>
                                    <p:anim calcmode="lin" valueType="num">
                                      <p:cBhvr additive="base">
                                        <p:cTn id="19" dur="500" fill="hold"/>
                                        <p:tgtEl>
                                          <p:spTgt spid="32153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2153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1539"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2"/>
          <p:cNvSpPr>
            <a:spLocks noGrp="1" noChangeArrowheads="1"/>
          </p:cNvSpPr>
          <p:nvPr>
            <p:ph type="title"/>
          </p:nvPr>
        </p:nvSpPr>
        <p:spPr>
          <a:xfrm>
            <a:off x="457200" y="485775"/>
            <a:ext cx="8229600" cy="1143000"/>
          </a:xfrm>
        </p:spPr>
        <p:txBody>
          <a:bodyPr/>
          <a:lstStyle/>
          <a:p>
            <a:r>
              <a:rPr lang="en-GB" sz="3200"/>
              <a:t>Assuming that the policy brief has been read in advance of the meeting and letting participants know that this is expected</a:t>
            </a:r>
            <a:endParaRPr lang="nb-NO" sz="3200"/>
          </a:p>
        </p:txBody>
      </p:sp>
      <p:sp>
        <p:nvSpPr>
          <p:cNvPr id="322563" name="Rectangle 3"/>
          <p:cNvSpPr>
            <a:spLocks noGrp="1" noChangeArrowheads="1"/>
          </p:cNvSpPr>
          <p:nvPr>
            <p:ph type="body" idx="1"/>
          </p:nvPr>
        </p:nvSpPr>
        <p:spPr>
          <a:xfrm>
            <a:off x="457200" y="2133600"/>
            <a:ext cx="8229600" cy="3992563"/>
          </a:xfrm>
        </p:spPr>
        <p:txBody>
          <a:bodyPr/>
          <a:lstStyle/>
          <a:p>
            <a:r>
              <a:rPr lang="en-GB"/>
              <a:t>Allows time for reflection and possibly consultation prior to the dialogue</a:t>
            </a:r>
          </a:p>
          <a:p>
            <a:r>
              <a:rPr lang="en-GB"/>
              <a:t>Allows more time for discussion at the dialogue</a:t>
            </a:r>
          </a:p>
          <a:p>
            <a:r>
              <a:rPr lang="en-GB"/>
              <a:t>But may sometimes not be reasonable to expect participants to read the policy brief in advance of the meeting</a:t>
            </a:r>
            <a:endParaRPr lang="nb-NO"/>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2563">
                                            <p:txEl>
                                              <p:pRg st="0" end="0"/>
                                            </p:txEl>
                                          </p:spTgt>
                                        </p:tgtEl>
                                        <p:attrNameLst>
                                          <p:attrName>style.visibility</p:attrName>
                                        </p:attrNameLst>
                                      </p:cBhvr>
                                      <p:to>
                                        <p:strVal val="visible"/>
                                      </p:to>
                                    </p:set>
                                    <p:anim calcmode="lin" valueType="num">
                                      <p:cBhvr additive="base">
                                        <p:cTn id="7" dur="500" fill="hold"/>
                                        <p:tgtEl>
                                          <p:spTgt spid="3225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25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22563">
                                            <p:txEl>
                                              <p:pRg st="1" end="1"/>
                                            </p:txEl>
                                          </p:spTgt>
                                        </p:tgtEl>
                                        <p:attrNameLst>
                                          <p:attrName>style.visibility</p:attrName>
                                        </p:attrNameLst>
                                      </p:cBhvr>
                                      <p:to>
                                        <p:strVal val="visible"/>
                                      </p:to>
                                    </p:set>
                                    <p:anim calcmode="lin" valueType="num">
                                      <p:cBhvr additive="base">
                                        <p:cTn id="13" dur="500" fill="hold"/>
                                        <p:tgtEl>
                                          <p:spTgt spid="32256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225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22563">
                                            <p:txEl>
                                              <p:pRg st="2" end="2"/>
                                            </p:txEl>
                                          </p:spTgt>
                                        </p:tgtEl>
                                        <p:attrNameLst>
                                          <p:attrName>style.visibility</p:attrName>
                                        </p:attrNameLst>
                                      </p:cBhvr>
                                      <p:to>
                                        <p:strVal val="visible"/>
                                      </p:to>
                                    </p:set>
                                    <p:anim calcmode="lin" valueType="num">
                                      <p:cBhvr additive="base">
                                        <p:cTn id="19" dur="500" fill="hold"/>
                                        <p:tgtEl>
                                          <p:spTgt spid="32256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2256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256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Rectangle 2"/>
          <p:cNvSpPr>
            <a:spLocks noGrp="1" noChangeArrowheads="1"/>
          </p:cNvSpPr>
          <p:nvPr>
            <p:ph type="title"/>
          </p:nvPr>
        </p:nvSpPr>
        <p:spPr/>
        <p:txBody>
          <a:bodyPr/>
          <a:lstStyle/>
          <a:p>
            <a:r>
              <a:rPr lang="en-GB" sz="3600"/>
              <a:t>Care should be taken not to overwhelm participants with information</a:t>
            </a:r>
            <a:endParaRPr lang="nb-NO" sz="3600"/>
          </a:p>
        </p:txBody>
      </p:sp>
      <p:sp>
        <p:nvSpPr>
          <p:cNvPr id="323587" name="Rectangle 3"/>
          <p:cNvSpPr>
            <a:spLocks noGrp="1" noChangeArrowheads="1"/>
          </p:cNvSpPr>
          <p:nvPr>
            <p:ph type="body" idx="1"/>
          </p:nvPr>
        </p:nvSpPr>
        <p:spPr>
          <a:xfrm>
            <a:off x="457200" y="2060575"/>
            <a:ext cx="8229600" cy="4065588"/>
          </a:xfrm>
        </p:spPr>
        <p:txBody>
          <a:bodyPr/>
          <a:lstStyle/>
          <a:p>
            <a:r>
              <a:rPr lang="en-GB"/>
              <a:t>The agenda and a list of participants can also be circulated in advance</a:t>
            </a:r>
          </a:p>
          <a:p>
            <a:r>
              <a:rPr lang="en-GB"/>
              <a:t>Circulating additional background documents may</a:t>
            </a:r>
          </a:p>
          <a:p>
            <a:pPr lvl="1"/>
            <a:r>
              <a:rPr lang="en-GB"/>
              <a:t>Distract attention from key information, which should be summarised in the policy brief</a:t>
            </a:r>
          </a:p>
          <a:p>
            <a:pPr lvl="1"/>
            <a:r>
              <a:rPr lang="en-GB"/>
              <a:t>Discourage careful reading of the policy brief</a:t>
            </a:r>
            <a:r>
              <a:rPr lang="nb-NO"/>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3587">
                                            <p:txEl>
                                              <p:pRg st="0" end="0"/>
                                            </p:txEl>
                                          </p:spTgt>
                                        </p:tgtEl>
                                        <p:attrNameLst>
                                          <p:attrName>style.visibility</p:attrName>
                                        </p:attrNameLst>
                                      </p:cBhvr>
                                      <p:to>
                                        <p:strVal val="visible"/>
                                      </p:to>
                                    </p:set>
                                    <p:anim calcmode="lin" valueType="num">
                                      <p:cBhvr additive="base">
                                        <p:cTn id="7" dur="500" fill="hold"/>
                                        <p:tgtEl>
                                          <p:spTgt spid="3235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35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23587">
                                            <p:txEl>
                                              <p:pRg st="1" end="1"/>
                                            </p:txEl>
                                          </p:spTgt>
                                        </p:tgtEl>
                                        <p:attrNameLst>
                                          <p:attrName>style.visibility</p:attrName>
                                        </p:attrNameLst>
                                      </p:cBhvr>
                                      <p:to>
                                        <p:strVal val="visible"/>
                                      </p:to>
                                    </p:set>
                                    <p:anim calcmode="lin" valueType="num">
                                      <p:cBhvr additive="base">
                                        <p:cTn id="13" dur="500" fill="hold"/>
                                        <p:tgtEl>
                                          <p:spTgt spid="3235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23587">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23587">
                                            <p:txEl>
                                              <p:pRg st="2" end="2"/>
                                            </p:txEl>
                                          </p:spTgt>
                                        </p:tgtEl>
                                        <p:attrNameLst>
                                          <p:attrName>style.visibility</p:attrName>
                                        </p:attrNameLst>
                                      </p:cBhvr>
                                      <p:to>
                                        <p:strVal val="visible"/>
                                      </p:to>
                                    </p:set>
                                    <p:anim calcmode="lin" valueType="num">
                                      <p:cBhvr additive="base">
                                        <p:cTn id="17" dur="500" fill="hold"/>
                                        <p:tgtEl>
                                          <p:spTgt spid="323587">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23587">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23587">
                                            <p:txEl>
                                              <p:pRg st="3" end="3"/>
                                            </p:txEl>
                                          </p:spTgt>
                                        </p:tgtEl>
                                        <p:attrNameLst>
                                          <p:attrName>style.visibility</p:attrName>
                                        </p:attrNameLst>
                                      </p:cBhvr>
                                      <p:to>
                                        <p:strVal val="visible"/>
                                      </p:to>
                                    </p:set>
                                    <p:anim calcmode="lin" valueType="num">
                                      <p:cBhvr additive="base">
                                        <p:cTn id="21" dur="500" fill="hold"/>
                                        <p:tgtEl>
                                          <p:spTgt spid="323587">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2358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3587"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p:cNvSpPr>
            <a:spLocks noGrp="1" noChangeArrowheads="1"/>
          </p:cNvSpPr>
          <p:nvPr>
            <p:ph type="title"/>
          </p:nvPr>
        </p:nvSpPr>
        <p:spPr>
          <a:xfrm>
            <a:off x="457200" y="274638"/>
            <a:ext cx="8229600" cy="850900"/>
          </a:xfrm>
        </p:spPr>
        <p:txBody>
          <a:bodyPr/>
          <a:lstStyle/>
          <a:p>
            <a:r>
              <a:rPr lang="en-GB"/>
              <a:t>The agenda</a:t>
            </a:r>
            <a:endParaRPr lang="nb-NO"/>
          </a:p>
        </p:txBody>
      </p:sp>
      <p:sp>
        <p:nvSpPr>
          <p:cNvPr id="324611" name="Rectangle 3"/>
          <p:cNvSpPr>
            <a:spLocks noGrp="1" noChangeArrowheads="1"/>
          </p:cNvSpPr>
          <p:nvPr>
            <p:ph type="body" idx="1"/>
          </p:nvPr>
        </p:nvSpPr>
        <p:spPr>
          <a:xfrm>
            <a:off x="457200" y="1196975"/>
            <a:ext cx="8229600" cy="4929188"/>
          </a:xfrm>
        </p:spPr>
        <p:txBody>
          <a:bodyPr/>
          <a:lstStyle/>
          <a:p>
            <a:pPr>
              <a:lnSpc>
                <a:spcPct val="80000"/>
              </a:lnSpc>
            </a:pPr>
            <a:r>
              <a:rPr lang="en-GB" sz="2400"/>
              <a:t>Should include a maximum amount of time for interactive discussion and a minimum amount of time for presentations</a:t>
            </a:r>
          </a:p>
          <a:p>
            <a:pPr lvl="1">
              <a:lnSpc>
                <a:spcPct val="80000"/>
              </a:lnSpc>
            </a:pPr>
            <a:r>
              <a:rPr lang="en-GB" sz="2000"/>
              <a:t>Care should be taken not to talk at participants</a:t>
            </a:r>
          </a:p>
          <a:p>
            <a:pPr lvl="1">
              <a:lnSpc>
                <a:spcPct val="80000"/>
              </a:lnSpc>
            </a:pPr>
            <a:r>
              <a:rPr lang="en-GB" sz="2000"/>
              <a:t>It may be best not to allow PowerPoint presentations, so as to limit any inclinations to give presentations</a:t>
            </a:r>
          </a:p>
          <a:p>
            <a:pPr>
              <a:lnSpc>
                <a:spcPct val="80000"/>
              </a:lnSpc>
            </a:pPr>
            <a:r>
              <a:rPr lang="en-GB" sz="2400"/>
              <a:t>If it is not assumed that the policy brief has been read, time should be allowed for participants to read at least the executive summary </a:t>
            </a:r>
          </a:p>
          <a:p>
            <a:pPr lvl="1">
              <a:lnSpc>
                <a:spcPct val="80000"/>
              </a:lnSpc>
            </a:pPr>
            <a:r>
              <a:rPr lang="en-GB" sz="2000"/>
              <a:t>And it may be necessary to introduce each discussion by summarising the key information from the policy brief </a:t>
            </a:r>
          </a:p>
          <a:p>
            <a:pPr>
              <a:lnSpc>
                <a:spcPct val="80000"/>
              </a:lnSpc>
            </a:pPr>
            <a:r>
              <a:rPr lang="en-GB" sz="2400"/>
              <a:t>If it is assumed that the policy brief has been read, far less time is needed to introduce each discussion</a:t>
            </a:r>
          </a:p>
          <a:p>
            <a:pPr lvl="1">
              <a:lnSpc>
                <a:spcPct val="80000"/>
              </a:lnSpc>
            </a:pPr>
            <a:r>
              <a:rPr lang="en-GB" sz="2000"/>
              <a:t>But it may still be desirable to begin discussions by drawing attention to the relevant key messages and inviting comments on those</a:t>
            </a:r>
            <a:r>
              <a:rPr lang="nb-NO" sz="2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4611">
                                            <p:txEl>
                                              <p:pRg st="0" end="0"/>
                                            </p:txEl>
                                          </p:spTgt>
                                        </p:tgtEl>
                                        <p:attrNameLst>
                                          <p:attrName>style.visibility</p:attrName>
                                        </p:attrNameLst>
                                      </p:cBhvr>
                                      <p:to>
                                        <p:strVal val="visible"/>
                                      </p:to>
                                    </p:set>
                                    <p:anim calcmode="lin" valueType="num">
                                      <p:cBhvr additive="base">
                                        <p:cTn id="7" dur="500" fill="hold"/>
                                        <p:tgtEl>
                                          <p:spTgt spid="3246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461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24611">
                                            <p:txEl>
                                              <p:pRg st="1" end="1"/>
                                            </p:txEl>
                                          </p:spTgt>
                                        </p:tgtEl>
                                        <p:attrNameLst>
                                          <p:attrName>style.visibility</p:attrName>
                                        </p:attrNameLst>
                                      </p:cBhvr>
                                      <p:to>
                                        <p:strVal val="visible"/>
                                      </p:to>
                                    </p:set>
                                    <p:anim calcmode="lin" valueType="num">
                                      <p:cBhvr additive="base">
                                        <p:cTn id="11" dur="500" fill="hold"/>
                                        <p:tgtEl>
                                          <p:spTgt spid="32461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24611">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24611">
                                            <p:txEl>
                                              <p:pRg st="2" end="2"/>
                                            </p:txEl>
                                          </p:spTgt>
                                        </p:tgtEl>
                                        <p:attrNameLst>
                                          <p:attrName>style.visibility</p:attrName>
                                        </p:attrNameLst>
                                      </p:cBhvr>
                                      <p:to>
                                        <p:strVal val="visible"/>
                                      </p:to>
                                    </p:set>
                                    <p:anim calcmode="lin" valueType="num">
                                      <p:cBhvr additive="base">
                                        <p:cTn id="15" dur="500" fill="hold"/>
                                        <p:tgtEl>
                                          <p:spTgt spid="324611">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246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4" presetClass="emph" presetSubtype="0" fill="hold" grpId="1" nodeType="clickEffect">
                                  <p:stCondLst>
                                    <p:cond delay="0"/>
                                  </p:stCondLst>
                                  <p:childTnLst>
                                    <p:animClr clrSpc="hsl" dir="cw">
                                      <p:cBhvr override="childStyle">
                                        <p:cTn id="20" dur="500" fill="hold"/>
                                        <p:tgtEl>
                                          <p:spTgt spid="324611">
                                            <p:txEl>
                                              <p:pRg st="0" end="0"/>
                                            </p:txEl>
                                          </p:spTgt>
                                        </p:tgtEl>
                                        <p:attrNameLst>
                                          <p:attrName>style.color</p:attrName>
                                        </p:attrNameLst>
                                      </p:cBhvr>
                                      <p:by>
                                        <p:hsl h="0" s="-12549" l="-25098"/>
                                      </p:by>
                                    </p:animClr>
                                    <p:animClr clrSpc="hsl" dir="cw">
                                      <p:cBhvr>
                                        <p:cTn id="21" dur="500" fill="hold"/>
                                        <p:tgtEl>
                                          <p:spTgt spid="324611">
                                            <p:txEl>
                                              <p:pRg st="0" end="0"/>
                                            </p:txEl>
                                          </p:spTgt>
                                        </p:tgtEl>
                                        <p:attrNameLst>
                                          <p:attrName>fillcolor</p:attrName>
                                        </p:attrNameLst>
                                      </p:cBhvr>
                                      <p:by>
                                        <p:hsl h="0" s="-12549" l="-25098"/>
                                      </p:by>
                                    </p:animClr>
                                    <p:animClr clrSpc="hsl" dir="cw">
                                      <p:cBhvr>
                                        <p:cTn id="22" dur="500" fill="hold"/>
                                        <p:tgtEl>
                                          <p:spTgt spid="324611">
                                            <p:txEl>
                                              <p:pRg st="0" end="0"/>
                                            </p:txEl>
                                          </p:spTgt>
                                        </p:tgtEl>
                                        <p:attrNameLst>
                                          <p:attrName>stroke.color</p:attrName>
                                        </p:attrNameLst>
                                      </p:cBhvr>
                                      <p:by>
                                        <p:hsl h="0" s="-12549" l="-25098"/>
                                      </p:by>
                                    </p:animClr>
                                    <p:set>
                                      <p:cBhvr>
                                        <p:cTn id="23" dur="500" fill="hold"/>
                                        <p:tgtEl>
                                          <p:spTgt spid="324611">
                                            <p:txEl>
                                              <p:pRg st="0" end="0"/>
                                            </p:txEl>
                                          </p:spTgt>
                                        </p:tgtEl>
                                        <p:attrNameLst>
                                          <p:attrName>fill.type</p:attrName>
                                        </p:attrNameLst>
                                      </p:cBhvr>
                                      <p:to>
                                        <p:strVal val="solid"/>
                                      </p:to>
                                    </p:set>
                                  </p:childTnLst>
                                </p:cTn>
                              </p:par>
                              <p:par>
                                <p:cTn id="24" presetID="24" presetClass="emph" presetSubtype="0" fill="hold" grpId="1" nodeType="withEffect">
                                  <p:stCondLst>
                                    <p:cond delay="0"/>
                                  </p:stCondLst>
                                  <p:childTnLst>
                                    <p:animClr clrSpc="hsl" dir="cw">
                                      <p:cBhvr override="childStyle">
                                        <p:cTn id="25" dur="500" fill="hold"/>
                                        <p:tgtEl>
                                          <p:spTgt spid="324611">
                                            <p:txEl>
                                              <p:pRg st="1" end="1"/>
                                            </p:txEl>
                                          </p:spTgt>
                                        </p:tgtEl>
                                        <p:attrNameLst>
                                          <p:attrName>style.color</p:attrName>
                                        </p:attrNameLst>
                                      </p:cBhvr>
                                      <p:by>
                                        <p:hsl h="0" s="-12549" l="-25098"/>
                                      </p:by>
                                    </p:animClr>
                                    <p:animClr clrSpc="hsl" dir="cw">
                                      <p:cBhvr>
                                        <p:cTn id="26" dur="500" fill="hold"/>
                                        <p:tgtEl>
                                          <p:spTgt spid="324611">
                                            <p:txEl>
                                              <p:pRg st="1" end="1"/>
                                            </p:txEl>
                                          </p:spTgt>
                                        </p:tgtEl>
                                        <p:attrNameLst>
                                          <p:attrName>fillcolor</p:attrName>
                                        </p:attrNameLst>
                                      </p:cBhvr>
                                      <p:by>
                                        <p:hsl h="0" s="-12549" l="-25098"/>
                                      </p:by>
                                    </p:animClr>
                                    <p:animClr clrSpc="hsl" dir="cw">
                                      <p:cBhvr>
                                        <p:cTn id="27" dur="500" fill="hold"/>
                                        <p:tgtEl>
                                          <p:spTgt spid="324611">
                                            <p:txEl>
                                              <p:pRg st="1" end="1"/>
                                            </p:txEl>
                                          </p:spTgt>
                                        </p:tgtEl>
                                        <p:attrNameLst>
                                          <p:attrName>stroke.color</p:attrName>
                                        </p:attrNameLst>
                                      </p:cBhvr>
                                      <p:by>
                                        <p:hsl h="0" s="-12549" l="-25098"/>
                                      </p:by>
                                    </p:animClr>
                                    <p:set>
                                      <p:cBhvr>
                                        <p:cTn id="28" dur="500" fill="hold"/>
                                        <p:tgtEl>
                                          <p:spTgt spid="324611">
                                            <p:txEl>
                                              <p:pRg st="1" end="1"/>
                                            </p:txEl>
                                          </p:spTgt>
                                        </p:tgtEl>
                                        <p:attrNameLst>
                                          <p:attrName>fill.type</p:attrName>
                                        </p:attrNameLst>
                                      </p:cBhvr>
                                      <p:to>
                                        <p:strVal val="solid"/>
                                      </p:to>
                                    </p:set>
                                  </p:childTnLst>
                                </p:cTn>
                              </p:par>
                              <p:par>
                                <p:cTn id="29" presetID="24" presetClass="emph" presetSubtype="0" fill="hold" grpId="1" nodeType="withEffect">
                                  <p:stCondLst>
                                    <p:cond delay="0"/>
                                  </p:stCondLst>
                                  <p:childTnLst>
                                    <p:animClr clrSpc="hsl" dir="cw">
                                      <p:cBhvr override="childStyle">
                                        <p:cTn id="30" dur="500" fill="hold"/>
                                        <p:tgtEl>
                                          <p:spTgt spid="324611">
                                            <p:txEl>
                                              <p:pRg st="2" end="2"/>
                                            </p:txEl>
                                          </p:spTgt>
                                        </p:tgtEl>
                                        <p:attrNameLst>
                                          <p:attrName>style.color</p:attrName>
                                        </p:attrNameLst>
                                      </p:cBhvr>
                                      <p:by>
                                        <p:hsl h="0" s="-12549" l="-25098"/>
                                      </p:by>
                                    </p:animClr>
                                    <p:animClr clrSpc="hsl" dir="cw">
                                      <p:cBhvr>
                                        <p:cTn id="31" dur="500" fill="hold"/>
                                        <p:tgtEl>
                                          <p:spTgt spid="324611">
                                            <p:txEl>
                                              <p:pRg st="2" end="2"/>
                                            </p:txEl>
                                          </p:spTgt>
                                        </p:tgtEl>
                                        <p:attrNameLst>
                                          <p:attrName>fillcolor</p:attrName>
                                        </p:attrNameLst>
                                      </p:cBhvr>
                                      <p:by>
                                        <p:hsl h="0" s="-12549" l="-25098"/>
                                      </p:by>
                                    </p:animClr>
                                    <p:animClr clrSpc="hsl" dir="cw">
                                      <p:cBhvr>
                                        <p:cTn id="32" dur="500" fill="hold"/>
                                        <p:tgtEl>
                                          <p:spTgt spid="324611">
                                            <p:txEl>
                                              <p:pRg st="2" end="2"/>
                                            </p:txEl>
                                          </p:spTgt>
                                        </p:tgtEl>
                                        <p:attrNameLst>
                                          <p:attrName>stroke.color</p:attrName>
                                        </p:attrNameLst>
                                      </p:cBhvr>
                                      <p:by>
                                        <p:hsl h="0" s="-12549" l="-25098"/>
                                      </p:by>
                                    </p:animClr>
                                    <p:set>
                                      <p:cBhvr>
                                        <p:cTn id="33" dur="500" fill="hold"/>
                                        <p:tgtEl>
                                          <p:spTgt spid="324611">
                                            <p:txEl>
                                              <p:pRg st="2" end="2"/>
                                            </p:txEl>
                                          </p:spTgt>
                                        </p:tgtEl>
                                        <p:attrNameLst>
                                          <p:attrName>fill.type</p:attrName>
                                        </p:attrNameLst>
                                      </p:cBhvr>
                                      <p:to>
                                        <p:strVal val="solid"/>
                                      </p:to>
                                    </p:set>
                                  </p:childTnLst>
                                </p:cTn>
                              </p:par>
                              <p:par>
                                <p:cTn id="34" presetID="2" presetClass="entr" presetSubtype="4" fill="hold" grpId="0" nodeType="withEffect">
                                  <p:stCondLst>
                                    <p:cond delay="0"/>
                                  </p:stCondLst>
                                  <p:childTnLst>
                                    <p:set>
                                      <p:cBhvr>
                                        <p:cTn id="35" dur="1" fill="hold">
                                          <p:stCondLst>
                                            <p:cond delay="0"/>
                                          </p:stCondLst>
                                        </p:cTn>
                                        <p:tgtEl>
                                          <p:spTgt spid="324611">
                                            <p:txEl>
                                              <p:pRg st="3" end="3"/>
                                            </p:txEl>
                                          </p:spTgt>
                                        </p:tgtEl>
                                        <p:attrNameLst>
                                          <p:attrName>style.visibility</p:attrName>
                                        </p:attrNameLst>
                                      </p:cBhvr>
                                      <p:to>
                                        <p:strVal val="visible"/>
                                      </p:to>
                                    </p:set>
                                    <p:anim calcmode="lin" valueType="num">
                                      <p:cBhvr additive="base">
                                        <p:cTn id="36" dur="500" fill="hold"/>
                                        <p:tgtEl>
                                          <p:spTgt spid="324611">
                                            <p:txEl>
                                              <p:pRg st="3" end="3"/>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24611">
                                            <p:txEl>
                                              <p:pRg st="3" end="3"/>
                                            </p:txEl>
                                          </p:spTgt>
                                        </p:tgtEl>
                                        <p:attrNameLst>
                                          <p:attrName>ppt_y</p:attrName>
                                        </p:attrNameLst>
                                      </p:cBhvr>
                                      <p:tavLst>
                                        <p:tav tm="0">
                                          <p:val>
                                            <p:strVal val="1+#ppt_h/2"/>
                                          </p:val>
                                        </p:tav>
                                        <p:tav tm="100000">
                                          <p:val>
                                            <p:strVal val="#ppt_y"/>
                                          </p:val>
                                        </p:tav>
                                      </p:tavLst>
                                    </p:anim>
                                  </p:childTnLst>
                                </p:cTn>
                              </p:par>
                              <p:par>
                                <p:cTn id="38" presetID="2" presetClass="entr" presetSubtype="4" fill="hold" grpId="0" nodeType="withEffect">
                                  <p:stCondLst>
                                    <p:cond delay="0"/>
                                  </p:stCondLst>
                                  <p:childTnLst>
                                    <p:set>
                                      <p:cBhvr>
                                        <p:cTn id="39" dur="1" fill="hold">
                                          <p:stCondLst>
                                            <p:cond delay="0"/>
                                          </p:stCondLst>
                                        </p:cTn>
                                        <p:tgtEl>
                                          <p:spTgt spid="324611">
                                            <p:txEl>
                                              <p:pRg st="4" end="4"/>
                                            </p:txEl>
                                          </p:spTgt>
                                        </p:tgtEl>
                                        <p:attrNameLst>
                                          <p:attrName>style.visibility</p:attrName>
                                        </p:attrNameLst>
                                      </p:cBhvr>
                                      <p:to>
                                        <p:strVal val="visible"/>
                                      </p:to>
                                    </p:set>
                                    <p:anim calcmode="lin" valueType="num">
                                      <p:cBhvr additive="base">
                                        <p:cTn id="40" dur="500" fill="hold"/>
                                        <p:tgtEl>
                                          <p:spTgt spid="324611">
                                            <p:txEl>
                                              <p:pRg st="4" end="4"/>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32461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324611">
                                            <p:txEl>
                                              <p:pRg st="5" end="5"/>
                                            </p:txEl>
                                          </p:spTgt>
                                        </p:tgtEl>
                                        <p:attrNameLst>
                                          <p:attrName>style.visibility</p:attrName>
                                        </p:attrNameLst>
                                      </p:cBhvr>
                                      <p:to>
                                        <p:strVal val="visible"/>
                                      </p:to>
                                    </p:set>
                                    <p:anim calcmode="lin" valueType="num">
                                      <p:cBhvr additive="base">
                                        <p:cTn id="46" dur="500" fill="hold"/>
                                        <p:tgtEl>
                                          <p:spTgt spid="324611">
                                            <p:txEl>
                                              <p:pRg st="5" end="5"/>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324611">
                                            <p:txEl>
                                              <p:pRg st="5" end="5"/>
                                            </p:txEl>
                                          </p:spTgt>
                                        </p:tgtEl>
                                        <p:attrNameLst>
                                          <p:attrName>ppt_y</p:attrName>
                                        </p:attrNameLst>
                                      </p:cBhvr>
                                      <p:tavLst>
                                        <p:tav tm="0">
                                          <p:val>
                                            <p:strVal val="1+#ppt_h/2"/>
                                          </p:val>
                                        </p:tav>
                                        <p:tav tm="100000">
                                          <p:val>
                                            <p:strVal val="#ppt_y"/>
                                          </p:val>
                                        </p:tav>
                                      </p:tavLst>
                                    </p:anim>
                                  </p:childTnLst>
                                </p:cTn>
                              </p:par>
                              <p:par>
                                <p:cTn id="48" presetID="2" presetClass="entr" presetSubtype="4" fill="hold" grpId="0" nodeType="withEffect">
                                  <p:stCondLst>
                                    <p:cond delay="0"/>
                                  </p:stCondLst>
                                  <p:childTnLst>
                                    <p:set>
                                      <p:cBhvr>
                                        <p:cTn id="49" dur="1" fill="hold">
                                          <p:stCondLst>
                                            <p:cond delay="0"/>
                                          </p:stCondLst>
                                        </p:cTn>
                                        <p:tgtEl>
                                          <p:spTgt spid="324611">
                                            <p:txEl>
                                              <p:pRg st="6" end="6"/>
                                            </p:txEl>
                                          </p:spTgt>
                                        </p:tgtEl>
                                        <p:attrNameLst>
                                          <p:attrName>style.visibility</p:attrName>
                                        </p:attrNameLst>
                                      </p:cBhvr>
                                      <p:to>
                                        <p:strVal val="visible"/>
                                      </p:to>
                                    </p:set>
                                    <p:anim calcmode="lin" valueType="num">
                                      <p:cBhvr additive="base">
                                        <p:cTn id="50" dur="500" fill="hold"/>
                                        <p:tgtEl>
                                          <p:spTgt spid="324611">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24611">
                                            <p:txEl>
                                              <p:pRg st="6" end="6"/>
                                            </p:txEl>
                                          </p:spTgt>
                                        </p:tgtEl>
                                        <p:attrNameLst>
                                          <p:attrName>ppt_y</p:attrName>
                                        </p:attrNameLst>
                                      </p:cBhvr>
                                      <p:tavLst>
                                        <p:tav tm="0">
                                          <p:val>
                                            <p:strVal val="1+#ppt_h/2"/>
                                          </p:val>
                                        </p:tav>
                                        <p:tav tm="100000">
                                          <p:val>
                                            <p:strVal val="#ppt_y"/>
                                          </p:val>
                                        </p:tav>
                                      </p:tavLst>
                                    </p:anim>
                                  </p:childTnLst>
                                </p:cTn>
                              </p:par>
                              <p:par>
                                <p:cTn id="52" presetID="24" presetClass="emph" presetSubtype="0" fill="hold" grpId="1" nodeType="withEffect">
                                  <p:stCondLst>
                                    <p:cond delay="0"/>
                                  </p:stCondLst>
                                  <p:childTnLst>
                                    <p:animClr clrSpc="hsl" dir="cw">
                                      <p:cBhvr override="childStyle">
                                        <p:cTn id="53" dur="500" fill="hold"/>
                                        <p:tgtEl>
                                          <p:spTgt spid="324611">
                                            <p:txEl>
                                              <p:pRg st="3" end="3"/>
                                            </p:txEl>
                                          </p:spTgt>
                                        </p:tgtEl>
                                        <p:attrNameLst>
                                          <p:attrName>style.color</p:attrName>
                                        </p:attrNameLst>
                                      </p:cBhvr>
                                      <p:by>
                                        <p:hsl h="0" s="-12549" l="-25098"/>
                                      </p:by>
                                    </p:animClr>
                                    <p:animClr clrSpc="hsl" dir="cw">
                                      <p:cBhvr>
                                        <p:cTn id="54" dur="500" fill="hold"/>
                                        <p:tgtEl>
                                          <p:spTgt spid="324611">
                                            <p:txEl>
                                              <p:pRg st="3" end="3"/>
                                            </p:txEl>
                                          </p:spTgt>
                                        </p:tgtEl>
                                        <p:attrNameLst>
                                          <p:attrName>fillcolor</p:attrName>
                                        </p:attrNameLst>
                                      </p:cBhvr>
                                      <p:by>
                                        <p:hsl h="0" s="-12549" l="-25098"/>
                                      </p:by>
                                    </p:animClr>
                                    <p:animClr clrSpc="hsl" dir="cw">
                                      <p:cBhvr>
                                        <p:cTn id="55" dur="500" fill="hold"/>
                                        <p:tgtEl>
                                          <p:spTgt spid="324611">
                                            <p:txEl>
                                              <p:pRg st="3" end="3"/>
                                            </p:txEl>
                                          </p:spTgt>
                                        </p:tgtEl>
                                        <p:attrNameLst>
                                          <p:attrName>stroke.color</p:attrName>
                                        </p:attrNameLst>
                                      </p:cBhvr>
                                      <p:by>
                                        <p:hsl h="0" s="-12549" l="-25098"/>
                                      </p:by>
                                    </p:animClr>
                                    <p:set>
                                      <p:cBhvr>
                                        <p:cTn id="56" dur="500" fill="hold"/>
                                        <p:tgtEl>
                                          <p:spTgt spid="324611">
                                            <p:txEl>
                                              <p:pRg st="3" end="3"/>
                                            </p:txEl>
                                          </p:spTgt>
                                        </p:tgtEl>
                                        <p:attrNameLst>
                                          <p:attrName>fill.type</p:attrName>
                                        </p:attrNameLst>
                                      </p:cBhvr>
                                      <p:to>
                                        <p:strVal val="solid"/>
                                      </p:to>
                                    </p:set>
                                  </p:childTnLst>
                                </p:cTn>
                              </p:par>
                              <p:par>
                                <p:cTn id="57" presetID="24" presetClass="emph" presetSubtype="0" fill="hold" grpId="1" nodeType="withEffect">
                                  <p:stCondLst>
                                    <p:cond delay="0"/>
                                  </p:stCondLst>
                                  <p:childTnLst>
                                    <p:animClr clrSpc="hsl" dir="cw">
                                      <p:cBhvr override="childStyle">
                                        <p:cTn id="58" dur="500" fill="hold"/>
                                        <p:tgtEl>
                                          <p:spTgt spid="324611">
                                            <p:txEl>
                                              <p:pRg st="4" end="4"/>
                                            </p:txEl>
                                          </p:spTgt>
                                        </p:tgtEl>
                                        <p:attrNameLst>
                                          <p:attrName>style.color</p:attrName>
                                        </p:attrNameLst>
                                      </p:cBhvr>
                                      <p:by>
                                        <p:hsl h="0" s="-12549" l="-25098"/>
                                      </p:by>
                                    </p:animClr>
                                    <p:animClr clrSpc="hsl" dir="cw">
                                      <p:cBhvr>
                                        <p:cTn id="59" dur="500" fill="hold"/>
                                        <p:tgtEl>
                                          <p:spTgt spid="324611">
                                            <p:txEl>
                                              <p:pRg st="4" end="4"/>
                                            </p:txEl>
                                          </p:spTgt>
                                        </p:tgtEl>
                                        <p:attrNameLst>
                                          <p:attrName>fillcolor</p:attrName>
                                        </p:attrNameLst>
                                      </p:cBhvr>
                                      <p:by>
                                        <p:hsl h="0" s="-12549" l="-25098"/>
                                      </p:by>
                                    </p:animClr>
                                    <p:animClr clrSpc="hsl" dir="cw">
                                      <p:cBhvr>
                                        <p:cTn id="60" dur="500" fill="hold"/>
                                        <p:tgtEl>
                                          <p:spTgt spid="324611">
                                            <p:txEl>
                                              <p:pRg st="4" end="4"/>
                                            </p:txEl>
                                          </p:spTgt>
                                        </p:tgtEl>
                                        <p:attrNameLst>
                                          <p:attrName>stroke.color</p:attrName>
                                        </p:attrNameLst>
                                      </p:cBhvr>
                                      <p:by>
                                        <p:hsl h="0" s="-12549" l="-25098"/>
                                      </p:by>
                                    </p:animClr>
                                    <p:set>
                                      <p:cBhvr>
                                        <p:cTn id="61" dur="500" fill="hold"/>
                                        <p:tgtEl>
                                          <p:spTgt spid="324611">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4611" grpId="0" uiExpand="1" build="p"/>
      <p:bldP spid="324611" grpId="1"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p:txBody>
          <a:bodyPr/>
          <a:lstStyle/>
          <a:p>
            <a:r>
              <a:rPr lang="en-GB" sz="4000"/>
              <a:t>Health policy decisions require a great deal of judgement</a:t>
            </a:r>
            <a:r>
              <a:rPr lang="nb-NO" sz="4000"/>
              <a:t> </a:t>
            </a:r>
          </a:p>
        </p:txBody>
      </p:sp>
      <p:sp>
        <p:nvSpPr>
          <p:cNvPr id="291843" name="Rectangle 3"/>
          <p:cNvSpPr>
            <a:spLocks noGrp="1" noChangeArrowheads="1"/>
          </p:cNvSpPr>
          <p:nvPr>
            <p:ph type="body" idx="1"/>
          </p:nvPr>
        </p:nvSpPr>
        <p:spPr/>
        <p:txBody>
          <a:bodyPr/>
          <a:lstStyle/>
          <a:p>
            <a:r>
              <a:rPr lang="en-GB" sz="2800"/>
              <a:t>The importance of the problem and its causes</a:t>
            </a:r>
          </a:p>
          <a:p>
            <a:r>
              <a:rPr lang="en-GB" sz="2800"/>
              <a:t>Which options to consider to address the problem</a:t>
            </a:r>
          </a:p>
          <a:p>
            <a:r>
              <a:rPr lang="en-GB" sz="2800"/>
              <a:t>The likely impacts of those options</a:t>
            </a:r>
          </a:p>
          <a:p>
            <a:r>
              <a:rPr lang="en-GB" sz="2800"/>
              <a:t>Barriers to implementing the options</a:t>
            </a:r>
          </a:p>
          <a:p>
            <a:r>
              <a:rPr lang="en-GB" sz="2800"/>
              <a:t>Which implementation strategies to consider to address those barriers</a:t>
            </a:r>
          </a:p>
          <a:p>
            <a:r>
              <a:rPr lang="en-GB" sz="2800"/>
              <a:t>The likely effects of those strategies</a:t>
            </a:r>
          </a:p>
          <a:p>
            <a:r>
              <a:rPr lang="en-GB" sz="2800"/>
              <a:t>Priorities for monitoring and evaluation</a:t>
            </a:r>
            <a:endParaRPr lang="nb-NO"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1843">
                                            <p:txEl>
                                              <p:pRg st="0" end="0"/>
                                            </p:txEl>
                                          </p:spTgt>
                                        </p:tgtEl>
                                        <p:attrNameLst>
                                          <p:attrName>style.visibility</p:attrName>
                                        </p:attrNameLst>
                                      </p:cBhvr>
                                      <p:to>
                                        <p:strVal val="visible"/>
                                      </p:to>
                                    </p:set>
                                    <p:anim calcmode="lin" valueType="num">
                                      <p:cBhvr additive="base">
                                        <p:cTn id="7" dur="500" fill="hold"/>
                                        <p:tgtEl>
                                          <p:spTgt spid="2918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18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91843">
                                            <p:txEl>
                                              <p:pRg st="1" end="1"/>
                                            </p:txEl>
                                          </p:spTgt>
                                        </p:tgtEl>
                                        <p:attrNameLst>
                                          <p:attrName>style.visibility</p:attrName>
                                        </p:attrNameLst>
                                      </p:cBhvr>
                                      <p:to>
                                        <p:strVal val="visible"/>
                                      </p:to>
                                    </p:set>
                                    <p:anim calcmode="lin" valueType="num">
                                      <p:cBhvr additive="base">
                                        <p:cTn id="13" dur="500" fill="hold"/>
                                        <p:tgtEl>
                                          <p:spTgt spid="2918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18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91843">
                                            <p:txEl>
                                              <p:pRg st="2" end="2"/>
                                            </p:txEl>
                                          </p:spTgt>
                                        </p:tgtEl>
                                        <p:attrNameLst>
                                          <p:attrName>style.visibility</p:attrName>
                                        </p:attrNameLst>
                                      </p:cBhvr>
                                      <p:to>
                                        <p:strVal val="visible"/>
                                      </p:to>
                                    </p:set>
                                    <p:anim calcmode="lin" valueType="num">
                                      <p:cBhvr additive="base">
                                        <p:cTn id="19" dur="500" fill="hold"/>
                                        <p:tgtEl>
                                          <p:spTgt spid="2918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918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91843">
                                            <p:txEl>
                                              <p:pRg st="3" end="3"/>
                                            </p:txEl>
                                          </p:spTgt>
                                        </p:tgtEl>
                                        <p:attrNameLst>
                                          <p:attrName>style.visibility</p:attrName>
                                        </p:attrNameLst>
                                      </p:cBhvr>
                                      <p:to>
                                        <p:strVal val="visible"/>
                                      </p:to>
                                    </p:set>
                                    <p:anim calcmode="lin" valueType="num">
                                      <p:cBhvr additive="base">
                                        <p:cTn id="25" dur="500" fill="hold"/>
                                        <p:tgtEl>
                                          <p:spTgt spid="29184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918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91843">
                                            <p:txEl>
                                              <p:pRg st="4" end="4"/>
                                            </p:txEl>
                                          </p:spTgt>
                                        </p:tgtEl>
                                        <p:attrNameLst>
                                          <p:attrName>style.visibility</p:attrName>
                                        </p:attrNameLst>
                                      </p:cBhvr>
                                      <p:to>
                                        <p:strVal val="visible"/>
                                      </p:to>
                                    </p:set>
                                    <p:anim calcmode="lin" valueType="num">
                                      <p:cBhvr additive="base">
                                        <p:cTn id="31" dur="500" fill="hold"/>
                                        <p:tgtEl>
                                          <p:spTgt spid="29184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9184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91843">
                                            <p:txEl>
                                              <p:pRg st="5" end="5"/>
                                            </p:txEl>
                                          </p:spTgt>
                                        </p:tgtEl>
                                        <p:attrNameLst>
                                          <p:attrName>style.visibility</p:attrName>
                                        </p:attrNameLst>
                                      </p:cBhvr>
                                      <p:to>
                                        <p:strVal val="visible"/>
                                      </p:to>
                                    </p:set>
                                    <p:anim calcmode="lin" valueType="num">
                                      <p:cBhvr additive="base">
                                        <p:cTn id="37" dur="500" fill="hold"/>
                                        <p:tgtEl>
                                          <p:spTgt spid="29184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9184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91843">
                                            <p:txEl>
                                              <p:pRg st="6" end="6"/>
                                            </p:txEl>
                                          </p:spTgt>
                                        </p:tgtEl>
                                        <p:attrNameLst>
                                          <p:attrName>style.visibility</p:attrName>
                                        </p:attrNameLst>
                                      </p:cBhvr>
                                      <p:to>
                                        <p:strVal val="visible"/>
                                      </p:to>
                                    </p:set>
                                    <p:anim calcmode="lin" valueType="num">
                                      <p:cBhvr additive="base">
                                        <p:cTn id="43" dur="500" fill="hold"/>
                                        <p:tgtEl>
                                          <p:spTgt spid="29184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9184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184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2"/>
          <p:cNvSpPr>
            <a:spLocks noGrp="1" noChangeArrowheads="1"/>
          </p:cNvSpPr>
          <p:nvPr>
            <p:ph type="title"/>
          </p:nvPr>
        </p:nvSpPr>
        <p:spPr>
          <a:xfrm>
            <a:off x="457200" y="557213"/>
            <a:ext cx="8229600" cy="1143000"/>
          </a:xfrm>
        </p:spPr>
        <p:txBody>
          <a:bodyPr/>
          <a:lstStyle/>
          <a:p>
            <a:r>
              <a:rPr lang="en-GB" sz="3200"/>
              <a:t>The agenda should include deliberation about the problem, each option for addressing the problem, implementation considerations, and next steps</a:t>
            </a:r>
            <a:endParaRPr lang="nb-NO" sz="3200"/>
          </a:p>
        </p:txBody>
      </p:sp>
      <p:sp>
        <p:nvSpPr>
          <p:cNvPr id="325635" name="Rectangle 3"/>
          <p:cNvSpPr>
            <a:spLocks noGrp="1" noChangeArrowheads="1"/>
          </p:cNvSpPr>
          <p:nvPr>
            <p:ph type="body" idx="1"/>
          </p:nvPr>
        </p:nvSpPr>
        <p:spPr>
          <a:xfrm>
            <a:off x="457200" y="2420938"/>
            <a:ext cx="8229600" cy="3816350"/>
          </a:xfrm>
        </p:spPr>
        <p:txBody>
          <a:bodyPr/>
          <a:lstStyle/>
          <a:p>
            <a:pPr>
              <a:lnSpc>
                <a:spcPct val="80000"/>
              </a:lnSpc>
            </a:pPr>
            <a:r>
              <a:rPr lang="en-GB" sz="2000"/>
              <a:t>It is logical to organise the agenda so that there are separate deliberations about each section of the policy brief</a:t>
            </a:r>
          </a:p>
          <a:p>
            <a:pPr>
              <a:lnSpc>
                <a:spcPct val="80000"/>
              </a:lnSpc>
            </a:pPr>
            <a:r>
              <a:rPr lang="en-GB" sz="2000"/>
              <a:t>There may be reasons to organise the agenda differently</a:t>
            </a:r>
          </a:p>
          <a:p>
            <a:pPr lvl="1">
              <a:lnSpc>
                <a:spcPct val="80000"/>
              </a:lnSpc>
            </a:pPr>
            <a:r>
              <a:rPr lang="en-GB" sz="1800"/>
              <a:t>E.g. discussing implementation considerations together with each option</a:t>
            </a:r>
          </a:p>
          <a:p>
            <a:pPr>
              <a:lnSpc>
                <a:spcPct val="80000"/>
              </a:lnSpc>
            </a:pPr>
            <a:r>
              <a:rPr lang="en-GB" sz="2000"/>
              <a:t>Depending on the timing and objectives of the dialogue, it may be desirable to give more time to some considerations than others</a:t>
            </a:r>
          </a:p>
          <a:p>
            <a:pPr lvl="1">
              <a:lnSpc>
                <a:spcPct val="80000"/>
              </a:lnSpc>
            </a:pPr>
            <a:r>
              <a:rPr lang="en-GB" sz="1800"/>
              <a:t>E.g. it may be desirable to spend more time discussing the problem early in the policy development process, if there are conflicting views regarding the problem, of if there are important uncertainties about the problem</a:t>
            </a:r>
          </a:p>
          <a:p>
            <a:pPr lvl="1">
              <a:lnSpc>
                <a:spcPct val="80000"/>
              </a:lnSpc>
            </a:pPr>
            <a:r>
              <a:rPr lang="en-GB" sz="1800"/>
              <a:t>Conversely, it may be desirable to spend less time discussing the problem and more time discussing solutions, if there is already a shared understanding of the problem</a:t>
            </a:r>
            <a:r>
              <a:rPr lang="nb-NO" sz="18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5635">
                                            <p:txEl>
                                              <p:pRg st="0" end="0"/>
                                            </p:txEl>
                                          </p:spTgt>
                                        </p:tgtEl>
                                        <p:attrNameLst>
                                          <p:attrName>style.visibility</p:attrName>
                                        </p:attrNameLst>
                                      </p:cBhvr>
                                      <p:to>
                                        <p:strVal val="visible"/>
                                      </p:to>
                                    </p:set>
                                    <p:anim calcmode="lin" valueType="num">
                                      <p:cBhvr additive="base">
                                        <p:cTn id="7" dur="500" fill="hold"/>
                                        <p:tgtEl>
                                          <p:spTgt spid="3256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56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4" presetClass="emph" presetSubtype="0" fill="hold" grpId="1" nodeType="clickEffect">
                                  <p:stCondLst>
                                    <p:cond delay="0"/>
                                  </p:stCondLst>
                                  <p:childTnLst>
                                    <p:animClr clrSpc="hsl" dir="cw">
                                      <p:cBhvr override="childStyle">
                                        <p:cTn id="12" dur="500" fill="hold"/>
                                        <p:tgtEl>
                                          <p:spTgt spid="325635">
                                            <p:txEl>
                                              <p:pRg st="0" end="0"/>
                                            </p:txEl>
                                          </p:spTgt>
                                        </p:tgtEl>
                                        <p:attrNameLst>
                                          <p:attrName>style.color</p:attrName>
                                        </p:attrNameLst>
                                      </p:cBhvr>
                                      <p:by>
                                        <p:hsl h="0" s="-12549" l="-25098"/>
                                      </p:by>
                                    </p:animClr>
                                    <p:animClr clrSpc="hsl" dir="cw">
                                      <p:cBhvr>
                                        <p:cTn id="13" dur="500" fill="hold"/>
                                        <p:tgtEl>
                                          <p:spTgt spid="325635">
                                            <p:txEl>
                                              <p:pRg st="0" end="0"/>
                                            </p:txEl>
                                          </p:spTgt>
                                        </p:tgtEl>
                                        <p:attrNameLst>
                                          <p:attrName>fillcolor</p:attrName>
                                        </p:attrNameLst>
                                      </p:cBhvr>
                                      <p:by>
                                        <p:hsl h="0" s="-12549" l="-25098"/>
                                      </p:by>
                                    </p:animClr>
                                    <p:animClr clrSpc="hsl" dir="cw">
                                      <p:cBhvr>
                                        <p:cTn id="14" dur="500" fill="hold"/>
                                        <p:tgtEl>
                                          <p:spTgt spid="325635">
                                            <p:txEl>
                                              <p:pRg st="0" end="0"/>
                                            </p:txEl>
                                          </p:spTgt>
                                        </p:tgtEl>
                                        <p:attrNameLst>
                                          <p:attrName>stroke.color</p:attrName>
                                        </p:attrNameLst>
                                      </p:cBhvr>
                                      <p:by>
                                        <p:hsl h="0" s="-12549" l="-25098"/>
                                      </p:by>
                                    </p:animClr>
                                    <p:set>
                                      <p:cBhvr>
                                        <p:cTn id="15" dur="500" fill="hold"/>
                                        <p:tgtEl>
                                          <p:spTgt spid="325635">
                                            <p:txEl>
                                              <p:pRg st="0" end="0"/>
                                            </p:txEl>
                                          </p:spTgt>
                                        </p:tgtEl>
                                        <p:attrNameLst>
                                          <p:attrName>fill.type</p:attrName>
                                        </p:attrNameLst>
                                      </p:cBhvr>
                                      <p:to>
                                        <p:strVal val="solid"/>
                                      </p:to>
                                    </p:set>
                                  </p:childTnLst>
                                </p:cTn>
                              </p:par>
                              <p:par>
                                <p:cTn id="16" presetID="2" presetClass="entr" presetSubtype="4" fill="hold" grpId="0" nodeType="withEffect">
                                  <p:stCondLst>
                                    <p:cond delay="0"/>
                                  </p:stCondLst>
                                  <p:childTnLst>
                                    <p:set>
                                      <p:cBhvr>
                                        <p:cTn id="17" dur="1" fill="hold">
                                          <p:stCondLst>
                                            <p:cond delay="0"/>
                                          </p:stCondLst>
                                        </p:cTn>
                                        <p:tgtEl>
                                          <p:spTgt spid="325635">
                                            <p:txEl>
                                              <p:pRg st="1" end="1"/>
                                            </p:txEl>
                                          </p:spTgt>
                                        </p:tgtEl>
                                        <p:attrNameLst>
                                          <p:attrName>style.visibility</p:attrName>
                                        </p:attrNameLst>
                                      </p:cBhvr>
                                      <p:to>
                                        <p:strVal val="visible"/>
                                      </p:to>
                                    </p:set>
                                    <p:anim calcmode="lin" valueType="num">
                                      <p:cBhvr additive="base">
                                        <p:cTn id="18" dur="500" fill="hold"/>
                                        <p:tgtEl>
                                          <p:spTgt spid="32563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25635">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25635">
                                            <p:txEl>
                                              <p:pRg st="2" end="2"/>
                                            </p:txEl>
                                          </p:spTgt>
                                        </p:tgtEl>
                                        <p:attrNameLst>
                                          <p:attrName>style.visibility</p:attrName>
                                        </p:attrNameLst>
                                      </p:cBhvr>
                                      <p:to>
                                        <p:strVal val="visible"/>
                                      </p:to>
                                    </p:set>
                                    <p:anim calcmode="lin" valueType="num">
                                      <p:cBhvr additive="base">
                                        <p:cTn id="22" dur="500" fill="hold"/>
                                        <p:tgtEl>
                                          <p:spTgt spid="325635">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2563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325635">
                                            <p:txEl>
                                              <p:pRg st="3" end="3"/>
                                            </p:txEl>
                                          </p:spTgt>
                                        </p:tgtEl>
                                        <p:attrNameLst>
                                          <p:attrName>style.visibility</p:attrName>
                                        </p:attrNameLst>
                                      </p:cBhvr>
                                      <p:to>
                                        <p:strVal val="visible"/>
                                      </p:to>
                                    </p:set>
                                    <p:anim calcmode="lin" valueType="num">
                                      <p:cBhvr additive="base">
                                        <p:cTn id="28" dur="500" fill="hold"/>
                                        <p:tgtEl>
                                          <p:spTgt spid="325635">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25635">
                                            <p:txEl>
                                              <p:pRg st="3" end="3"/>
                                            </p:txEl>
                                          </p:spTgt>
                                        </p:tgtEl>
                                        <p:attrNameLst>
                                          <p:attrName>ppt_y</p:attrName>
                                        </p:attrNameLst>
                                      </p:cBhvr>
                                      <p:tavLst>
                                        <p:tav tm="0">
                                          <p:val>
                                            <p:strVal val="1+#ppt_h/2"/>
                                          </p:val>
                                        </p:tav>
                                        <p:tav tm="100000">
                                          <p:val>
                                            <p:strVal val="#ppt_y"/>
                                          </p:val>
                                        </p:tav>
                                      </p:tavLst>
                                    </p:anim>
                                  </p:childTnLst>
                                </p:cTn>
                              </p:par>
                              <p:par>
                                <p:cTn id="30" presetID="2" presetClass="entr" presetSubtype="4" fill="hold" grpId="0" nodeType="withEffect">
                                  <p:stCondLst>
                                    <p:cond delay="0"/>
                                  </p:stCondLst>
                                  <p:childTnLst>
                                    <p:set>
                                      <p:cBhvr>
                                        <p:cTn id="31" dur="1" fill="hold">
                                          <p:stCondLst>
                                            <p:cond delay="0"/>
                                          </p:stCondLst>
                                        </p:cTn>
                                        <p:tgtEl>
                                          <p:spTgt spid="325635">
                                            <p:txEl>
                                              <p:pRg st="4" end="4"/>
                                            </p:txEl>
                                          </p:spTgt>
                                        </p:tgtEl>
                                        <p:attrNameLst>
                                          <p:attrName>style.visibility</p:attrName>
                                        </p:attrNameLst>
                                      </p:cBhvr>
                                      <p:to>
                                        <p:strVal val="visible"/>
                                      </p:to>
                                    </p:set>
                                    <p:anim calcmode="lin" valueType="num">
                                      <p:cBhvr additive="base">
                                        <p:cTn id="32" dur="500" fill="hold"/>
                                        <p:tgtEl>
                                          <p:spTgt spid="325635">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25635">
                                            <p:txEl>
                                              <p:pRg st="4" end="4"/>
                                            </p:txEl>
                                          </p:spTgt>
                                        </p:tgtEl>
                                        <p:attrNameLst>
                                          <p:attrName>ppt_y</p:attrName>
                                        </p:attrNameLst>
                                      </p:cBhvr>
                                      <p:tavLst>
                                        <p:tav tm="0">
                                          <p:val>
                                            <p:strVal val="1+#ppt_h/2"/>
                                          </p:val>
                                        </p:tav>
                                        <p:tav tm="100000">
                                          <p:val>
                                            <p:strVal val="#ppt_y"/>
                                          </p:val>
                                        </p:tav>
                                      </p:tavLst>
                                    </p:anim>
                                  </p:childTnLst>
                                </p:cTn>
                              </p:par>
                              <p:par>
                                <p:cTn id="34" presetID="2" presetClass="entr" presetSubtype="4" fill="hold" grpId="0" nodeType="withEffect">
                                  <p:stCondLst>
                                    <p:cond delay="0"/>
                                  </p:stCondLst>
                                  <p:childTnLst>
                                    <p:set>
                                      <p:cBhvr>
                                        <p:cTn id="35" dur="1" fill="hold">
                                          <p:stCondLst>
                                            <p:cond delay="0"/>
                                          </p:stCondLst>
                                        </p:cTn>
                                        <p:tgtEl>
                                          <p:spTgt spid="325635">
                                            <p:txEl>
                                              <p:pRg st="5" end="5"/>
                                            </p:txEl>
                                          </p:spTgt>
                                        </p:tgtEl>
                                        <p:attrNameLst>
                                          <p:attrName>style.visibility</p:attrName>
                                        </p:attrNameLst>
                                      </p:cBhvr>
                                      <p:to>
                                        <p:strVal val="visible"/>
                                      </p:to>
                                    </p:set>
                                    <p:anim calcmode="lin" valueType="num">
                                      <p:cBhvr additive="base">
                                        <p:cTn id="36" dur="500" fill="hold"/>
                                        <p:tgtEl>
                                          <p:spTgt spid="325635">
                                            <p:txEl>
                                              <p:pRg st="5" end="5"/>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25635">
                                            <p:txEl>
                                              <p:pRg st="5" end="5"/>
                                            </p:txEl>
                                          </p:spTgt>
                                        </p:tgtEl>
                                        <p:attrNameLst>
                                          <p:attrName>ppt_y</p:attrName>
                                        </p:attrNameLst>
                                      </p:cBhvr>
                                      <p:tavLst>
                                        <p:tav tm="0">
                                          <p:val>
                                            <p:strVal val="1+#ppt_h/2"/>
                                          </p:val>
                                        </p:tav>
                                        <p:tav tm="100000">
                                          <p:val>
                                            <p:strVal val="#ppt_y"/>
                                          </p:val>
                                        </p:tav>
                                      </p:tavLst>
                                    </p:anim>
                                  </p:childTnLst>
                                </p:cTn>
                              </p:par>
                              <p:par>
                                <p:cTn id="38" presetID="24" presetClass="emph" presetSubtype="0" fill="hold" grpId="1" nodeType="withEffect">
                                  <p:stCondLst>
                                    <p:cond delay="0"/>
                                  </p:stCondLst>
                                  <p:childTnLst>
                                    <p:animClr clrSpc="hsl" dir="cw">
                                      <p:cBhvr override="childStyle">
                                        <p:cTn id="39" dur="500" fill="hold"/>
                                        <p:tgtEl>
                                          <p:spTgt spid="325635">
                                            <p:txEl>
                                              <p:pRg st="1" end="1"/>
                                            </p:txEl>
                                          </p:spTgt>
                                        </p:tgtEl>
                                        <p:attrNameLst>
                                          <p:attrName>style.color</p:attrName>
                                        </p:attrNameLst>
                                      </p:cBhvr>
                                      <p:by>
                                        <p:hsl h="0" s="-12549" l="-25098"/>
                                      </p:by>
                                    </p:animClr>
                                    <p:animClr clrSpc="hsl" dir="cw">
                                      <p:cBhvr>
                                        <p:cTn id="40" dur="500" fill="hold"/>
                                        <p:tgtEl>
                                          <p:spTgt spid="325635">
                                            <p:txEl>
                                              <p:pRg st="1" end="1"/>
                                            </p:txEl>
                                          </p:spTgt>
                                        </p:tgtEl>
                                        <p:attrNameLst>
                                          <p:attrName>fillcolor</p:attrName>
                                        </p:attrNameLst>
                                      </p:cBhvr>
                                      <p:by>
                                        <p:hsl h="0" s="-12549" l="-25098"/>
                                      </p:by>
                                    </p:animClr>
                                    <p:animClr clrSpc="hsl" dir="cw">
                                      <p:cBhvr>
                                        <p:cTn id="41" dur="500" fill="hold"/>
                                        <p:tgtEl>
                                          <p:spTgt spid="325635">
                                            <p:txEl>
                                              <p:pRg st="1" end="1"/>
                                            </p:txEl>
                                          </p:spTgt>
                                        </p:tgtEl>
                                        <p:attrNameLst>
                                          <p:attrName>stroke.color</p:attrName>
                                        </p:attrNameLst>
                                      </p:cBhvr>
                                      <p:by>
                                        <p:hsl h="0" s="-12549" l="-25098"/>
                                      </p:by>
                                    </p:animClr>
                                    <p:set>
                                      <p:cBhvr>
                                        <p:cTn id="42" dur="500" fill="hold"/>
                                        <p:tgtEl>
                                          <p:spTgt spid="325635">
                                            <p:txEl>
                                              <p:pRg st="1" end="1"/>
                                            </p:txEl>
                                          </p:spTgt>
                                        </p:tgtEl>
                                        <p:attrNameLst>
                                          <p:attrName>fill.type</p:attrName>
                                        </p:attrNameLst>
                                      </p:cBhvr>
                                      <p:to>
                                        <p:strVal val="solid"/>
                                      </p:to>
                                    </p:set>
                                  </p:childTnLst>
                                </p:cTn>
                              </p:par>
                              <p:par>
                                <p:cTn id="43" presetID="24" presetClass="emph" presetSubtype="0" fill="hold" grpId="1" nodeType="withEffect">
                                  <p:stCondLst>
                                    <p:cond delay="0"/>
                                  </p:stCondLst>
                                  <p:childTnLst>
                                    <p:animClr clrSpc="hsl" dir="cw">
                                      <p:cBhvr override="childStyle">
                                        <p:cTn id="44" dur="500" fill="hold"/>
                                        <p:tgtEl>
                                          <p:spTgt spid="325635">
                                            <p:txEl>
                                              <p:pRg st="2" end="2"/>
                                            </p:txEl>
                                          </p:spTgt>
                                        </p:tgtEl>
                                        <p:attrNameLst>
                                          <p:attrName>style.color</p:attrName>
                                        </p:attrNameLst>
                                      </p:cBhvr>
                                      <p:by>
                                        <p:hsl h="0" s="-12549" l="-25098"/>
                                      </p:by>
                                    </p:animClr>
                                    <p:animClr clrSpc="hsl" dir="cw">
                                      <p:cBhvr>
                                        <p:cTn id="45" dur="500" fill="hold"/>
                                        <p:tgtEl>
                                          <p:spTgt spid="325635">
                                            <p:txEl>
                                              <p:pRg st="2" end="2"/>
                                            </p:txEl>
                                          </p:spTgt>
                                        </p:tgtEl>
                                        <p:attrNameLst>
                                          <p:attrName>fillcolor</p:attrName>
                                        </p:attrNameLst>
                                      </p:cBhvr>
                                      <p:by>
                                        <p:hsl h="0" s="-12549" l="-25098"/>
                                      </p:by>
                                    </p:animClr>
                                    <p:animClr clrSpc="hsl" dir="cw">
                                      <p:cBhvr>
                                        <p:cTn id="46" dur="500" fill="hold"/>
                                        <p:tgtEl>
                                          <p:spTgt spid="325635">
                                            <p:txEl>
                                              <p:pRg st="2" end="2"/>
                                            </p:txEl>
                                          </p:spTgt>
                                        </p:tgtEl>
                                        <p:attrNameLst>
                                          <p:attrName>stroke.color</p:attrName>
                                        </p:attrNameLst>
                                      </p:cBhvr>
                                      <p:by>
                                        <p:hsl h="0" s="-12549" l="-25098"/>
                                      </p:by>
                                    </p:animClr>
                                    <p:set>
                                      <p:cBhvr>
                                        <p:cTn id="47" dur="500" fill="hold"/>
                                        <p:tgtEl>
                                          <p:spTgt spid="325635">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5635" grpId="0" uiExpand="1" build="p"/>
      <p:bldP spid="325635" grpId="1"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Rectangle 2"/>
          <p:cNvSpPr>
            <a:spLocks noGrp="1" noChangeArrowheads="1"/>
          </p:cNvSpPr>
          <p:nvPr>
            <p:ph type="title"/>
          </p:nvPr>
        </p:nvSpPr>
        <p:spPr/>
        <p:txBody>
          <a:bodyPr/>
          <a:lstStyle/>
          <a:p>
            <a:r>
              <a:rPr lang="en-GB"/>
              <a:t>Length of a policy dialogue</a:t>
            </a:r>
            <a:endParaRPr lang="nb-NO"/>
          </a:p>
        </p:txBody>
      </p:sp>
      <p:sp>
        <p:nvSpPr>
          <p:cNvPr id="326659" name="Rectangle 3"/>
          <p:cNvSpPr>
            <a:spLocks noGrp="1" noChangeArrowheads="1"/>
          </p:cNvSpPr>
          <p:nvPr>
            <p:ph type="body" idx="1"/>
          </p:nvPr>
        </p:nvSpPr>
        <p:spPr/>
        <p:txBody>
          <a:bodyPr/>
          <a:lstStyle/>
          <a:p>
            <a:pPr>
              <a:lnSpc>
                <a:spcPct val="90000"/>
              </a:lnSpc>
            </a:pPr>
            <a:r>
              <a:rPr lang="en-GB"/>
              <a:t>It is necessary to balance </a:t>
            </a:r>
          </a:p>
          <a:p>
            <a:pPr lvl="1">
              <a:lnSpc>
                <a:spcPct val="90000"/>
              </a:lnSpc>
            </a:pPr>
            <a:r>
              <a:rPr lang="en-GB"/>
              <a:t>Allowing sufficient time for a fruitful discussion with participation of all of the participants </a:t>
            </a:r>
          </a:p>
          <a:p>
            <a:pPr lvl="1">
              <a:lnSpc>
                <a:spcPct val="90000"/>
              </a:lnSpc>
            </a:pPr>
            <a:r>
              <a:rPr lang="en-GB"/>
              <a:t>Minimising demands on participants’ time</a:t>
            </a:r>
          </a:p>
          <a:p>
            <a:pPr>
              <a:lnSpc>
                <a:spcPct val="90000"/>
              </a:lnSpc>
            </a:pPr>
            <a:r>
              <a:rPr lang="en-GB"/>
              <a:t>Between one and two days is likely to be an appropriate length</a:t>
            </a:r>
          </a:p>
          <a:p>
            <a:pPr lvl="1">
              <a:lnSpc>
                <a:spcPct val="90000"/>
              </a:lnSpc>
            </a:pPr>
            <a:r>
              <a:rPr lang="en-GB"/>
              <a:t>But this may vary depending on </a:t>
            </a:r>
          </a:p>
          <a:p>
            <a:pPr lvl="2">
              <a:lnSpc>
                <a:spcPct val="90000"/>
              </a:lnSpc>
            </a:pPr>
            <a:r>
              <a:rPr lang="en-GB"/>
              <a:t>The objectives of the dialogue</a:t>
            </a:r>
          </a:p>
          <a:p>
            <a:pPr lvl="2">
              <a:lnSpc>
                <a:spcPct val="90000"/>
              </a:lnSpc>
            </a:pPr>
            <a:r>
              <a:rPr lang="en-GB"/>
              <a:t>Schedules and travel arrangements for participants</a:t>
            </a:r>
          </a:p>
          <a:p>
            <a:pPr lvl="2">
              <a:lnSpc>
                <a:spcPct val="90000"/>
              </a:lnSpc>
            </a:pPr>
            <a:r>
              <a:rPr lang="en-GB"/>
              <a:t>The extent of controversy</a:t>
            </a:r>
            <a:r>
              <a:rPr lang="nb-NO"/>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6659">
                                            <p:txEl>
                                              <p:pRg st="0" end="0"/>
                                            </p:txEl>
                                          </p:spTgt>
                                        </p:tgtEl>
                                        <p:attrNameLst>
                                          <p:attrName>style.visibility</p:attrName>
                                        </p:attrNameLst>
                                      </p:cBhvr>
                                      <p:to>
                                        <p:strVal val="visible"/>
                                      </p:to>
                                    </p:set>
                                    <p:anim calcmode="lin" valueType="num">
                                      <p:cBhvr additive="base">
                                        <p:cTn id="7" dur="500" fill="hold"/>
                                        <p:tgtEl>
                                          <p:spTgt spid="3266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665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26659">
                                            <p:txEl>
                                              <p:pRg st="1" end="1"/>
                                            </p:txEl>
                                          </p:spTgt>
                                        </p:tgtEl>
                                        <p:attrNameLst>
                                          <p:attrName>style.visibility</p:attrName>
                                        </p:attrNameLst>
                                      </p:cBhvr>
                                      <p:to>
                                        <p:strVal val="visible"/>
                                      </p:to>
                                    </p:set>
                                    <p:anim calcmode="lin" valueType="num">
                                      <p:cBhvr additive="base">
                                        <p:cTn id="11" dur="500" fill="hold"/>
                                        <p:tgtEl>
                                          <p:spTgt spid="32665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2665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26659">
                                            <p:txEl>
                                              <p:pRg st="2" end="2"/>
                                            </p:txEl>
                                          </p:spTgt>
                                        </p:tgtEl>
                                        <p:attrNameLst>
                                          <p:attrName>style.visibility</p:attrName>
                                        </p:attrNameLst>
                                      </p:cBhvr>
                                      <p:to>
                                        <p:strVal val="visible"/>
                                      </p:to>
                                    </p:set>
                                    <p:anim calcmode="lin" valueType="num">
                                      <p:cBhvr additive="base">
                                        <p:cTn id="15" dur="500" fill="hold"/>
                                        <p:tgtEl>
                                          <p:spTgt spid="32665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2665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26659">
                                            <p:txEl>
                                              <p:pRg st="3" end="3"/>
                                            </p:txEl>
                                          </p:spTgt>
                                        </p:tgtEl>
                                        <p:attrNameLst>
                                          <p:attrName>style.visibility</p:attrName>
                                        </p:attrNameLst>
                                      </p:cBhvr>
                                      <p:to>
                                        <p:strVal val="visible"/>
                                      </p:to>
                                    </p:set>
                                    <p:anim calcmode="lin" valueType="num">
                                      <p:cBhvr additive="base">
                                        <p:cTn id="21" dur="500" fill="hold"/>
                                        <p:tgtEl>
                                          <p:spTgt spid="326659">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26659">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26659">
                                            <p:txEl>
                                              <p:pRg st="4" end="4"/>
                                            </p:txEl>
                                          </p:spTgt>
                                        </p:tgtEl>
                                        <p:attrNameLst>
                                          <p:attrName>style.visibility</p:attrName>
                                        </p:attrNameLst>
                                      </p:cBhvr>
                                      <p:to>
                                        <p:strVal val="visible"/>
                                      </p:to>
                                    </p:set>
                                    <p:anim calcmode="lin" valueType="num">
                                      <p:cBhvr additive="base">
                                        <p:cTn id="25" dur="500" fill="hold"/>
                                        <p:tgtEl>
                                          <p:spTgt spid="32665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26659">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26659">
                                            <p:txEl>
                                              <p:pRg st="5" end="5"/>
                                            </p:txEl>
                                          </p:spTgt>
                                        </p:tgtEl>
                                        <p:attrNameLst>
                                          <p:attrName>style.visibility</p:attrName>
                                        </p:attrNameLst>
                                      </p:cBhvr>
                                      <p:to>
                                        <p:strVal val="visible"/>
                                      </p:to>
                                    </p:set>
                                    <p:anim calcmode="lin" valueType="num">
                                      <p:cBhvr additive="base">
                                        <p:cTn id="29" dur="500" fill="hold"/>
                                        <p:tgtEl>
                                          <p:spTgt spid="326659">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26659">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26659">
                                            <p:txEl>
                                              <p:pRg st="6" end="6"/>
                                            </p:txEl>
                                          </p:spTgt>
                                        </p:tgtEl>
                                        <p:attrNameLst>
                                          <p:attrName>style.visibility</p:attrName>
                                        </p:attrNameLst>
                                      </p:cBhvr>
                                      <p:to>
                                        <p:strVal val="visible"/>
                                      </p:to>
                                    </p:set>
                                    <p:anim calcmode="lin" valueType="num">
                                      <p:cBhvr additive="base">
                                        <p:cTn id="33" dur="500" fill="hold"/>
                                        <p:tgtEl>
                                          <p:spTgt spid="326659">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26659">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26659">
                                            <p:txEl>
                                              <p:pRg st="7" end="7"/>
                                            </p:txEl>
                                          </p:spTgt>
                                        </p:tgtEl>
                                        <p:attrNameLst>
                                          <p:attrName>style.visibility</p:attrName>
                                        </p:attrNameLst>
                                      </p:cBhvr>
                                      <p:to>
                                        <p:strVal val="visible"/>
                                      </p:to>
                                    </p:set>
                                    <p:anim calcmode="lin" valueType="num">
                                      <p:cBhvr additive="base">
                                        <p:cTn id="37" dur="500" fill="hold"/>
                                        <p:tgtEl>
                                          <p:spTgt spid="326659">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26659">
                                            <p:txEl>
                                              <p:pRg st="7" end="7"/>
                                            </p:txEl>
                                          </p:spTgt>
                                        </p:tgtEl>
                                        <p:attrNameLst>
                                          <p:attrName>ppt_y</p:attrName>
                                        </p:attrNameLst>
                                      </p:cBhvr>
                                      <p:tavLst>
                                        <p:tav tm="0">
                                          <p:val>
                                            <p:strVal val="1+#ppt_h/2"/>
                                          </p:val>
                                        </p:tav>
                                        <p:tav tm="100000">
                                          <p:val>
                                            <p:strVal val="#ppt_y"/>
                                          </p:val>
                                        </p:tav>
                                      </p:tavLst>
                                    </p:anim>
                                  </p:childTnLst>
                                </p:cTn>
                              </p:par>
                              <p:par>
                                <p:cTn id="39" presetID="24" presetClass="emph" presetSubtype="0" fill="hold" grpId="1" nodeType="withEffect">
                                  <p:stCondLst>
                                    <p:cond delay="0"/>
                                  </p:stCondLst>
                                  <p:childTnLst>
                                    <p:animClr clrSpc="hsl" dir="cw">
                                      <p:cBhvr override="childStyle">
                                        <p:cTn id="40" dur="500" fill="hold"/>
                                        <p:tgtEl>
                                          <p:spTgt spid="326659">
                                            <p:txEl>
                                              <p:pRg st="0" end="0"/>
                                            </p:txEl>
                                          </p:spTgt>
                                        </p:tgtEl>
                                        <p:attrNameLst>
                                          <p:attrName>style.color</p:attrName>
                                        </p:attrNameLst>
                                      </p:cBhvr>
                                      <p:by>
                                        <p:hsl h="0" s="-12549" l="-25098"/>
                                      </p:by>
                                    </p:animClr>
                                    <p:animClr clrSpc="hsl" dir="cw">
                                      <p:cBhvr>
                                        <p:cTn id="41" dur="500" fill="hold"/>
                                        <p:tgtEl>
                                          <p:spTgt spid="326659">
                                            <p:txEl>
                                              <p:pRg st="0" end="0"/>
                                            </p:txEl>
                                          </p:spTgt>
                                        </p:tgtEl>
                                        <p:attrNameLst>
                                          <p:attrName>fillcolor</p:attrName>
                                        </p:attrNameLst>
                                      </p:cBhvr>
                                      <p:by>
                                        <p:hsl h="0" s="-12549" l="-25098"/>
                                      </p:by>
                                    </p:animClr>
                                    <p:animClr clrSpc="hsl" dir="cw">
                                      <p:cBhvr>
                                        <p:cTn id="42" dur="500" fill="hold"/>
                                        <p:tgtEl>
                                          <p:spTgt spid="326659">
                                            <p:txEl>
                                              <p:pRg st="0" end="0"/>
                                            </p:txEl>
                                          </p:spTgt>
                                        </p:tgtEl>
                                        <p:attrNameLst>
                                          <p:attrName>stroke.color</p:attrName>
                                        </p:attrNameLst>
                                      </p:cBhvr>
                                      <p:by>
                                        <p:hsl h="0" s="-12549" l="-25098"/>
                                      </p:by>
                                    </p:animClr>
                                    <p:set>
                                      <p:cBhvr>
                                        <p:cTn id="43" dur="500" fill="hold"/>
                                        <p:tgtEl>
                                          <p:spTgt spid="326659">
                                            <p:txEl>
                                              <p:pRg st="0" end="0"/>
                                            </p:txEl>
                                          </p:spTgt>
                                        </p:tgtEl>
                                        <p:attrNameLst>
                                          <p:attrName>fill.type</p:attrName>
                                        </p:attrNameLst>
                                      </p:cBhvr>
                                      <p:to>
                                        <p:strVal val="solid"/>
                                      </p:to>
                                    </p:set>
                                  </p:childTnLst>
                                </p:cTn>
                              </p:par>
                              <p:par>
                                <p:cTn id="44" presetID="24" presetClass="emph" presetSubtype="0" fill="hold" grpId="1" nodeType="withEffect">
                                  <p:stCondLst>
                                    <p:cond delay="0"/>
                                  </p:stCondLst>
                                  <p:childTnLst>
                                    <p:animClr clrSpc="hsl" dir="cw">
                                      <p:cBhvr override="childStyle">
                                        <p:cTn id="45" dur="500" fill="hold"/>
                                        <p:tgtEl>
                                          <p:spTgt spid="326659">
                                            <p:txEl>
                                              <p:pRg st="1" end="1"/>
                                            </p:txEl>
                                          </p:spTgt>
                                        </p:tgtEl>
                                        <p:attrNameLst>
                                          <p:attrName>style.color</p:attrName>
                                        </p:attrNameLst>
                                      </p:cBhvr>
                                      <p:by>
                                        <p:hsl h="0" s="-12549" l="-25098"/>
                                      </p:by>
                                    </p:animClr>
                                    <p:animClr clrSpc="hsl" dir="cw">
                                      <p:cBhvr>
                                        <p:cTn id="46" dur="500" fill="hold"/>
                                        <p:tgtEl>
                                          <p:spTgt spid="326659">
                                            <p:txEl>
                                              <p:pRg st="1" end="1"/>
                                            </p:txEl>
                                          </p:spTgt>
                                        </p:tgtEl>
                                        <p:attrNameLst>
                                          <p:attrName>fillcolor</p:attrName>
                                        </p:attrNameLst>
                                      </p:cBhvr>
                                      <p:by>
                                        <p:hsl h="0" s="-12549" l="-25098"/>
                                      </p:by>
                                    </p:animClr>
                                    <p:animClr clrSpc="hsl" dir="cw">
                                      <p:cBhvr>
                                        <p:cTn id="47" dur="500" fill="hold"/>
                                        <p:tgtEl>
                                          <p:spTgt spid="326659">
                                            <p:txEl>
                                              <p:pRg st="1" end="1"/>
                                            </p:txEl>
                                          </p:spTgt>
                                        </p:tgtEl>
                                        <p:attrNameLst>
                                          <p:attrName>stroke.color</p:attrName>
                                        </p:attrNameLst>
                                      </p:cBhvr>
                                      <p:by>
                                        <p:hsl h="0" s="-12549" l="-25098"/>
                                      </p:by>
                                    </p:animClr>
                                    <p:set>
                                      <p:cBhvr>
                                        <p:cTn id="48" dur="500" fill="hold"/>
                                        <p:tgtEl>
                                          <p:spTgt spid="326659">
                                            <p:txEl>
                                              <p:pRg st="1" end="1"/>
                                            </p:txEl>
                                          </p:spTgt>
                                        </p:tgtEl>
                                        <p:attrNameLst>
                                          <p:attrName>fill.type</p:attrName>
                                        </p:attrNameLst>
                                      </p:cBhvr>
                                      <p:to>
                                        <p:strVal val="solid"/>
                                      </p:to>
                                    </p:set>
                                  </p:childTnLst>
                                </p:cTn>
                              </p:par>
                              <p:par>
                                <p:cTn id="49" presetID="24" presetClass="emph" presetSubtype="0" fill="hold" grpId="1" nodeType="withEffect">
                                  <p:stCondLst>
                                    <p:cond delay="0"/>
                                  </p:stCondLst>
                                  <p:childTnLst>
                                    <p:animClr clrSpc="hsl" dir="cw">
                                      <p:cBhvr override="childStyle">
                                        <p:cTn id="50" dur="500" fill="hold"/>
                                        <p:tgtEl>
                                          <p:spTgt spid="326659">
                                            <p:txEl>
                                              <p:pRg st="2" end="2"/>
                                            </p:txEl>
                                          </p:spTgt>
                                        </p:tgtEl>
                                        <p:attrNameLst>
                                          <p:attrName>style.color</p:attrName>
                                        </p:attrNameLst>
                                      </p:cBhvr>
                                      <p:by>
                                        <p:hsl h="0" s="-12549" l="-25098"/>
                                      </p:by>
                                    </p:animClr>
                                    <p:animClr clrSpc="hsl" dir="cw">
                                      <p:cBhvr>
                                        <p:cTn id="51" dur="500" fill="hold"/>
                                        <p:tgtEl>
                                          <p:spTgt spid="326659">
                                            <p:txEl>
                                              <p:pRg st="2" end="2"/>
                                            </p:txEl>
                                          </p:spTgt>
                                        </p:tgtEl>
                                        <p:attrNameLst>
                                          <p:attrName>fillcolor</p:attrName>
                                        </p:attrNameLst>
                                      </p:cBhvr>
                                      <p:by>
                                        <p:hsl h="0" s="-12549" l="-25098"/>
                                      </p:by>
                                    </p:animClr>
                                    <p:animClr clrSpc="hsl" dir="cw">
                                      <p:cBhvr>
                                        <p:cTn id="52" dur="500" fill="hold"/>
                                        <p:tgtEl>
                                          <p:spTgt spid="326659">
                                            <p:txEl>
                                              <p:pRg st="2" end="2"/>
                                            </p:txEl>
                                          </p:spTgt>
                                        </p:tgtEl>
                                        <p:attrNameLst>
                                          <p:attrName>stroke.color</p:attrName>
                                        </p:attrNameLst>
                                      </p:cBhvr>
                                      <p:by>
                                        <p:hsl h="0" s="-12549" l="-25098"/>
                                      </p:by>
                                    </p:animClr>
                                    <p:set>
                                      <p:cBhvr>
                                        <p:cTn id="53" dur="500" fill="hold"/>
                                        <p:tgtEl>
                                          <p:spTgt spid="326659">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6659" grpId="0" build="p"/>
      <p:bldP spid="326659" grpId="1"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Rectangle 2"/>
          <p:cNvSpPr>
            <a:spLocks noGrp="1" noChangeArrowheads="1"/>
          </p:cNvSpPr>
          <p:nvPr>
            <p:ph type="title"/>
          </p:nvPr>
        </p:nvSpPr>
        <p:spPr/>
        <p:txBody>
          <a:bodyPr/>
          <a:lstStyle/>
          <a:p>
            <a:r>
              <a:rPr lang="nb-NO"/>
              <a:t>Chair or facilitator</a:t>
            </a:r>
          </a:p>
        </p:txBody>
      </p:sp>
      <p:sp>
        <p:nvSpPr>
          <p:cNvPr id="327683" name="Rectangle 3"/>
          <p:cNvSpPr>
            <a:spLocks noGrp="1" noChangeArrowheads="1"/>
          </p:cNvSpPr>
          <p:nvPr>
            <p:ph type="body" idx="1"/>
          </p:nvPr>
        </p:nvSpPr>
        <p:spPr/>
        <p:txBody>
          <a:bodyPr/>
          <a:lstStyle/>
          <a:p>
            <a:pPr>
              <a:lnSpc>
                <a:spcPct val="90000"/>
              </a:lnSpc>
            </a:pPr>
            <a:r>
              <a:rPr lang="en-GB" sz="2800"/>
              <a:t>A skilled, knowledgeable and neutral chair or facilitator is required to ensure that the</a:t>
            </a:r>
          </a:p>
          <a:p>
            <a:pPr lvl="1">
              <a:lnSpc>
                <a:spcPct val="90000"/>
              </a:lnSpc>
            </a:pPr>
            <a:r>
              <a:rPr lang="en-GB" sz="2400"/>
              <a:t>Time that is available is used well </a:t>
            </a:r>
          </a:p>
          <a:p>
            <a:pPr lvl="1">
              <a:lnSpc>
                <a:spcPct val="90000"/>
              </a:lnSpc>
            </a:pPr>
            <a:r>
              <a:rPr lang="en-GB" sz="2400"/>
              <a:t>Policy dialogue is run well. </a:t>
            </a:r>
          </a:p>
          <a:p>
            <a:pPr>
              <a:lnSpc>
                <a:spcPct val="90000"/>
              </a:lnSpc>
            </a:pPr>
            <a:r>
              <a:rPr lang="en-GB" sz="2800"/>
              <a:t>Experience and skill is needed to </a:t>
            </a:r>
          </a:p>
          <a:p>
            <a:pPr lvl="1">
              <a:lnSpc>
                <a:spcPct val="90000"/>
              </a:lnSpc>
            </a:pPr>
            <a:r>
              <a:rPr lang="en-GB" sz="2400"/>
              <a:t>Keep the discussions focused on relevant issues</a:t>
            </a:r>
          </a:p>
          <a:p>
            <a:pPr lvl="1">
              <a:lnSpc>
                <a:spcPct val="90000"/>
              </a:lnSpc>
            </a:pPr>
            <a:r>
              <a:rPr lang="en-GB" sz="2400"/>
              <a:t>Ensure that all participants contribute</a:t>
            </a:r>
          </a:p>
          <a:p>
            <a:pPr lvl="1">
              <a:lnSpc>
                <a:spcPct val="90000"/>
              </a:lnSpc>
            </a:pPr>
            <a:r>
              <a:rPr lang="en-GB" sz="2400"/>
              <a:t>Probe for the basis of important assumptions that are made without a clear basis</a:t>
            </a:r>
          </a:p>
          <a:p>
            <a:pPr lvl="1">
              <a:lnSpc>
                <a:spcPct val="90000"/>
              </a:lnSpc>
            </a:pPr>
            <a:r>
              <a:rPr lang="en-GB" sz="2400"/>
              <a:t>Challenge constructively possible misinterpretations of the evidence or the viewpoints of others</a:t>
            </a:r>
            <a:endParaRPr lang="nb-NO"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7683">
                                            <p:txEl>
                                              <p:pRg st="0" end="0"/>
                                            </p:txEl>
                                          </p:spTgt>
                                        </p:tgtEl>
                                        <p:attrNameLst>
                                          <p:attrName>style.visibility</p:attrName>
                                        </p:attrNameLst>
                                      </p:cBhvr>
                                      <p:to>
                                        <p:strVal val="visible"/>
                                      </p:to>
                                    </p:set>
                                    <p:anim calcmode="lin" valueType="num">
                                      <p:cBhvr additive="base">
                                        <p:cTn id="7" dur="500" fill="hold"/>
                                        <p:tgtEl>
                                          <p:spTgt spid="3276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768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27683">
                                            <p:txEl>
                                              <p:pRg st="1" end="1"/>
                                            </p:txEl>
                                          </p:spTgt>
                                        </p:tgtEl>
                                        <p:attrNameLst>
                                          <p:attrName>style.visibility</p:attrName>
                                        </p:attrNameLst>
                                      </p:cBhvr>
                                      <p:to>
                                        <p:strVal val="visible"/>
                                      </p:to>
                                    </p:set>
                                    <p:anim calcmode="lin" valueType="num">
                                      <p:cBhvr additive="base">
                                        <p:cTn id="11" dur="500" fill="hold"/>
                                        <p:tgtEl>
                                          <p:spTgt spid="32768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2768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27683">
                                            <p:txEl>
                                              <p:pRg st="2" end="2"/>
                                            </p:txEl>
                                          </p:spTgt>
                                        </p:tgtEl>
                                        <p:attrNameLst>
                                          <p:attrName>style.visibility</p:attrName>
                                        </p:attrNameLst>
                                      </p:cBhvr>
                                      <p:to>
                                        <p:strVal val="visible"/>
                                      </p:to>
                                    </p:set>
                                    <p:anim calcmode="lin" valueType="num">
                                      <p:cBhvr additive="base">
                                        <p:cTn id="15" dur="500" fill="hold"/>
                                        <p:tgtEl>
                                          <p:spTgt spid="32768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2768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27683">
                                            <p:txEl>
                                              <p:pRg st="3" end="3"/>
                                            </p:txEl>
                                          </p:spTgt>
                                        </p:tgtEl>
                                        <p:attrNameLst>
                                          <p:attrName>style.visibility</p:attrName>
                                        </p:attrNameLst>
                                      </p:cBhvr>
                                      <p:to>
                                        <p:strVal val="visible"/>
                                      </p:to>
                                    </p:set>
                                    <p:anim calcmode="lin" valueType="num">
                                      <p:cBhvr additive="base">
                                        <p:cTn id="21" dur="500" fill="hold"/>
                                        <p:tgtEl>
                                          <p:spTgt spid="32768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2768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27683">
                                            <p:txEl>
                                              <p:pRg st="4" end="4"/>
                                            </p:txEl>
                                          </p:spTgt>
                                        </p:tgtEl>
                                        <p:attrNameLst>
                                          <p:attrName>style.visibility</p:attrName>
                                        </p:attrNameLst>
                                      </p:cBhvr>
                                      <p:to>
                                        <p:strVal val="visible"/>
                                      </p:to>
                                    </p:set>
                                    <p:anim calcmode="lin" valueType="num">
                                      <p:cBhvr additive="base">
                                        <p:cTn id="25" dur="500" fill="hold"/>
                                        <p:tgtEl>
                                          <p:spTgt spid="32768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2768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27683">
                                            <p:txEl>
                                              <p:pRg st="5" end="5"/>
                                            </p:txEl>
                                          </p:spTgt>
                                        </p:tgtEl>
                                        <p:attrNameLst>
                                          <p:attrName>style.visibility</p:attrName>
                                        </p:attrNameLst>
                                      </p:cBhvr>
                                      <p:to>
                                        <p:strVal val="visible"/>
                                      </p:to>
                                    </p:set>
                                    <p:anim calcmode="lin" valueType="num">
                                      <p:cBhvr additive="base">
                                        <p:cTn id="29" dur="500" fill="hold"/>
                                        <p:tgtEl>
                                          <p:spTgt spid="32768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2768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27683">
                                            <p:txEl>
                                              <p:pRg st="6" end="6"/>
                                            </p:txEl>
                                          </p:spTgt>
                                        </p:tgtEl>
                                        <p:attrNameLst>
                                          <p:attrName>style.visibility</p:attrName>
                                        </p:attrNameLst>
                                      </p:cBhvr>
                                      <p:to>
                                        <p:strVal val="visible"/>
                                      </p:to>
                                    </p:set>
                                    <p:anim calcmode="lin" valueType="num">
                                      <p:cBhvr additive="base">
                                        <p:cTn id="33" dur="500" fill="hold"/>
                                        <p:tgtEl>
                                          <p:spTgt spid="32768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2768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27683">
                                            <p:txEl>
                                              <p:pRg st="7" end="7"/>
                                            </p:txEl>
                                          </p:spTgt>
                                        </p:tgtEl>
                                        <p:attrNameLst>
                                          <p:attrName>style.visibility</p:attrName>
                                        </p:attrNameLst>
                                      </p:cBhvr>
                                      <p:to>
                                        <p:strVal val="visible"/>
                                      </p:to>
                                    </p:set>
                                    <p:anim calcmode="lin" valueType="num">
                                      <p:cBhvr additive="base">
                                        <p:cTn id="37" dur="500" fill="hold"/>
                                        <p:tgtEl>
                                          <p:spTgt spid="32768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27683">
                                            <p:txEl>
                                              <p:pRg st="7" end="7"/>
                                            </p:txEl>
                                          </p:spTgt>
                                        </p:tgtEl>
                                        <p:attrNameLst>
                                          <p:attrName>ppt_y</p:attrName>
                                        </p:attrNameLst>
                                      </p:cBhvr>
                                      <p:tavLst>
                                        <p:tav tm="0">
                                          <p:val>
                                            <p:strVal val="1+#ppt_h/2"/>
                                          </p:val>
                                        </p:tav>
                                        <p:tav tm="100000">
                                          <p:val>
                                            <p:strVal val="#ppt_y"/>
                                          </p:val>
                                        </p:tav>
                                      </p:tavLst>
                                    </p:anim>
                                  </p:childTnLst>
                                </p:cTn>
                              </p:par>
                              <p:par>
                                <p:cTn id="39" presetID="24" presetClass="emph" presetSubtype="0" fill="hold" grpId="1" nodeType="withEffect">
                                  <p:stCondLst>
                                    <p:cond delay="0"/>
                                  </p:stCondLst>
                                  <p:childTnLst>
                                    <p:animClr clrSpc="hsl" dir="cw">
                                      <p:cBhvr override="childStyle">
                                        <p:cTn id="40" dur="500" fill="hold"/>
                                        <p:tgtEl>
                                          <p:spTgt spid="327683">
                                            <p:txEl>
                                              <p:pRg st="0" end="0"/>
                                            </p:txEl>
                                          </p:spTgt>
                                        </p:tgtEl>
                                        <p:attrNameLst>
                                          <p:attrName>style.color</p:attrName>
                                        </p:attrNameLst>
                                      </p:cBhvr>
                                      <p:by>
                                        <p:hsl h="0" s="-12549" l="-25098"/>
                                      </p:by>
                                    </p:animClr>
                                    <p:animClr clrSpc="hsl" dir="cw">
                                      <p:cBhvr>
                                        <p:cTn id="41" dur="500" fill="hold"/>
                                        <p:tgtEl>
                                          <p:spTgt spid="327683">
                                            <p:txEl>
                                              <p:pRg st="0" end="0"/>
                                            </p:txEl>
                                          </p:spTgt>
                                        </p:tgtEl>
                                        <p:attrNameLst>
                                          <p:attrName>fillcolor</p:attrName>
                                        </p:attrNameLst>
                                      </p:cBhvr>
                                      <p:by>
                                        <p:hsl h="0" s="-12549" l="-25098"/>
                                      </p:by>
                                    </p:animClr>
                                    <p:animClr clrSpc="hsl" dir="cw">
                                      <p:cBhvr>
                                        <p:cTn id="42" dur="500" fill="hold"/>
                                        <p:tgtEl>
                                          <p:spTgt spid="327683">
                                            <p:txEl>
                                              <p:pRg st="0" end="0"/>
                                            </p:txEl>
                                          </p:spTgt>
                                        </p:tgtEl>
                                        <p:attrNameLst>
                                          <p:attrName>stroke.color</p:attrName>
                                        </p:attrNameLst>
                                      </p:cBhvr>
                                      <p:by>
                                        <p:hsl h="0" s="-12549" l="-25098"/>
                                      </p:by>
                                    </p:animClr>
                                    <p:set>
                                      <p:cBhvr>
                                        <p:cTn id="43" dur="500" fill="hold"/>
                                        <p:tgtEl>
                                          <p:spTgt spid="327683">
                                            <p:txEl>
                                              <p:pRg st="0" end="0"/>
                                            </p:txEl>
                                          </p:spTgt>
                                        </p:tgtEl>
                                        <p:attrNameLst>
                                          <p:attrName>fill.type</p:attrName>
                                        </p:attrNameLst>
                                      </p:cBhvr>
                                      <p:to>
                                        <p:strVal val="solid"/>
                                      </p:to>
                                    </p:set>
                                  </p:childTnLst>
                                </p:cTn>
                              </p:par>
                              <p:par>
                                <p:cTn id="44" presetID="24" presetClass="emph" presetSubtype="0" fill="hold" grpId="1" nodeType="withEffect">
                                  <p:stCondLst>
                                    <p:cond delay="0"/>
                                  </p:stCondLst>
                                  <p:childTnLst>
                                    <p:animClr clrSpc="hsl" dir="cw">
                                      <p:cBhvr override="childStyle">
                                        <p:cTn id="45" dur="500" fill="hold"/>
                                        <p:tgtEl>
                                          <p:spTgt spid="327683">
                                            <p:txEl>
                                              <p:pRg st="1" end="1"/>
                                            </p:txEl>
                                          </p:spTgt>
                                        </p:tgtEl>
                                        <p:attrNameLst>
                                          <p:attrName>style.color</p:attrName>
                                        </p:attrNameLst>
                                      </p:cBhvr>
                                      <p:by>
                                        <p:hsl h="0" s="-12549" l="-25098"/>
                                      </p:by>
                                    </p:animClr>
                                    <p:animClr clrSpc="hsl" dir="cw">
                                      <p:cBhvr>
                                        <p:cTn id="46" dur="500" fill="hold"/>
                                        <p:tgtEl>
                                          <p:spTgt spid="327683">
                                            <p:txEl>
                                              <p:pRg st="1" end="1"/>
                                            </p:txEl>
                                          </p:spTgt>
                                        </p:tgtEl>
                                        <p:attrNameLst>
                                          <p:attrName>fillcolor</p:attrName>
                                        </p:attrNameLst>
                                      </p:cBhvr>
                                      <p:by>
                                        <p:hsl h="0" s="-12549" l="-25098"/>
                                      </p:by>
                                    </p:animClr>
                                    <p:animClr clrSpc="hsl" dir="cw">
                                      <p:cBhvr>
                                        <p:cTn id="47" dur="500" fill="hold"/>
                                        <p:tgtEl>
                                          <p:spTgt spid="327683">
                                            <p:txEl>
                                              <p:pRg st="1" end="1"/>
                                            </p:txEl>
                                          </p:spTgt>
                                        </p:tgtEl>
                                        <p:attrNameLst>
                                          <p:attrName>stroke.color</p:attrName>
                                        </p:attrNameLst>
                                      </p:cBhvr>
                                      <p:by>
                                        <p:hsl h="0" s="-12549" l="-25098"/>
                                      </p:by>
                                    </p:animClr>
                                    <p:set>
                                      <p:cBhvr>
                                        <p:cTn id="48" dur="500" fill="hold"/>
                                        <p:tgtEl>
                                          <p:spTgt spid="327683">
                                            <p:txEl>
                                              <p:pRg st="1" end="1"/>
                                            </p:txEl>
                                          </p:spTgt>
                                        </p:tgtEl>
                                        <p:attrNameLst>
                                          <p:attrName>fill.type</p:attrName>
                                        </p:attrNameLst>
                                      </p:cBhvr>
                                      <p:to>
                                        <p:strVal val="solid"/>
                                      </p:to>
                                    </p:set>
                                  </p:childTnLst>
                                </p:cTn>
                              </p:par>
                              <p:par>
                                <p:cTn id="49" presetID="24" presetClass="emph" presetSubtype="0" fill="hold" grpId="1" nodeType="withEffect">
                                  <p:stCondLst>
                                    <p:cond delay="0"/>
                                  </p:stCondLst>
                                  <p:childTnLst>
                                    <p:animClr clrSpc="hsl" dir="cw">
                                      <p:cBhvr override="childStyle">
                                        <p:cTn id="50" dur="500" fill="hold"/>
                                        <p:tgtEl>
                                          <p:spTgt spid="327683">
                                            <p:txEl>
                                              <p:pRg st="2" end="2"/>
                                            </p:txEl>
                                          </p:spTgt>
                                        </p:tgtEl>
                                        <p:attrNameLst>
                                          <p:attrName>style.color</p:attrName>
                                        </p:attrNameLst>
                                      </p:cBhvr>
                                      <p:by>
                                        <p:hsl h="0" s="-12549" l="-25098"/>
                                      </p:by>
                                    </p:animClr>
                                    <p:animClr clrSpc="hsl" dir="cw">
                                      <p:cBhvr>
                                        <p:cTn id="51" dur="500" fill="hold"/>
                                        <p:tgtEl>
                                          <p:spTgt spid="327683">
                                            <p:txEl>
                                              <p:pRg st="2" end="2"/>
                                            </p:txEl>
                                          </p:spTgt>
                                        </p:tgtEl>
                                        <p:attrNameLst>
                                          <p:attrName>fillcolor</p:attrName>
                                        </p:attrNameLst>
                                      </p:cBhvr>
                                      <p:by>
                                        <p:hsl h="0" s="-12549" l="-25098"/>
                                      </p:by>
                                    </p:animClr>
                                    <p:animClr clrSpc="hsl" dir="cw">
                                      <p:cBhvr>
                                        <p:cTn id="52" dur="500" fill="hold"/>
                                        <p:tgtEl>
                                          <p:spTgt spid="327683">
                                            <p:txEl>
                                              <p:pRg st="2" end="2"/>
                                            </p:txEl>
                                          </p:spTgt>
                                        </p:tgtEl>
                                        <p:attrNameLst>
                                          <p:attrName>stroke.color</p:attrName>
                                        </p:attrNameLst>
                                      </p:cBhvr>
                                      <p:by>
                                        <p:hsl h="0" s="-12549" l="-25098"/>
                                      </p:by>
                                    </p:animClr>
                                    <p:set>
                                      <p:cBhvr>
                                        <p:cTn id="53" dur="500" fill="hold"/>
                                        <p:tgtEl>
                                          <p:spTgt spid="327683">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683" grpId="0" build="p"/>
      <p:bldP spid="327683" grpId="1"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2"/>
          <p:cNvSpPr>
            <a:spLocks noGrp="1" noChangeArrowheads="1"/>
          </p:cNvSpPr>
          <p:nvPr>
            <p:ph type="title"/>
          </p:nvPr>
        </p:nvSpPr>
        <p:spPr/>
        <p:txBody>
          <a:bodyPr/>
          <a:lstStyle/>
          <a:p>
            <a:r>
              <a:rPr lang="nb-NO"/>
              <a:t>Chair or facilitator</a:t>
            </a:r>
          </a:p>
        </p:txBody>
      </p:sp>
      <p:sp>
        <p:nvSpPr>
          <p:cNvPr id="328707" name="Rectangle 3"/>
          <p:cNvSpPr>
            <a:spLocks noGrp="1" noChangeArrowheads="1"/>
          </p:cNvSpPr>
          <p:nvPr>
            <p:ph type="body" idx="1"/>
          </p:nvPr>
        </p:nvSpPr>
        <p:spPr/>
        <p:txBody>
          <a:bodyPr/>
          <a:lstStyle/>
          <a:p>
            <a:pPr>
              <a:lnSpc>
                <a:spcPct val="80000"/>
              </a:lnSpc>
            </a:pPr>
            <a:r>
              <a:rPr lang="en-GB" sz="2400"/>
              <a:t>The facilitator should guard against individual participants dominating the discussion or inappropriately influencing the discussion</a:t>
            </a:r>
          </a:p>
          <a:p>
            <a:pPr lvl="1">
              <a:lnSpc>
                <a:spcPct val="80000"/>
              </a:lnSpc>
            </a:pPr>
            <a:r>
              <a:rPr lang="en-GB" sz="2000"/>
              <a:t>E.g. by drawing on their perceived authority (e.g. their position or research background), talking too much or cutting off others</a:t>
            </a:r>
          </a:p>
          <a:p>
            <a:pPr>
              <a:lnSpc>
                <a:spcPct val="80000"/>
              </a:lnSpc>
            </a:pPr>
            <a:r>
              <a:rPr lang="en-GB" sz="2400"/>
              <a:t>Some knowledge about the problem and potential solutions and the context is needed to be able to</a:t>
            </a:r>
          </a:p>
          <a:p>
            <a:pPr lvl="1">
              <a:lnSpc>
                <a:spcPct val="80000"/>
              </a:lnSpc>
            </a:pPr>
            <a:r>
              <a:rPr lang="en-GB" sz="2000"/>
              <a:t>Appropriately interpret contributions and the dynamics of the discussion </a:t>
            </a:r>
          </a:p>
          <a:p>
            <a:pPr lvl="1">
              <a:lnSpc>
                <a:spcPct val="80000"/>
              </a:lnSpc>
            </a:pPr>
            <a:r>
              <a:rPr lang="en-GB" sz="2000"/>
              <a:t>Determine when and how to intervene</a:t>
            </a:r>
          </a:p>
          <a:p>
            <a:pPr>
              <a:lnSpc>
                <a:spcPct val="80000"/>
              </a:lnSpc>
            </a:pPr>
            <a:r>
              <a:rPr lang="en-GB" sz="2400"/>
              <a:t>Neutrality is necessary to </a:t>
            </a:r>
          </a:p>
          <a:p>
            <a:pPr lvl="1">
              <a:lnSpc>
                <a:spcPct val="80000"/>
              </a:lnSpc>
            </a:pPr>
            <a:r>
              <a:rPr lang="en-GB" sz="2000"/>
              <a:t>Ensure that all participants feel that their contributions will receive a fair hearing </a:t>
            </a:r>
          </a:p>
          <a:p>
            <a:pPr lvl="1">
              <a:lnSpc>
                <a:spcPct val="80000"/>
              </a:lnSpc>
            </a:pPr>
            <a:r>
              <a:rPr lang="en-GB" sz="2000"/>
              <a:t>Avoid the dialogue being manipulated or perceived as being manipulated to support a particular viewpoint</a:t>
            </a:r>
            <a:r>
              <a:rPr lang="nb-NO" sz="2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8707">
                                            <p:txEl>
                                              <p:pRg st="0" end="0"/>
                                            </p:txEl>
                                          </p:spTgt>
                                        </p:tgtEl>
                                        <p:attrNameLst>
                                          <p:attrName>style.visibility</p:attrName>
                                        </p:attrNameLst>
                                      </p:cBhvr>
                                      <p:to>
                                        <p:strVal val="visible"/>
                                      </p:to>
                                    </p:set>
                                    <p:anim calcmode="lin" valueType="num">
                                      <p:cBhvr additive="base">
                                        <p:cTn id="7" dur="500" fill="hold"/>
                                        <p:tgtEl>
                                          <p:spTgt spid="3287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870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28707">
                                            <p:txEl>
                                              <p:pRg st="1" end="1"/>
                                            </p:txEl>
                                          </p:spTgt>
                                        </p:tgtEl>
                                        <p:attrNameLst>
                                          <p:attrName>style.visibility</p:attrName>
                                        </p:attrNameLst>
                                      </p:cBhvr>
                                      <p:to>
                                        <p:strVal val="visible"/>
                                      </p:to>
                                    </p:set>
                                    <p:anim calcmode="lin" valueType="num">
                                      <p:cBhvr additive="base">
                                        <p:cTn id="11" dur="500" fill="hold"/>
                                        <p:tgtEl>
                                          <p:spTgt spid="32870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2870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4" presetClass="emph" presetSubtype="0" fill="hold" grpId="1" nodeType="clickEffect">
                                  <p:stCondLst>
                                    <p:cond delay="0"/>
                                  </p:stCondLst>
                                  <p:childTnLst>
                                    <p:animClr clrSpc="hsl" dir="cw">
                                      <p:cBhvr override="childStyle">
                                        <p:cTn id="16" dur="500" fill="hold"/>
                                        <p:tgtEl>
                                          <p:spTgt spid="328707">
                                            <p:txEl>
                                              <p:pRg st="0" end="0"/>
                                            </p:txEl>
                                          </p:spTgt>
                                        </p:tgtEl>
                                        <p:attrNameLst>
                                          <p:attrName>style.color</p:attrName>
                                        </p:attrNameLst>
                                      </p:cBhvr>
                                      <p:by>
                                        <p:hsl h="0" s="-12549" l="-25098"/>
                                      </p:by>
                                    </p:animClr>
                                    <p:animClr clrSpc="hsl" dir="cw">
                                      <p:cBhvr>
                                        <p:cTn id="17" dur="500" fill="hold"/>
                                        <p:tgtEl>
                                          <p:spTgt spid="328707">
                                            <p:txEl>
                                              <p:pRg st="0" end="0"/>
                                            </p:txEl>
                                          </p:spTgt>
                                        </p:tgtEl>
                                        <p:attrNameLst>
                                          <p:attrName>fillcolor</p:attrName>
                                        </p:attrNameLst>
                                      </p:cBhvr>
                                      <p:by>
                                        <p:hsl h="0" s="-12549" l="-25098"/>
                                      </p:by>
                                    </p:animClr>
                                    <p:animClr clrSpc="hsl" dir="cw">
                                      <p:cBhvr>
                                        <p:cTn id="18" dur="500" fill="hold"/>
                                        <p:tgtEl>
                                          <p:spTgt spid="328707">
                                            <p:txEl>
                                              <p:pRg st="0" end="0"/>
                                            </p:txEl>
                                          </p:spTgt>
                                        </p:tgtEl>
                                        <p:attrNameLst>
                                          <p:attrName>stroke.color</p:attrName>
                                        </p:attrNameLst>
                                      </p:cBhvr>
                                      <p:by>
                                        <p:hsl h="0" s="-12549" l="-25098"/>
                                      </p:by>
                                    </p:animClr>
                                    <p:set>
                                      <p:cBhvr>
                                        <p:cTn id="19" dur="500" fill="hold"/>
                                        <p:tgtEl>
                                          <p:spTgt spid="328707">
                                            <p:txEl>
                                              <p:pRg st="0" end="0"/>
                                            </p:txEl>
                                          </p:spTgt>
                                        </p:tgtEl>
                                        <p:attrNameLst>
                                          <p:attrName>fill.type</p:attrName>
                                        </p:attrNameLst>
                                      </p:cBhvr>
                                      <p:to>
                                        <p:strVal val="solid"/>
                                      </p:to>
                                    </p:set>
                                  </p:childTnLst>
                                </p:cTn>
                              </p:par>
                              <p:par>
                                <p:cTn id="20" presetID="24" presetClass="emph" presetSubtype="0" fill="hold" grpId="1" nodeType="withEffect">
                                  <p:stCondLst>
                                    <p:cond delay="0"/>
                                  </p:stCondLst>
                                  <p:childTnLst>
                                    <p:animClr clrSpc="hsl" dir="cw">
                                      <p:cBhvr override="childStyle">
                                        <p:cTn id="21" dur="500" fill="hold"/>
                                        <p:tgtEl>
                                          <p:spTgt spid="328707">
                                            <p:txEl>
                                              <p:pRg st="1" end="1"/>
                                            </p:txEl>
                                          </p:spTgt>
                                        </p:tgtEl>
                                        <p:attrNameLst>
                                          <p:attrName>style.color</p:attrName>
                                        </p:attrNameLst>
                                      </p:cBhvr>
                                      <p:by>
                                        <p:hsl h="0" s="-12549" l="-25098"/>
                                      </p:by>
                                    </p:animClr>
                                    <p:animClr clrSpc="hsl" dir="cw">
                                      <p:cBhvr>
                                        <p:cTn id="22" dur="500" fill="hold"/>
                                        <p:tgtEl>
                                          <p:spTgt spid="328707">
                                            <p:txEl>
                                              <p:pRg st="1" end="1"/>
                                            </p:txEl>
                                          </p:spTgt>
                                        </p:tgtEl>
                                        <p:attrNameLst>
                                          <p:attrName>fillcolor</p:attrName>
                                        </p:attrNameLst>
                                      </p:cBhvr>
                                      <p:by>
                                        <p:hsl h="0" s="-12549" l="-25098"/>
                                      </p:by>
                                    </p:animClr>
                                    <p:animClr clrSpc="hsl" dir="cw">
                                      <p:cBhvr>
                                        <p:cTn id="23" dur="500" fill="hold"/>
                                        <p:tgtEl>
                                          <p:spTgt spid="328707">
                                            <p:txEl>
                                              <p:pRg st="1" end="1"/>
                                            </p:txEl>
                                          </p:spTgt>
                                        </p:tgtEl>
                                        <p:attrNameLst>
                                          <p:attrName>stroke.color</p:attrName>
                                        </p:attrNameLst>
                                      </p:cBhvr>
                                      <p:by>
                                        <p:hsl h="0" s="-12549" l="-25098"/>
                                      </p:by>
                                    </p:animClr>
                                    <p:set>
                                      <p:cBhvr>
                                        <p:cTn id="24" dur="500" fill="hold"/>
                                        <p:tgtEl>
                                          <p:spTgt spid="328707">
                                            <p:txEl>
                                              <p:pRg st="1" end="1"/>
                                            </p:txEl>
                                          </p:spTgt>
                                        </p:tgtEl>
                                        <p:attrNameLst>
                                          <p:attrName>fill.type</p:attrName>
                                        </p:attrNameLst>
                                      </p:cBhvr>
                                      <p:to>
                                        <p:strVal val="solid"/>
                                      </p:to>
                                    </p:set>
                                  </p:childTnLst>
                                </p:cTn>
                              </p:par>
                              <p:par>
                                <p:cTn id="25" presetID="2" presetClass="entr" presetSubtype="4" fill="hold" grpId="0" nodeType="withEffect">
                                  <p:stCondLst>
                                    <p:cond delay="0"/>
                                  </p:stCondLst>
                                  <p:childTnLst>
                                    <p:set>
                                      <p:cBhvr>
                                        <p:cTn id="26" dur="1" fill="hold">
                                          <p:stCondLst>
                                            <p:cond delay="0"/>
                                          </p:stCondLst>
                                        </p:cTn>
                                        <p:tgtEl>
                                          <p:spTgt spid="328707">
                                            <p:txEl>
                                              <p:pRg st="2" end="2"/>
                                            </p:txEl>
                                          </p:spTgt>
                                        </p:tgtEl>
                                        <p:attrNameLst>
                                          <p:attrName>style.visibility</p:attrName>
                                        </p:attrNameLst>
                                      </p:cBhvr>
                                      <p:to>
                                        <p:strVal val="visible"/>
                                      </p:to>
                                    </p:set>
                                    <p:anim calcmode="lin" valueType="num">
                                      <p:cBhvr additive="base">
                                        <p:cTn id="27" dur="500" fill="hold"/>
                                        <p:tgtEl>
                                          <p:spTgt spid="328707">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28707">
                                            <p:txEl>
                                              <p:pRg st="2" end="2"/>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28707">
                                            <p:txEl>
                                              <p:pRg st="3" end="3"/>
                                            </p:txEl>
                                          </p:spTgt>
                                        </p:tgtEl>
                                        <p:attrNameLst>
                                          <p:attrName>style.visibility</p:attrName>
                                        </p:attrNameLst>
                                      </p:cBhvr>
                                      <p:to>
                                        <p:strVal val="visible"/>
                                      </p:to>
                                    </p:set>
                                    <p:anim calcmode="lin" valueType="num">
                                      <p:cBhvr additive="base">
                                        <p:cTn id="31" dur="500" fill="hold"/>
                                        <p:tgtEl>
                                          <p:spTgt spid="32870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28707">
                                            <p:txEl>
                                              <p:pRg st="3" end="3"/>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28707">
                                            <p:txEl>
                                              <p:pRg st="4" end="4"/>
                                            </p:txEl>
                                          </p:spTgt>
                                        </p:tgtEl>
                                        <p:attrNameLst>
                                          <p:attrName>style.visibility</p:attrName>
                                        </p:attrNameLst>
                                      </p:cBhvr>
                                      <p:to>
                                        <p:strVal val="visible"/>
                                      </p:to>
                                    </p:set>
                                    <p:anim calcmode="lin" valueType="num">
                                      <p:cBhvr additive="base">
                                        <p:cTn id="35" dur="500" fill="hold"/>
                                        <p:tgtEl>
                                          <p:spTgt spid="328707">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2870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28707">
                                            <p:txEl>
                                              <p:pRg st="5" end="5"/>
                                            </p:txEl>
                                          </p:spTgt>
                                        </p:tgtEl>
                                        <p:attrNameLst>
                                          <p:attrName>style.visibility</p:attrName>
                                        </p:attrNameLst>
                                      </p:cBhvr>
                                      <p:to>
                                        <p:strVal val="visible"/>
                                      </p:to>
                                    </p:set>
                                    <p:anim calcmode="lin" valueType="num">
                                      <p:cBhvr additive="base">
                                        <p:cTn id="41" dur="500" fill="hold"/>
                                        <p:tgtEl>
                                          <p:spTgt spid="328707">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28707">
                                            <p:txEl>
                                              <p:pRg st="5" end="5"/>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328707">
                                            <p:txEl>
                                              <p:pRg st="6" end="6"/>
                                            </p:txEl>
                                          </p:spTgt>
                                        </p:tgtEl>
                                        <p:attrNameLst>
                                          <p:attrName>style.visibility</p:attrName>
                                        </p:attrNameLst>
                                      </p:cBhvr>
                                      <p:to>
                                        <p:strVal val="visible"/>
                                      </p:to>
                                    </p:set>
                                    <p:anim calcmode="lin" valueType="num">
                                      <p:cBhvr additive="base">
                                        <p:cTn id="45" dur="500" fill="hold"/>
                                        <p:tgtEl>
                                          <p:spTgt spid="328707">
                                            <p:txEl>
                                              <p:pRg st="6" end="6"/>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28707">
                                            <p:txEl>
                                              <p:pRg st="6" end="6"/>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328707">
                                            <p:txEl>
                                              <p:pRg st="7" end="7"/>
                                            </p:txEl>
                                          </p:spTgt>
                                        </p:tgtEl>
                                        <p:attrNameLst>
                                          <p:attrName>style.visibility</p:attrName>
                                        </p:attrNameLst>
                                      </p:cBhvr>
                                      <p:to>
                                        <p:strVal val="visible"/>
                                      </p:to>
                                    </p:set>
                                    <p:anim calcmode="lin" valueType="num">
                                      <p:cBhvr additive="base">
                                        <p:cTn id="49" dur="500" fill="hold"/>
                                        <p:tgtEl>
                                          <p:spTgt spid="32870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28707">
                                            <p:txEl>
                                              <p:pRg st="7" end="7"/>
                                            </p:txEl>
                                          </p:spTgt>
                                        </p:tgtEl>
                                        <p:attrNameLst>
                                          <p:attrName>ppt_y</p:attrName>
                                        </p:attrNameLst>
                                      </p:cBhvr>
                                      <p:tavLst>
                                        <p:tav tm="0">
                                          <p:val>
                                            <p:strVal val="1+#ppt_h/2"/>
                                          </p:val>
                                        </p:tav>
                                        <p:tav tm="100000">
                                          <p:val>
                                            <p:strVal val="#ppt_y"/>
                                          </p:val>
                                        </p:tav>
                                      </p:tavLst>
                                    </p:anim>
                                  </p:childTnLst>
                                </p:cTn>
                              </p:par>
                              <p:par>
                                <p:cTn id="51" presetID="24" presetClass="emph" presetSubtype="0" fill="hold" grpId="1" nodeType="withEffect">
                                  <p:stCondLst>
                                    <p:cond delay="0"/>
                                  </p:stCondLst>
                                  <p:childTnLst>
                                    <p:animClr clrSpc="hsl" dir="cw">
                                      <p:cBhvr override="childStyle">
                                        <p:cTn id="52" dur="500" fill="hold"/>
                                        <p:tgtEl>
                                          <p:spTgt spid="328707">
                                            <p:txEl>
                                              <p:pRg st="2" end="2"/>
                                            </p:txEl>
                                          </p:spTgt>
                                        </p:tgtEl>
                                        <p:attrNameLst>
                                          <p:attrName>style.color</p:attrName>
                                        </p:attrNameLst>
                                      </p:cBhvr>
                                      <p:by>
                                        <p:hsl h="0" s="-12549" l="-25098"/>
                                      </p:by>
                                    </p:animClr>
                                    <p:animClr clrSpc="hsl" dir="cw">
                                      <p:cBhvr>
                                        <p:cTn id="53" dur="500" fill="hold"/>
                                        <p:tgtEl>
                                          <p:spTgt spid="328707">
                                            <p:txEl>
                                              <p:pRg st="2" end="2"/>
                                            </p:txEl>
                                          </p:spTgt>
                                        </p:tgtEl>
                                        <p:attrNameLst>
                                          <p:attrName>fillcolor</p:attrName>
                                        </p:attrNameLst>
                                      </p:cBhvr>
                                      <p:by>
                                        <p:hsl h="0" s="-12549" l="-25098"/>
                                      </p:by>
                                    </p:animClr>
                                    <p:animClr clrSpc="hsl" dir="cw">
                                      <p:cBhvr>
                                        <p:cTn id="54" dur="500" fill="hold"/>
                                        <p:tgtEl>
                                          <p:spTgt spid="328707">
                                            <p:txEl>
                                              <p:pRg st="2" end="2"/>
                                            </p:txEl>
                                          </p:spTgt>
                                        </p:tgtEl>
                                        <p:attrNameLst>
                                          <p:attrName>stroke.color</p:attrName>
                                        </p:attrNameLst>
                                      </p:cBhvr>
                                      <p:by>
                                        <p:hsl h="0" s="-12549" l="-25098"/>
                                      </p:by>
                                    </p:animClr>
                                    <p:set>
                                      <p:cBhvr>
                                        <p:cTn id="55" dur="500" fill="hold"/>
                                        <p:tgtEl>
                                          <p:spTgt spid="328707">
                                            <p:txEl>
                                              <p:pRg st="2" end="2"/>
                                            </p:txEl>
                                          </p:spTgt>
                                        </p:tgtEl>
                                        <p:attrNameLst>
                                          <p:attrName>fill.type</p:attrName>
                                        </p:attrNameLst>
                                      </p:cBhvr>
                                      <p:to>
                                        <p:strVal val="solid"/>
                                      </p:to>
                                    </p:set>
                                  </p:childTnLst>
                                </p:cTn>
                              </p:par>
                              <p:par>
                                <p:cTn id="56" presetID="24" presetClass="emph" presetSubtype="0" fill="hold" grpId="1" nodeType="withEffect">
                                  <p:stCondLst>
                                    <p:cond delay="0"/>
                                  </p:stCondLst>
                                  <p:childTnLst>
                                    <p:animClr clrSpc="hsl" dir="cw">
                                      <p:cBhvr override="childStyle">
                                        <p:cTn id="57" dur="500" fill="hold"/>
                                        <p:tgtEl>
                                          <p:spTgt spid="328707">
                                            <p:txEl>
                                              <p:pRg st="3" end="3"/>
                                            </p:txEl>
                                          </p:spTgt>
                                        </p:tgtEl>
                                        <p:attrNameLst>
                                          <p:attrName>style.color</p:attrName>
                                        </p:attrNameLst>
                                      </p:cBhvr>
                                      <p:by>
                                        <p:hsl h="0" s="-12549" l="-25098"/>
                                      </p:by>
                                    </p:animClr>
                                    <p:animClr clrSpc="hsl" dir="cw">
                                      <p:cBhvr>
                                        <p:cTn id="58" dur="500" fill="hold"/>
                                        <p:tgtEl>
                                          <p:spTgt spid="328707">
                                            <p:txEl>
                                              <p:pRg st="3" end="3"/>
                                            </p:txEl>
                                          </p:spTgt>
                                        </p:tgtEl>
                                        <p:attrNameLst>
                                          <p:attrName>fillcolor</p:attrName>
                                        </p:attrNameLst>
                                      </p:cBhvr>
                                      <p:by>
                                        <p:hsl h="0" s="-12549" l="-25098"/>
                                      </p:by>
                                    </p:animClr>
                                    <p:animClr clrSpc="hsl" dir="cw">
                                      <p:cBhvr>
                                        <p:cTn id="59" dur="500" fill="hold"/>
                                        <p:tgtEl>
                                          <p:spTgt spid="328707">
                                            <p:txEl>
                                              <p:pRg st="3" end="3"/>
                                            </p:txEl>
                                          </p:spTgt>
                                        </p:tgtEl>
                                        <p:attrNameLst>
                                          <p:attrName>stroke.color</p:attrName>
                                        </p:attrNameLst>
                                      </p:cBhvr>
                                      <p:by>
                                        <p:hsl h="0" s="-12549" l="-25098"/>
                                      </p:by>
                                    </p:animClr>
                                    <p:set>
                                      <p:cBhvr>
                                        <p:cTn id="60" dur="500" fill="hold"/>
                                        <p:tgtEl>
                                          <p:spTgt spid="328707">
                                            <p:txEl>
                                              <p:pRg st="3" end="3"/>
                                            </p:txEl>
                                          </p:spTgt>
                                        </p:tgtEl>
                                        <p:attrNameLst>
                                          <p:attrName>fill.type</p:attrName>
                                        </p:attrNameLst>
                                      </p:cBhvr>
                                      <p:to>
                                        <p:strVal val="solid"/>
                                      </p:to>
                                    </p:set>
                                  </p:childTnLst>
                                </p:cTn>
                              </p:par>
                              <p:par>
                                <p:cTn id="61" presetID="24" presetClass="emph" presetSubtype="0" fill="hold" grpId="1" nodeType="withEffect">
                                  <p:stCondLst>
                                    <p:cond delay="0"/>
                                  </p:stCondLst>
                                  <p:childTnLst>
                                    <p:animClr clrSpc="hsl" dir="cw">
                                      <p:cBhvr override="childStyle">
                                        <p:cTn id="62" dur="500" fill="hold"/>
                                        <p:tgtEl>
                                          <p:spTgt spid="328707">
                                            <p:txEl>
                                              <p:pRg st="4" end="4"/>
                                            </p:txEl>
                                          </p:spTgt>
                                        </p:tgtEl>
                                        <p:attrNameLst>
                                          <p:attrName>style.color</p:attrName>
                                        </p:attrNameLst>
                                      </p:cBhvr>
                                      <p:by>
                                        <p:hsl h="0" s="-12549" l="-25098"/>
                                      </p:by>
                                    </p:animClr>
                                    <p:animClr clrSpc="hsl" dir="cw">
                                      <p:cBhvr>
                                        <p:cTn id="63" dur="500" fill="hold"/>
                                        <p:tgtEl>
                                          <p:spTgt spid="328707">
                                            <p:txEl>
                                              <p:pRg st="4" end="4"/>
                                            </p:txEl>
                                          </p:spTgt>
                                        </p:tgtEl>
                                        <p:attrNameLst>
                                          <p:attrName>fillcolor</p:attrName>
                                        </p:attrNameLst>
                                      </p:cBhvr>
                                      <p:by>
                                        <p:hsl h="0" s="-12549" l="-25098"/>
                                      </p:by>
                                    </p:animClr>
                                    <p:animClr clrSpc="hsl" dir="cw">
                                      <p:cBhvr>
                                        <p:cTn id="64" dur="500" fill="hold"/>
                                        <p:tgtEl>
                                          <p:spTgt spid="328707">
                                            <p:txEl>
                                              <p:pRg st="4" end="4"/>
                                            </p:txEl>
                                          </p:spTgt>
                                        </p:tgtEl>
                                        <p:attrNameLst>
                                          <p:attrName>stroke.color</p:attrName>
                                        </p:attrNameLst>
                                      </p:cBhvr>
                                      <p:by>
                                        <p:hsl h="0" s="-12549" l="-25098"/>
                                      </p:by>
                                    </p:animClr>
                                    <p:set>
                                      <p:cBhvr>
                                        <p:cTn id="65" dur="500" fill="hold"/>
                                        <p:tgtEl>
                                          <p:spTgt spid="328707">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8707" grpId="0" uiExpand="1" build="p"/>
      <p:bldP spid="328707" grpId="1"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2"/>
          <p:cNvSpPr>
            <a:spLocks noGrp="1" noChangeArrowheads="1"/>
          </p:cNvSpPr>
          <p:nvPr>
            <p:ph type="title"/>
          </p:nvPr>
        </p:nvSpPr>
        <p:spPr/>
        <p:txBody>
          <a:bodyPr/>
          <a:lstStyle/>
          <a:p>
            <a:r>
              <a:rPr lang="nb-NO"/>
              <a:t>Open versus closed dialogues</a:t>
            </a:r>
          </a:p>
        </p:txBody>
      </p:sp>
      <p:sp>
        <p:nvSpPr>
          <p:cNvPr id="329731" name="Rectangle 3"/>
          <p:cNvSpPr>
            <a:spLocks noGrp="1" noChangeArrowheads="1"/>
          </p:cNvSpPr>
          <p:nvPr>
            <p:ph type="body" idx="1"/>
          </p:nvPr>
        </p:nvSpPr>
        <p:spPr>
          <a:xfrm>
            <a:off x="457200" y="1628775"/>
            <a:ext cx="8229600" cy="4497388"/>
          </a:xfrm>
        </p:spPr>
        <p:txBody>
          <a:bodyPr/>
          <a:lstStyle/>
          <a:p>
            <a:pPr>
              <a:lnSpc>
                <a:spcPct val="80000"/>
              </a:lnSpc>
            </a:pPr>
            <a:r>
              <a:rPr lang="en-GB" sz="1800"/>
              <a:t>The extent to which the dialogue is open or closed may affect how participants contribute</a:t>
            </a:r>
          </a:p>
          <a:p>
            <a:pPr>
              <a:lnSpc>
                <a:spcPct val="80000"/>
              </a:lnSpc>
            </a:pPr>
            <a:r>
              <a:rPr lang="en-GB" sz="1800"/>
              <a:t>It is necessary to find a balance between transparency and privacy</a:t>
            </a:r>
          </a:p>
          <a:p>
            <a:pPr lvl="1">
              <a:lnSpc>
                <a:spcPct val="80000"/>
              </a:lnSpc>
            </a:pPr>
            <a:r>
              <a:rPr lang="en-GB" sz="1600"/>
              <a:t>Privacy may be necessary for discussion to flow freely and for participants to be comfortable admitting ignorance, enquiring openly, and trying out ideas</a:t>
            </a:r>
          </a:p>
          <a:p>
            <a:pPr lvl="1">
              <a:lnSpc>
                <a:spcPct val="80000"/>
              </a:lnSpc>
            </a:pPr>
            <a:r>
              <a:rPr lang="en-GB" sz="1600"/>
              <a:t>Transparency is generally desirable, but may inhibit contributions and encourage “playing to the audience”</a:t>
            </a:r>
          </a:p>
          <a:p>
            <a:pPr>
              <a:lnSpc>
                <a:spcPct val="80000"/>
              </a:lnSpc>
            </a:pPr>
            <a:r>
              <a:rPr lang="en-GB" sz="1800"/>
              <a:t>One way of balancing these competing needs is to be open on about procedures, while the actual deliberations (apart from any agreed upon outputs) are closed</a:t>
            </a:r>
          </a:p>
          <a:p>
            <a:pPr>
              <a:lnSpc>
                <a:spcPct val="80000"/>
              </a:lnSpc>
            </a:pPr>
            <a:r>
              <a:rPr lang="en-GB" sz="1800"/>
              <a:t>If deliberations are closed, there should be clear rules that are discussed and agreed on at the beginning of the dialogue</a:t>
            </a:r>
          </a:p>
          <a:p>
            <a:pPr lvl="1">
              <a:lnSpc>
                <a:spcPct val="80000"/>
              </a:lnSpc>
            </a:pPr>
            <a:r>
              <a:rPr lang="en-GB" sz="1600"/>
              <a:t>E.g. </a:t>
            </a:r>
            <a:r>
              <a:rPr lang="nb-NO" sz="1600"/>
              <a:t>the </a:t>
            </a:r>
            <a:r>
              <a:rPr lang="nb-NO" sz="1600" b="1"/>
              <a:t>Chatham House Rule</a:t>
            </a:r>
            <a:r>
              <a:rPr lang="nb-NO" sz="1600"/>
              <a:t> states that: </a:t>
            </a:r>
          </a:p>
          <a:p>
            <a:pPr lvl="2">
              <a:lnSpc>
                <a:spcPct val="80000"/>
              </a:lnSpc>
              <a:buFontTx/>
              <a:buNone/>
            </a:pPr>
            <a:r>
              <a:rPr lang="nb-NO" sz="1600" i="1"/>
              <a:t>Participants are free to use the information received during the meeting, but neither the identity nor the affiliation of the speaker(s), nor that of any other participant, may be revealed.</a:t>
            </a:r>
          </a:p>
          <a:p>
            <a:pPr lvl="1">
              <a:lnSpc>
                <a:spcPct val="80000"/>
              </a:lnSpc>
            </a:pPr>
            <a:r>
              <a:rPr lang="nb-NO" sz="1600"/>
              <a:t>This ensures that participants can use and act on what they have learned while ensuring the privacy that is needed for them to contribute freely and openly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9731">
                                            <p:txEl>
                                              <p:pRg st="0" end="0"/>
                                            </p:txEl>
                                          </p:spTgt>
                                        </p:tgtEl>
                                        <p:attrNameLst>
                                          <p:attrName>style.visibility</p:attrName>
                                        </p:attrNameLst>
                                      </p:cBhvr>
                                      <p:to>
                                        <p:strVal val="visible"/>
                                      </p:to>
                                    </p:set>
                                    <p:anim calcmode="lin" valueType="num">
                                      <p:cBhvr additive="base">
                                        <p:cTn id="7" dur="500" fill="hold"/>
                                        <p:tgtEl>
                                          <p:spTgt spid="3297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97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4" presetClass="emph" presetSubtype="0" fill="hold" grpId="1" nodeType="clickEffect">
                                  <p:stCondLst>
                                    <p:cond delay="0"/>
                                  </p:stCondLst>
                                  <p:childTnLst>
                                    <p:animClr clrSpc="hsl" dir="cw">
                                      <p:cBhvr override="childStyle">
                                        <p:cTn id="12" dur="500" fill="hold"/>
                                        <p:tgtEl>
                                          <p:spTgt spid="329731">
                                            <p:txEl>
                                              <p:pRg st="0" end="0"/>
                                            </p:txEl>
                                          </p:spTgt>
                                        </p:tgtEl>
                                        <p:attrNameLst>
                                          <p:attrName>style.color</p:attrName>
                                        </p:attrNameLst>
                                      </p:cBhvr>
                                      <p:by>
                                        <p:hsl h="0" s="-12549" l="-25098"/>
                                      </p:by>
                                    </p:animClr>
                                    <p:animClr clrSpc="hsl" dir="cw">
                                      <p:cBhvr>
                                        <p:cTn id="13" dur="500" fill="hold"/>
                                        <p:tgtEl>
                                          <p:spTgt spid="329731">
                                            <p:txEl>
                                              <p:pRg st="0" end="0"/>
                                            </p:txEl>
                                          </p:spTgt>
                                        </p:tgtEl>
                                        <p:attrNameLst>
                                          <p:attrName>fillcolor</p:attrName>
                                        </p:attrNameLst>
                                      </p:cBhvr>
                                      <p:by>
                                        <p:hsl h="0" s="-12549" l="-25098"/>
                                      </p:by>
                                    </p:animClr>
                                    <p:animClr clrSpc="hsl" dir="cw">
                                      <p:cBhvr>
                                        <p:cTn id="14" dur="500" fill="hold"/>
                                        <p:tgtEl>
                                          <p:spTgt spid="329731">
                                            <p:txEl>
                                              <p:pRg st="0" end="0"/>
                                            </p:txEl>
                                          </p:spTgt>
                                        </p:tgtEl>
                                        <p:attrNameLst>
                                          <p:attrName>stroke.color</p:attrName>
                                        </p:attrNameLst>
                                      </p:cBhvr>
                                      <p:by>
                                        <p:hsl h="0" s="-12549" l="-25098"/>
                                      </p:by>
                                    </p:animClr>
                                    <p:set>
                                      <p:cBhvr>
                                        <p:cTn id="15" dur="500" fill="hold"/>
                                        <p:tgtEl>
                                          <p:spTgt spid="329731">
                                            <p:txEl>
                                              <p:pRg st="0" end="0"/>
                                            </p:txEl>
                                          </p:spTgt>
                                        </p:tgtEl>
                                        <p:attrNameLst>
                                          <p:attrName>fill.type</p:attrName>
                                        </p:attrNameLst>
                                      </p:cBhvr>
                                      <p:to>
                                        <p:strVal val="solid"/>
                                      </p:to>
                                    </p:set>
                                  </p:childTnLst>
                                </p:cTn>
                              </p:par>
                              <p:par>
                                <p:cTn id="16" presetID="2" presetClass="entr" presetSubtype="4" fill="hold" grpId="0" nodeType="withEffect">
                                  <p:stCondLst>
                                    <p:cond delay="0"/>
                                  </p:stCondLst>
                                  <p:childTnLst>
                                    <p:set>
                                      <p:cBhvr>
                                        <p:cTn id="17" dur="1" fill="hold">
                                          <p:stCondLst>
                                            <p:cond delay="0"/>
                                          </p:stCondLst>
                                        </p:cTn>
                                        <p:tgtEl>
                                          <p:spTgt spid="329731">
                                            <p:txEl>
                                              <p:pRg st="1" end="1"/>
                                            </p:txEl>
                                          </p:spTgt>
                                        </p:tgtEl>
                                        <p:attrNameLst>
                                          <p:attrName>style.visibility</p:attrName>
                                        </p:attrNameLst>
                                      </p:cBhvr>
                                      <p:to>
                                        <p:strVal val="visible"/>
                                      </p:to>
                                    </p:set>
                                    <p:anim calcmode="lin" valueType="num">
                                      <p:cBhvr additive="base">
                                        <p:cTn id="18" dur="500" fill="hold"/>
                                        <p:tgtEl>
                                          <p:spTgt spid="329731">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29731">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29731">
                                            <p:txEl>
                                              <p:pRg st="2" end="2"/>
                                            </p:txEl>
                                          </p:spTgt>
                                        </p:tgtEl>
                                        <p:attrNameLst>
                                          <p:attrName>style.visibility</p:attrName>
                                        </p:attrNameLst>
                                      </p:cBhvr>
                                      <p:to>
                                        <p:strVal val="visible"/>
                                      </p:to>
                                    </p:set>
                                    <p:anim calcmode="lin" valueType="num">
                                      <p:cBhvr additive="base">
                                        <p:cTn id="22" dur="500" fill="hold"/>
                                        <p:tgtEl>
                                          <p:spTgt spid="329731">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29731">
                                            <p:txEl>
                                              <p:pRg st="2" end="2"/>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329731">
                                            <p:txEl>
                                              <p:pRg st="3" end="3"/>
                                            </p:txEl>
                                          </p:spTgt>
                                        </p:tgtEl>
                                        <p:attrNameLst>
                                          <p:attrName>style.visibility</p:attrName>
                                        </p:attrNameLst>
                                      </p:cBhvr>
                                      <p:to>
                                        <p:strVal val="visible"/>
                                      </p:to>
                                    </p:set>
                                    <p:anim calcmode="lin" valueType="num">
                                      <p:cBhvr additive="base">
                                        <p:cTn id="26" dur="500" fill="hold"/>
                                        <p:tgtEl>
                                          <p:spTgt spid="329731">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2973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4" presetClass="emph" presetSubtype="0" fill="hold" grpId="1" nodeType="clickEffect">
                                  <p:stCondLst>
                                    <p:cond delay="0"/>
                                  </p:stCondLst>
                                  <p:childTnLst>
                                    <p:animClr clrSpc="hsl" dir="cw">
                                      <p:cBhvr override="childStyle">
                                        <p:cTn id="31" dur="500" fill="hold"/>
                                        <p:tgtEl>
                                          <p:spTgt spid="329731">
                                            <p:txEl>
                                              <p:pRg st="1" end="1"/>
                                            </p:txEl>
                                          </p:spTgt>
                                        </p:tgtEl>
                                        <p:attrNameLst>
                                          <p:attrName>style.color</p:attrName>
                                        </p:attrNameLst>
                                      </p:cBhvr>
                                      <p:by>
                                        <p:hsl h="0" s="-12549" l="-25098"/>
                                      </p:by>
                                    </p:animClr>
                                    <p:animClr clrSpc="hsl" dir="cw">
                                      <p:cBhvr>
                                        <p:cTn id="32" dur="500" fill="hold"/>
                                        <p:tgtEl>
                                          <p:spTgt spid="329731">
                                            <p:txEl>
                                              <p:pRg st="1" end="1"/>
                                            </p:txEl>
                                          </p:spTgt>
                                        </p:tgtEl>
                                        <p:attrNameLst>
                                          <p:attrName>fillcolor</p:attrName>
                                        </p:attrNameLst>
                                      </p:cBhvr>
                                      <p:by>
                                        <p:hsl h="0" s="-12549" l="-25098"/>
                                      </p:by>
                                    </p:animClr>
                                    <p:animClr clrSpc="hsl" dir="cw">
                                      <p:cBhvr>
                                        <p:cTn id="33" dur="500" fill="hold"/>
                                        <p:tgtEl>
                                          <p:spTgt spid="329731">
                                            <p:txEl>
                                              <p:pRg st="1" end="1"/>
                                            </p:txEl>
                                          </p:spTgt>
                                        </p:tgtEl>
                                        <p:attrNameLst>
                                          <p:attrName>stroke.color</p:attrName>
                                        </p:attrNameLst>
                                      </p:cBhvr>
                                      <p:by>
                                        <p:hsl h="0" s="-12549" l="-25098"/>
                                      </p:by>
                                    </p:animClr>
                                    <p:set>
                                      <p:cBhvr>
                                        <p:cTn id="34" dur="500" fill="hold"/>
                                        <p:tgtEl>
                                          <p:spTgt spid="329731">
                                            <p:txEl>
                                              <p:pRg st="1" end="1"/>
                                            </p:txEl>
                                          </p:spTgt>
                                        </p:tgtEl>
                                        <p:attrNameLst>
                                          <p:attrName>fill.type</p:attrName>
                                        </p:attrNameLst>
                                      </p:cBhvr>
                                      <p:to>
                                        <p:strVal val="solid"/>
                                      </p:to>
                                    </p:set>
                                  </p:childTnLst>
                                </p:cTn>
                              </p:par>
                              <p:par>
                                <p:cTn id="35" presetID="24" presetClass="emph" presetSubtype="0" fill="hold" grpId="1" nodeType="withEffect">
                                  <p:stCondLst>
                                    <p:cond delay="0"/>
                                  </p:stCondLst>
                                  <p:childTnLst>
                                    <p:animClr clrSpc="hsl" dir="cw">
                                      <p:cBhvr override="childStyle">
                                        <p:cTn id="36" dur="500" fill="hold"/>
                                        <p:tgtEl>
                                          <p:spTgt spid="329731">
                                            <p:txEl>
                                              <p:pRg st="2" end="2"/>
                                            </p:txEl>
                                          </p:spTgt>
                                        </p:tgtEl>
                                        <p:attrNameLst>
                                          <p:attrName>style.color</p:attrName>
                                        </p:attrNameLst>
                                      </p:cBhvr>
                                      <p:by>
                                        <p:hsl h="0" s="-12549" l="-25098"/>
                                      </p:by>
                                    </p:animClr>
                                    <p:animClr clrSpc="hsl" dir="cw">
                                      <p:cBhvr>
                                        <p:cTn id="37" dur="500" fill="hold"/>
                                        <p:tgtEl>
                                          <p:spTgt spid="329731">
                                            <p:txEl>
                                              <p:pRg st="2" end="2"/>
                                            </p:txEl>
                                          </p:spTgt>
                                        </p:tgtEl>
                                        <p:attrNameLst>
                                          <p:attrName>fillcolor</p:attrName>
                                        </p:attrNameLst>
                                      </p:cBhvr>
                                      <p:by>
                                        <p:hsl h="0" s="-12549" l="-25098"/>
                                      </p:by>
                                    </p:animClr>
                                    <p:animClr clrSpc="hsl" dir="cw">
                                      <p:cBhvr>
                                        <p:cTn id="38" dur="500" fill="hold"/>
                                        <p:tgtEl>
                                          <p:spTgt spid="329731">
                                            <p:txEl>
                                              <p:pRg st="2" end="2"/>
                                            </p:txEl>
                                          </p:spTgt>
                                        </p:tgtEl>
                                        <p:attrNameLst>
                                          <p:attrName>stroke.color</p:attrName>
                                        </p:attrNameLst>
                                      </p:cBhvr>
                                      <p:by>
                                        <p:hsl h="0" s="-12549" l="-25098"/>
                                      </p:by>
                                    </p:animClr>
                                    <p:set>
                                      <p:cBhvr>
                                        <p:cTn id="39" dur="500" fill="hold"/>
                                        <p:tgtEl>
                                          <p:spTgt spid="329731">
                                            <p:txEl>
                                              <p:pRg st="2" end="2"/>
                                            </p:txEl>
                                          </p:spTgt>
                                        </p:tgtEl>
                                        <p:attrNameLst>
                                          <p:attrName>fill.type</p:attrName>
                                        </p:attrNameLst>
                                      </p:cBhvr>
                                      <p:to>
                                        <p:strVal val="solid"/>
                                      </p:to>
                                    </p:set>
                                  </p:childTnLst>
                                </p:cTn>
                              </p:par>
                              <p:par>
                                <p:cTn id="40" presetID="24" presetClass="emph" presetSubtype="0" fill="hold" grpId="1" nodeType="withEffect">
                                  <p:stCondLst>
                                    <p:cond delay="0"/>
                                  </p:stCondLst>
                                  <p:childTnLst>
                                    <p:animClr clrSpc="hsl" dir="cw">
                                      <p:cBhvr override="childStyle">
                                        <p:cTn id="41" dur="500" fill="hold"/>
                                        <p:tgtEl>
                                          <p:spTgt spid="329731">
                                            <p:txEl>
                                              <p:pRg st="3" end="3"/>
                                            </p:txEl>
                                          </p:spTgt>
                                        </p:tgtEl>
                                        <p:attrNameLst>
                                          <p:attrName>style.color</p:attrName>
                                        </p:attrNameLst>
                                      </p:cBhvr>
                                      <p:by>
                                        <p:hsl h="0" s="-12549" l="-25098"/>
                                      </p:by>
                                    </p:animClr>
                                    <p:animClr clrSpc="hsl" dir="cw">
                                      <p:cBhvr>
                                        <p:cTn id="42" dur="500" fill="hold"/>
                                        <p:tgtEl>
                                          <p:spTgt spid="329731">
                                            <p:txEl>
                                              <p:pRg st="3" end="3"/>
                                            </p:txEl>
                                          </p:spTgt>
                                        </p:tgtEl>
                                        <p:attrNameLst>
                                          <p:attrName>fillcolor</p:attrName>
                                        </p:attrNameLst>
                                      </p:cBhvr>
                                      <p:by>
                                        <p:hsl h="0" s="-12549" l="-25098"/>
                                      </p:by>
                                    </p:animClr>
                                    <p:animClr clrSpc="hsl" dir="cw">
                                      <p:cBhvr>
                                        <p:cTn id="43" dur="500" fill="hold"/>
                                        <p:tgtEl>
                                          <p:spTgt spid="329731">
                                            <p:txEl>
                                              <p:pRg st="3" end="3"/>
                                            </p:txEl>
                                          </p:spTgt>
                                        </p:tgtEl>
                                        <p:attrNameLst>
                                          <p:attrName>stroke.color</p:attrName>
                                        </p:attrNameLst>
                                      </p:cBhvr>
                                      <p:by>
                                        <p:hsl h="0" s="-12549" l="-25098"/>
                                      </p:by>
                                    </p:animClr>
                                    <p:set>
                                      <p:cBhvr>
                                        <p:cTn id="44" dur="500" fill="hold"/>
                                        <p:tgtEl>
                                          <p:spTgt spid="329731">
                                            <p:txEl>
                                              <p:pRg st="3" end="3"/>
                                            </p:txEl>
                                          </p:spTgt>
                                        </p:tgtEl>
                                        <p:attrNameLst>
                                          <p:attrName>fill.type</p:attrName>
                                        </p:attrNameLst>
                                      </p:cBhvr>
                                      <p:to>
                                        <p:strVal val="solid"/>
                                      </p:to>
                                    </p:set>
                                  </p:childTnLst>
                                </p:cTn>
                              </p:par>
                              <p:par>
                                <p:cTn id="45" presetID="2" presetClass="entr" presetSubtype="4" fill="hold" grpId="0" nodeType="withEffect">
                                  <p:stCondLst>
                                    <p:cond delay="0"/>
                                  </p:stCondLst>
                                  <p:childTnLst>
                                    <p:set>
                                      <p:cBhvr>
                                        <p:cTn id="46" dur="1" fill="hold">
                                          <p:stCondLst>
                                            <p:cond delay="0"/>
                                          </p:stCondLst>
                                        </p:cTn>
                                        <p:tgtEl>
                                          <p:spTgt spid="329731">
                                            <p:txEl>
                                              <p:pRg st="4" end="4"/>
                                            </p:txEl>
                                          </p:spTgt>
                                        </p:tgtEl>
                                        <p:attrNameLst>
                                          <p:attrName>style.visibility</p:attrName>
                                        </p:attrNameLst>
                                      </p:cBhvr>
                                      <p:to>
                                        <p:strVal val="visible"/>
                                      </p:to>
                                    </p:set>
                                    <p:anim calcmode="lin" valueType="num">
                                      <p:cBhvr additive="base">
                                        <p:cTn id="47" dur="500" fill="hold"/>
                                        <p:tgtEl>
                                          <p:spTgt spid="329731">
                                            <p:txEl>
                                              <p:pRg st="4" end="4"/>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2973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329731">
                                            <p:txEl>
                                              <p:pRg st="5" end="5"/>
                                            </p:txEl>
                                          </p:spTgt>
                                        </p:tgtEl>
                                        <p:attrNameLst>
                                          <p:attrName>style.visibility</p:attrName>
                                        </p:attrNameLst>
                                      </p:cBhvr>
                                      <p:to>
                                        <p:strVal val="visible"/>
                                      </p:to>
                                    </p:set>
                                    <p:anim calcmode="lin" valueType="num">
                                      <p:cBhvr additive="base">
                                        <p:cTn id="53" dur="500" fill="hold"/>
                                        <p:tgtEl>
                                          <p:spTgt spid="329731">
                                            <p:txEl>
                                              <p:pRg st="5" end="5"/>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29731">
                                            <p:txEl>
                                              <p:pRg st="5" end="5"/>
                                            </p:tx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329731">
                                            <p:txEl>
                                              <p:pRg st="6" end="6"/>
                                            </p:txEl>
                                          </p:spTgt>
                                        </p:tgtEl>
                                        <p:attrNameLst>
                                          <p:attrName>style.visibility</p:attrName>
                                        </p:attrNameLst>
                                      </p:cBhvr>
                                      <p:to>
                                        <p:strVal val="visible"/>
                                      </p:to>
                                    </p:set>
                                    <p:anim calcmode="lin" valueType="num">
                                      <p:cBhvr additive="base">
                                        <p:cTn id="57" dur="500" fill="hold"/>
                                        <p:tgtEl>
                                          <p:spTgt spid="329731">
                                            <p:txEl>
                                              <p:pRg st="6" end="6"/>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29731">
                                            <p:txEl>
                                              <p:pRg st="6" end="6"/>
                                            </p:txEl>
                                          </p:spTgt>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329731">
                                            <p:txEl>
                                              <p:pRg st="7" end="7"/>
                                            </p:txEl>
                                          </p:spTgt>
                                        </p:tgtEl>
                                        <p:attrNameLst>
                                          <p:attrName>style.visibility</p:attrName>
                                        </p:attrNameLst>
                                      </p:cBhvr>
                                      <p:to>
                                        <p:strVal val="visible"/>
                                      </p:to>
                                    </p:set>
                                    <p:anim calcmode="lin" valueType="num">
                                      <p:cBhvr additive="base">
                                        <p:cTn id="61" dur="500" fill="hold"/>
                                        <p:tgtEl>
                                          <p:spTgt spid="329731">
                                            <p:txEl>
                                              <p:pRg st="7" end="7"/>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29731">
                                            <p:txEl>
                                              <p:pRg st="7" end="7"/>
                                            </p:txEl>
                                          </p:spTgt>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329731">
                                            <p:txEl>
                                              <p:pRg st="8" end="8"/>
                                            </p:txEl>
                                          </p:spTgt>
                                        </p:tgtEl>
                                        <p:attrNameLst>
                                          <p:attrName>style.visibility</p:attrName>
                                        </p:attrNameLst>
                                      </p:cBhvr>
                                      <p:to>
                                        <p:strVal val="visible"/>
                                      </p:to>
                                    </p:set>
                                    <p:anim calcmode="lin" valueType="num">
                                      <p:cBhvr additive="base">
                                        <p:cTn id="65" dur="500" fill="hold"/>
                                        <p:tgtEl>
                                          <p:spTgt spid="329731">
                                            <p:txEl>
                                              <p:pRg st="8" end="8"/>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329731">
                                            <p:txEl>
                                              <p:pRg st="8" end="8"/>
                                            </p:txEl>
                                          </p:spTgt>
                                        </p:tgtEl>
                                        <p:attrNameLst>
                                          <p:attrName>ppt_y</p:attrName>
                                        </p:attrNameLst>
                                      </p:cBhvr>
                                      <p:tavLst>
                                        <p:tav tm="0">
                                          <p:val>
                                            <p:strVal val="1+#ppt_h/2"/>
                                          </p:val>
                                        </p:tav>
                                        <p:tav tm="100000">
                                          <p:val>
                                            <p:strVal val="#ppt_y"/>
                                          </p:val>
                                        </p:tav>
                                      </p:tavLst>
                                    </p:anim>
                                  </p:childTnLst>
                                </p:cTn>
                              </p:par>
                              <p:par>
                                <p:cTn id="67" presetID="24" presetClass="emph" presetSubtype="0" fill="hold" grpId="1" nodeType="withEffect">
                                  <p:stCondLst>
                                    <p:cond delay="0"/>
                                  </p:stCondLst>
                                  <p:childTnLst>
                                    <p:animClr clrSpc="hsl" dir="cw">
                                      <p:cBhvr override="childStyle">
                                        <p:cTn id="68" dur="500" fill="hold"/>
                                        <p:tgtEl>
                                          <p:spTgt spid="329731">
                                            <p:txEl>
                                              <p:pRg st="4" end="4"/>
                                            </p:txEl>
                                          </p:spTgt>
                                        </p:tgtEl>
                                        <p:attrNameLst>
                                          <p:attrName>style.color</p:attrName>
                                        </p:attrNameLst>
                                      </p:cBhvr>
                                      <p:by>
                                        <p:hsl h="0" s="-12549" l="-25098"/>
                                      </p:by>
                                    </p:animClr>
                                    <p:animClr clrSpc="hsl" dir="cw">
                                      <p:cBhvr>
                                        <p:cTn id="69" dur="500" fill="hold"/>
                                        <p:tgtEl>
                                          <p:spTgt spid="329731">
                                            <p:txEl>
                                              <p:pRg st="4" end="4"/>
                                            </p:txEl>
                                          </p:spTgt>
                                        </p:tgtEl>
                                        <p:attrNameLst>
                                          <p:attrName>fillcolor</p:attrName>
                                        </p:attrNameLst>
                                      </p:cBhvr>
                                      <p:by>
                                        <p:hsl h="0" s="-12549" l="-25098"/>
                                      </p:by>
                                    </p:animClr>
                                    <p:animClr clrSpc="hsl" dir="cw">
                                      <p:cBhvr>
                                        <p:cTn id="70" dur="500" fill="hold"/>
                                        <p:tgtEl>
                                          <p:spTgt spid="329731">
                                            <p:txEl>
                                              <p:pRg st="4" end="4"/>
                                            </p:txEl>
                                          </p:spTgt>
                                        </p:tgtEl>
                                        <p:attrNameLst>
                                          <p:attrName>stroke.color</p:attrName>
                                        </p:attrNameLst>
                                      </p:cBhvr>
                                      <p:by>
                                        <p:hsl h="0" s="-12549" l="-25098"/>
                                      </p:by>
                                    </p:animClr>
                                    <p:set>
                                      <p:cBhvr>
                                        <p:cTn id="71" dur="500" fill="hold"/>
                                        <p:tgtEl>
                                          <p:spTgt spid="329731">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9731" grpId="0" uiExpand="1" build="p"/>
      <p:bldP spid="329731" grpId="1"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Rectangle 2"/>
          <p:cNvSpPr>
            <a:spLocks noGrp="1" noChangeArrowheads="1"/>
          </p:cNvSpPr>
          <p:nvPr>
            <p:ph type="title"/>
          </p:nvPr>
        </p:nvSpPr>
        <p:spPr>
          <a:xfrm>
            <a:off x="457200" y="274638"/>
            <a:ext cx="8229600" cy="777875"/>
          </a:xfrm>
        </p:spPr>
        <p:txBody>
          <a:bodyPr/>
          <a:lstStyle/>
          <a:p>
            <a:r>
              <a:rPr lang="en-GB"/>
              <a:t>Practical arrangements</a:t>
            </a:r>
            <a:endParaRPr lang="nb-NO"/>
          </a:p>
        </p:txBody>
      </p:sp>
      <p:sp>
        <p:nvSpPr>
          <p:cNvPr id="330755" name="Rectangle 3"/>
          <p:cNvSpPr>
            <a:spLocks noGrp="1" noChangeArrowheads="1"/>
          </p:cNvSpPr>
          <p:nvPr>
            <p:ph type="body" idx="1"/>
          </p:nvPr>
        </p:nvSpPr>
        <p:spPr>
          <a:xfrm>
            <a:off x="457200" y="1125538"/>
            <a:ext cx="8229600" cy="5000625"/>
          </a:xfrm>
        </p:spPr>
        <p:txBody>
          <a:bodyPr/>
          <a:lstStyle/>
          <a:p>
            <a:pPr>
              <a:lnSpc>
                <a:spcPct val="80000"/>
              </a:lnSpc>
            </a:pPr>
            <a:r>
              <a:rPr lang="en-GB" sz="2800"/>
              <a:t>Decide who is responsible for the practical arrangements</a:t>
            </a:r>
          </a:p>
          <a:p>
            <a:pPr>
              <a:lnSpc>
                <a:spcPct val="80000"/>
              </a:lnSpc>
            </a:pPr>
            <a:r>
              <a:rPr lang="en-GB" sz="2800"/>
              <a:t>Secure a venue that is convenient and conducive to discussion (with break-out rooms, if these are needed)</a:t>
            </a:r>
          </a:p>
          <a:p>
            <a:pPr>
              <a:lnSpc>
                <a:spcPct val="80000"/>
              </a:lnSpc>
            </a:pPr>
            <a:r>
              <a:rPr lang="en-GB" sz="2800"/>
              <a:t>Manage travel arrangements for participants</a:t>
            </a:r>
          </a:p>
          <a:p>
            <a:pPr>
              <a:lnSpc>
                <a:spcPct val="80000"/>
              </a:lnSpc>
            </a:pPr>
            <a:r>
              <a:rPr lang="en-GB" sz="2800"/>
              <a:t>Ensure a suitable seating arrangement (ideally board room style)</a:t>
            </a:r>
          </a:p>
          <a:p>
            <a:pPr>
              <a:lnSpc>
                <a:spcPct val="80000"/>
              </a:lnSpc>
            </a:pPr>
            <a:r>
              <a:rPr lang="en-GB" sz="2800"/>
              <a:t>Make sure that the meeting room is easy to find (e.g. putting up signs or providing instructions, if needed)</a:t>
            </a:r>
          </a:p>
          <a:p>
            <a:pPr>
              <a:lnSpc>
                <a:spcPct val="80000"/>
              </a:lnSpc>
            </a:pPr>
            <a:r>
              <a:rPr lang="en-GB" sz="2800"/>
              <a:t>Arrange for name tags, refreshments, writing materials, translation if needed, etc.</a:t>
            </a:r>
            <a:endParaRPr lang="nb-NO"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30755">
                                            <p:txEl>
                                              <p:pRg st="0" end="0"/>
                                            </p:txEl>
                                          </p:spTgt>
                                        </p:tgtEl>
                                        <p:attrNameLst>
                                          <p:attrName>style.visibility</p:attrName>
                                        </p:attrNameLst>
                                      </p:cBhvr>
                                      <p:to>
                                        <p:strVal val="visible"/>
                                      </p:to>
                                    </p:set>
                                    <p:anim calcmode="lin" valueType="num">
                                      <p:cBhvr additive="base">
                                        <p:cTn id="7" dur="500" fill="hold"/>
                                        <p:tgtEl>
                                          <p:spTgt spid="3307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307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30755">
                                            <p:txEl>
                                              <p:pRg st="1" end="1"/>
                                            </p:txEl>
                                          </p:spTgt>
                                        </p:tgtEl>
                                        <p:attrNameLst>
                                          <p:attrName>style.visibility</p:attrName>
                                        </p:attrNameLst>
                                      </p:cBhvr>
                                      <p:to>
                                        <p:strVal val="visible"/>
                                      </p:to>
                                    </p:set>
                                    <p:anim calcmode="lin" valueType="num">
                                      <p:cBhvr additive="base">
                                        <p:cTn id="13" dur="500" fill="hold"/>
                                        <p:tgtEl>
                                          <p:spTgt spid="33075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3075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30755">
                                            <p:txEl>
                                              <p:pRg st="2" end="2"/>
                                            </p:txEl>
                                          </p:spTgt>
                                        </p:tgtEl>
                                        <p:attrNameLst>
                                          <p:attrName>style.visibility</p:attrName>
                                        </p:attrNameLst>
                                      </p:cBhvr>
                                      <p:to>
                                        <p:strVal val="visible"/>
                                      </p:to>
                                    </p:set>
                                    <p:anim calcmode="lin" valueType="num">
                                      <p:cBhvr additive="base">
                                        <p:cTn id="19" dur="500" fill="hold"/>
                                        <p:tgtEl>
                                          <p:spTgt spid="33075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3075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30755">
                                            <p:txEl>
                                              <p:pRg st="3" end="3"/>
                                            </p:txEl>
                                          </p:spTgt>
                                        </p:tgtEl>
                                        <p:attrNameLst>
                                          <p:attrName>style.visibility</p:attrName>
                                        </p:attrNameLst>
                                      </p:cBhvr>
                                      <p:to>
                                        <p:strVal val="visible"/>
                                      </p:to>
                                    </p:set>
                                    <p:anim calcmode="lin" valueType="num">
                                      <p:cBhvr additive="base">
                                        <p:cTn id="25" dur="500" fill="hold"/>
                                        <p:tgtEl>
                                          <p:spTgt spid="33075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3075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30755">
                                            <p:txEl>
                                              <p:pRg st="4" end="4"/>
                                            </p:txEl>
                                          </p:spTgt>
                                        </p:tgtEl>
                                        <p:attrNameLst>
                                          <p:attrName>style.visibility</p:attrName>
                                        </p:attrNameLst>
                                      </p:cBhvr>
                                      <p:to>
                                        <p:strVal val="visible"/>
                                      </p:to>
                                    </p:set>
                                    <p:anim calcmode="lin" valueType="num">
                                      <p:cBhvr additive="base">
                                        <p:cTn id="31" dur="500" fill="hold"/>
                                        <p:tgtEl>
                                          <p:spTgt spid="33075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3075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30755">
                                            <p:txEl>
                                              <p:pRg st="5" end="5"/>
                                            </p:txEl>
                                          </p:spTgt>
                                        </p:tgtEl>
                                        <p:attrNameLst>
                                          <p:attrName>style.visibility</p:attrName>
                                        </p:attrNameLst>
                                      </p:cBhvr>
                                      <p:to>
                                        <p:strVal val="visible"/>
                                      </p:to>
                                    </p:set>
                                    <p:anim calcmode="lin" valueType="num">
                                      <p:cBhvr additive="base">
                                        <p:cTn id="37" dur="500" fill="hold"/>
                                        <p:tgtEl>
                                          <p:spTgt spid="33075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3075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0755"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ctrTitle"/>
          </p:nvPr>
        </p:nvSpPr>
        <p:spPr/>
        <p:txBody>
          <a:bodyPr/>
          <a:lstStyle/>
          <a:p>
            <a:r>
              <a:rPr lang="nb-NO" sz="4000"/>
              <a:t>Questions or comments about organising a policy dialogue?</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p:txBody>
          <a:bodyPr/>
          <a:lstStyle/>
          <a:p>
            <a:r>
              <a:rPr lang="en-GB"/>
              <a:t>What needs to be done following the policy dialogue?</a:t>
            </a:r>
            <a:endParaRPr lang="nb-NO"/>
          </a:p>
        </p:txBody>
      </p:sp>
      <p:sp>
        <p:nvSpPr>
          <p:cNvPr id="287747" name="Rectangle 3"/>
          <p:cNvSpPr>
            <a:spLocks noGrp="1" noChangeArrowheads="1"/>
          </p:cNvSpPr>
          <p:nvPr>
            <p:ph type="body" idx="1"/>
          </p:nvPr>
        </p:nvSpPr>
        <p:spPr>
          <a:xfrm>
            <a:off x="457200" y="1700213"/>
            <a:ext cx="8229600" cy="4425950"/>
          </a:xfrm>
        </p:spPr>
        <p:txBody>
          <a:bodyPr/>
          <a:lstStyle/>
          <a:p>
            <a:pPr>
              <a:lnSpc>
                <a:spcPct val="80000"/>
              </a:lnSpc>
            </a:pPr>
            <a:r>
              <a:rPr lang="nb-NO" sz="2800" dirty="0"/>
              <a:t>The </a:t>
            </a:r>
            <a:r>
              <a:rPr lang="nb-NO" sz="2800" dirty="0" err="1"/>
              <a:t>outcomes</a:t>
            </a:r>
            <a:r>
              <a:rPr lang="nb-NO" sz="2800" dirty="0"/>
              <a:t> </a:t>
            </a:r>
            <a:r>
              <a:rPr lang="nb-NO" sz="2800" dirty="0" err="1"/>
              <a:t>of</a:t>
            </a:r>
            <a:r>
              <a:rPr lang="nb-NO" sz="2800" dirty="0"/>
              <a:t> a policy </a:t>
            </a:r>
            <a:r>
              <a:rPr lang="nb-NO" sz="2800" dirty="0" err="1"/>
              <a:t>dialogue</a:t>
            </a:r>
            <a:r>
              <a:rPr lang="nb-NO" sz="2800" dirty="0"/>
              <a:t> </a:t>
            </a:r>
            <a:r>
              <a:rPr lang="nb-NO" sz="2800" dirty="0" err="1"/>
              <a:t>depend</a:t>
            </a:r>
            <a:r>
              <a:rPr lang="nb-NO" sz="2800" dirty="0"/>
              <a:t> </a:t>
            </a:r>
            <a:r>
              <a:rPr lang="nb-NO" sz="2800" dirty="0" err="1"/>
              <a:t>on</a:t>
            </a:r>
            <a:r>
              <a:rPr lang="nb-NO" sz="2800" dirty="0"/>
              <a:t> </a:t>
            </a:r>
            <a:r>
              <a:rPr lang="nb-NO" sz="2800" dirty="0" err="1"/>
              <a:t>the</a:t>
            </a:r>
            <a:r>
              <a:rPr lang="nb-NO" sz="2800" dirty="0"/>
              <a:t> </a:t>
            </a:r>
            <a:r>
              <a:rPr lang="nb-NO" sz="2800" dirty="0" err="1"/>
              <a:t>objectives</a:t>
            </a:r>
            <a:r>
              <a:rPr lang="nb-NO" sz="2800" dirty="0"/>
              <a:t> and </a:t>
            </a:r>
            <a:r>
              <a:rPr lang="nb-NO" sz="2800" dirty="0" err="1"/>
              <a:t>how</a:t>
            </a:r>
            <a:r>
              <a:rPr lang="nb-NO" sz="2800" dirty="0"/>
              <a:t> </a:t>
            </a:r>
            <a:r>
              <a:rPr lang="nb-NO" sz="2800" dirty="0" err="1"/>
              <a:t>public</a:t>
            </a:r>
            <a:r>
              <a:rPr lang="nb-NO" sz="2800" dirty="0"/>
              <a:t> (</a:t>
            </a:r>
            <a:r>
              <a:rPr lang="nb-NO" sz="2800" dirty="0" err="1"/>
              <a:t>open</a:t>
            </a:r>
            <a:r>
              <a:rPr lang="nb-NO" sz="2800" dirty="0"/>
              <a:t>) </a:t>
            </a:r>
            <a:r>
              <a:rPr lang="nb-NO" sz="2800" dirty="0" err="1"/>
              <a:t>the</a:t>
            </a:r>
            <a:r>
              <a:rPr lang="nb-NO" sz="2800" dirty="0"/>
              <a:t> </a:t>
            </a:r>
            <a:r>
              <a:rPr lang="nb-NO" sz="2800" dirty="0" err="1"/>
              <a:t>dialogue</a:t>
            </a:r>
            <a:r>
              <a:rPr lang="nb-NO" sz="2800" dirty="0"/>
              <a:t> is</a:t>
            </a:r>
          </a:p>
          <a:p>
            <a:pPr>
              <a:lnSpc>
                <a:spcPct val="80000"/>
              </a:lnSpc>
            </a:pPr>
            <a:r>
              <a:rPr lang="nb-NO" sz="2800" dirty="0" err="1"/>
              <a:t>Possible</a:t>
            </a:r>
            <a:r>
              <a:rPr lang="nb-NO" sz="2800" dirty="0"/>
              <a:t> </a:t>
            </a:r>
            <a:r>
              <a:rPr lang="nb-NO" sz="2800" dirty="0" err="1"/>
              <a:t>actions</a:t>
            </a:r>
            <a:r>
              <a:rPr lang="nb-NO" sz="2800" dirty="0"/>
              <a:t> </a:t>
            </a:r>
            <a:r>
              <a:rPr lang="nb-NO" sz="2800" dirty="0" err="1"/>
              <a:t>that</a:t>
            </a:r>
            <a:r>
              <a:rPr lang="nb-NO" sz="2800" dirty="0"/>
              <a:t> </a:t>
            </a:r>
            <a:r>
              <a:rPr lang="nb-NO" sz="2800" dirty="0" err="1"/>
              <a:t>may</a:t>
            </a:r>
            <a:r>
              <a:rPr lang="nb-NO" sz="2800" dirty="0"/>
              <a:t> be </a:t>
            </a:r>
            <a:r>
              <a:rPr lang="nb-NO" sz="2800" dirty="0" err="1"/>
              <a:t>needed</a:t>
            </a:r>
            <a:r>
              <a:rPr lang="nb-NO" sz="2800" dirty="0"/>
              <a:t> </a:t>
            </a:r>
            <a:r>
              <a:rPr lang="nb-NO" sz="2800" dirty="0" err="1"/>
              <a:t>following</a:t>
            </a:r>
            <a:r>
              <a:rPr lang="nb-NO" sz="2800" dirty="0"/>
              <a:t> </a:t>
            </a:r>
            <a:r>
              <a:rPr lang="nb-NO" sz="2800" dirty="0" err="1"/>
              <a:t>the</a:t>
            </a:r>
            <a:r>
              <a:rPr lang="nb-NO" sz="2800" dirty="0"/>
              <a:t> </a:t>
            </a:r>
            <a:r>
              <a:rPr lang="nb-NO" sz="2800" dirty="0" err="1"/>
              <a:t>dialogue</a:t>
            </a:r>
            <a:r>
              <a:rPr lang="nb-NO" sz="2800" dirty="0"/>
              <a:t> to </a:t>
            </a:r>
            <a:r>
              <a:rPr lang="nb-NO" sz="2800" dirty="0" err="1"/>
              <a:t>ensure</a:t>
            </a:r>
            <a:r>
              <a:rPr lang="nb-NO" sz="2800" dirty="0"/>
              <a:t> </a:t>
            </a:r>
            <a:r>
              <a:rPr lang="nb-NO" sz="2800" dirty="0" err="1"/>
              <a:t>that</a:t>
            </a:r>
            <a:r>
              <a:rPr lang="nb-NO" sz="2800" dirty="0"/>
              <a:t> </a:t>
            </a:r>
            <a:r>
              <a:rPr lang="nb-NO" sz="2800" dirty="0" err="1"/>
              <a:t>its</a:t>
            </a:r>
            <a:r>
              <a:rPr lang="nb-NO" sz="2800" dirty="0"/>
              <a:t> </a:t>
            </a:r>
            <a:r>
              <a:rPr lang="nb-NO" sz="2800" dirty="0" err="1"/>
              <a:t>objectives</a:t>
            </a:r>
            <a:r>
              <a:rPr lang="nb-NO" sz="2800" dirty="0"/>
              <a:t> </a:t>
            </a:r>
            <a:r>
              <a:rPr lang="nb-NO" sz="2800" dirty="0" err="1"/>
              <a:t>are</a:t>
            </a:r>
            <a:r>
              <a:rPr lang="nb-NO" sz="2800" dirty="0"/>
              <a:t> </a:t>
            </a:r>
            <a:r>
              <a:rPr lang="nb-NO" sz="2800" dirty="0" err="1"/>
              <a:t>successfuly</a:t>
            </a:r>
            <a:r>
              <a:rPr lang="nb-NO" sz="2800" dirty="0"/>
              <a:t> met </a:t>
            </a:r>
            <a:r>
              <a:rPr lang="nb-NO" sz="2800" dirty="0" err="1"/>
              <a:t>include</a:t>
            </a:r>
            <a:r>
              <a:rPr lang="nb-NO" sz="2800" dirty="0"/>
              <a:t>:</a:t>
            </a:r>
          </a:p>
          <a:p>
            <a:pPr lvl="1">
              <a:lnSpc>
                <a:spcPct val="80000"/>
              </a:lnSpc>
            </a:pPr>
            <a:r>
              <a:rPr lang="nb-NO" sz="2400" dirty="0"/>
              <a:t>Preparing and </a:t>
            </a:r>
            <a:r>
              <a:rPr lang="nb-NO" sz="2400" dirty="0" err="1"/>
              <a:t>disseminating</a:t>
            </a:r>
            <a:r>
              <a:rPr lang="nb-NO" sz="2400" dirty="0"/>
              <a:t> a </a:t>
            </a:r>
            <a:r>
              <a:rPr lang="nb-NO" sz="2400" dirty="0" err="1"/>
              <a:t>report</a:t>
            </a:r>
            <a:endParaRPr lang="nb-NO" sz="2400" dirty="0"/>
          </a:p>
          <a:p>
            <a:pPr lvl="1">
              <a:lnSpc>
                <a:spcPct val="80000"/>
              </a:lnSpc>
            </a:pPr>
            <a:r>
              <a:rPr lang="nb-NO" sz="2400" dirty="0" err="1"/>
              <a:t>Disseminating</a:t>
            </a:r>
            <a:r>
              <a:rPr lang="nb-NO" sz="2400" dirty="0"/>
              <a:t> </a:t>
            </a:r>
            <a:r>
              <a:rPr lang="nb-NO" sz="2400" dirty="0" err="1"/>
              <a:t>the</a:t>
            </a:r>
            <a:r>
              <a:rPr lang="nb-NO" sz="2400" dirty="0"/>
              <a:t> policy </a:t>
            </a:r>
            <a:r>
              <a:rPr lang="nb-NO" sz="2400" dirty="0" err="1"/>
              <a:t>brief</a:t>
            </a:r>
            <a:endParaRPr lang="nb-NO" sz="2400" dirty="0"/>
          </a:p>
          <a:p>
            <a:pPr lvl="1">
              <a:lnSpc>
                <a:spcPct val="80000"/>
              </a:lnSpc>
            </a:pPr>
            <a:r>
              <a:rPr lang="nb-NO" sz="2400" dirty="0" err="1"/>
              <a:t>Other</a:t>
            </a:r>
            <a:r>
              <a:rPr lang="nb-NO" sz="2400" dirty="0"/>
              <a:t> </a:t>
            </a:r>
            <a:r>
              <a:rPr lang="nb-NO" sz="2400" dirty="0" err="1"/>
              <a:t>dissemination</a:t>
            </a:r>
            <a:r>
              <a:rPr lang="nb-NO" sz="2400" dirty="0"/>
              <a:t> </a:t>
            </a:r>
            <a:r>
              <a:rPr lang="nb-NO" sz="2400" dirty="0" err="1"/>
              <a:t>activities</a:t>
            </a:r>
            <a:endParaRPr lang="nb-NO" sz="2400" dirty="0"/>
          </a:p>
          <a:p>
            <a:pPr lvl="1">
              <a:lnSpc>
                <a:spcPct val="80000"/>
              </a:lnSpc>
            </a:pPr>
            <a:r>
              <a:rPr lang="nb-NO" sz="2400" dirty="0" err="1"/>
              <a:t>Further</a:t>
            </a:r>
            <a:r>
              <a:rPr lang="nb-NO" sz="2400" dirty="0"/>
              <a:t> </a:t>
            </a:r>
            <a:r>
              <a:rPr lang="nb-NO" sz="2400" dirty="0" err="1" smtClean="0"/>
              <a:t>consultation</a:t>
            </a:r>
            <a:r>
              <a:rPr lang="nb-NO" sz="2400" dirty="0" smtClean="0"/>
              <a:t> </a:t>
            </a:r>
            <a:r>
              <a:rPr lang="nb-NO" sz="2400" dirty="0" err="1"/>
              <a:t>with</a:t>
            </a:r>
            <a:r>
              <a:rPr lang="nb-NO" sz="2400" dirty="0"/>
              <a:t> stakeholders</a:t>
            </a:r>
          </a:p>
          <a:p>
            <a:pPr lvl="1">
              <a:lnSpc>
                <a:spcPct val="80000"/>
              </a:lnSpc>
            </a:pPr>
            <a:r>
              <a:rPr lang="nb-NO" sz="2400" dirty="0" err="1"/>
              <a:t>Follow-up</a:t>
            </a:r>
            <a:r>
              <a:rPr lang="nb-NO" sz="2400" dirty="0"/>
              <a:t> </a:t>
            </a:r>
            <a:r>
              <a:rPr lang="nb-NO" sz="2400" dirty="0" err="1"/>
              <a:t>on</a:t>
            </a:r>
            <a:r>
              <a:rPr lang="nb-NO" sz="2400" dirty="0"/>
              <a:t> </a:t>
            </a:r>
            <a:r>
              <a:rPr lang="nb-NO" sz="2400" dirty="0" err="1"/>
              <a:t>any</a:t>
            </a:r>
            <a:r>
              <a:rPr lang="nb-NO" sz="2400" dirty="0"/>
              <a:t> </a:t>
            </a:r>
            <a:r>
              <a:rPr lang="nb-NO" sz="2400" dirty="0" err="1"/>
              <a:t>next</a:t>
            </a:r>
            <a:r>
              <a:rPr lang="nb-NO" sz="2400" dirty="0"/>
              <a:t> </a:t>
            </a:r>
            <a:r>
              <a:rPr lang="nb-NO" sz="2400" dirty="0" err="1"/>
              <a:t>steps</a:t>
            </a:r>
            <a:r>
              <a:rPr lang="nb-NO" sz="2400" dirty="0"/>
              <a:t> </a:t>
            </a:r>
            <a:r>
              <a:rPr lang="nb-NO" sz="2400" dirty="0" err="1"/>
              <a:t>that</a:t>
            </a:r>
            <a:r>
              <a:rPr lang="nb-NO" sz="2400" dirty="0"/>
              <a:t> </a:t>
            </a:r>
            <a:r>
              <a:rPr lang="nb-NO" sz="2400" dirty="0" err="1"/>
              <a:t>were</a:t>
            </a:r>
            <a:r>
              <a:rPr lang="nb-NO" sz="2400" dirty="0"/>
              <a:t> </a:t>
            </a:r>
            <a:r>
              <a:rPr lang="nb-NO" sz="2400" dirty="0" err="1"/>
              <a:t>identified</a:t>
            </a:r>
            <a:endParaRPr lang="nb-NO" sz="2400" dirty="0"/>
          </a:p>
          <a:p>
            <a:pPr lvl="1">
              <a:lnSpc>
                <a:spcPct val="80000"/>
              </a:lnSpc>
            </a:pPr>
            <a:r>
              <a:rPr lang="nb-NO" sz="2400" dirty="0" err="1"/>
              <a:t>Evaluation</a:t>
            </a:r>
            <a:r>
              <a:rPr lang="nb-NO" sz="2400" dirty="0"/>
              <a:t> </a:t>
            </a:r>
            <a:r>
              <a:rPr lang="nb-NO" sz="2400" dirty="0" err="1"/>
              <a:t>of</a:t>
            </a:r>
            <a:r>
              <a:rPr lang="nb-NO" sz="2400" dirty="0"/>
              <a:t> </a:t>
            </a:r>
            <a:r>
              <a:rPr lang="nb-NO" sz="2400" dirty="0" err="1"/>
              <a:t>the</a:t>
            </a:r>
            <a:r>
              <a:rPr lang="nb-NO" sz="2400" dirty="0"/>
              <a:t> policy </a:t>
            </a:r>
            <a:r>
              <a:rPr lang="nb-NO" sz="2400" dirty="0" err="1"/>
              <a:t>dialogue</a:t>
            </a:r>
            <a:r>
              <a:rPr lang="nb-NO" sz="24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7747">
                                            <p:txEl>
                                              <p:pRg st="0" end="0"/>
                                            </p:txEl>
                                          </p:spTgt>
                                        </p:tgtEl>
                                        <p:attrNameLst>
                                          <p:attrName>style.visibility</p:attrName>
                                        </p:attrNameLst>
                                      </p:cBhvr>
                                      <p:to>
                                        <p:strVal val="visible"/>
                                      </p:to>
                                    </p:set>
                                    <p:anim calcmode="lin" valueType="num">
                                      <p:cBhvr additive="base">
                                        <p:cTn id="7" dur="500" fill="hold"/>
                                        <p:tgtEl>
                                          <p:spTgt spid="2877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77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87747">
                                            <p:txEl>
                                              <p:pRg st="1" end="1"/>
                                            </p:txEl>
                                          </p:spTgt>
                                        </p:tgtEl>
                                        <p:attrNameLst>
                                          <p:attrName>style.visibility</p:attrName>
                                        </p:attrNameLst>
                                      </p:cBhvr>
                                      <p:to>
                                        <p:strVal val="visible"/>
                                      </p:to>
                                    </p:set>
                                    <p:anim calcmode="lin" valueType="num">
                                      <p:cBhvr additive="base">
                                        <p:cTn id="13" dur="500" fill="hold"/>
                                        <p:tgtEl>
                                          <p:spTgt spid="28774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87747">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87747">
                                            <p:txEl>
                                              <p:pRg st="2" end="2"/>
                                            </p:txEl>
                                          </p:spTgt>
                                        </p:tgtEl>
                                        <p:attrNameLst>
                                          <p:attrName>style.visibility</p:attrName>
                                        </p:attrNameLst>
                                      </p:cBhvr>
                                      <p:to>
                                        <p:strVal val="visible"/>
                                      </p:to>
                                    </p:set>
                                    <p:anim calcmode="lin" valueType="num">
                                      <p:cBhvr additive="base">
                                        <p:cTn id="17" dur="500" fill="hold"/>
                                        <p:tgtEl>
                                          <p:spTgt spid="287747">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87747">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87747">
                                            <p:txEl>
                                              <p:pRg st="3" end="3"/>
                                            </p:txEl>
                                          </p:spTgt>
                                        </p:tgtEl>
                                        <p:attrNameLst>
                                          <p:attrName>style.visibility</p:attrName>
                                        </p:attrNameLst>
                                      </p:cBhvr>
                                      <p:to>
                                        <p:strVal val="visible"/>
                                      </p:to>
                                    </p:set>
                                    <p:anim calcmode="lin" valueType="num">
                                      <p:cBhvr additive="base">
                                        <p:cTn id="21" dur="500" fill="hold"/>
                                        <p:tgtEl>
                                          <p:spTgt spid="287747">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87747">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87747">
                                            <p:txEl>
                                              <p:pRg st="4" end="4"/>
                                            </p:txEl>
                                          </p:spTgt>
                                        </p:tgtEl>
                                        <p:attrNameLst>
                                          <p:attrName>style.visibility</p:attrName>
                                        </p:attrNameLst>
                                      </p:cBhvr>
                                      <p:to>
                                        <p:strVal val="visible"/>
                                      </p:to>
                                    </p:set>
                                    <p:anim calcmode="lin" valueType="num">
                                      <p:cBhvr additive="base">
                                        <p:cTn id="25" dur="500" fill="hold"/>
                                        <p:tgtEl>
                                          <p:spTgt spid="28774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87747">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87747">
                                            <p:txEl>
                                              <p:pRg st="5" end="5"/>
                                            </p:txEl>
                                          </p:spTgt>
                                        </p:tgtEl>
                                        <p:attrNameLst>
                                          <p:attrName>style.visibility</p:attrName>
                                        </p:attrNameLst>
                                      </p:cBhvr>
                                      <p:to>
                                        <p:strVal val="visible"/>
                                      </p:to>
                                    </p:set>
                                    <p:anim calcmode="lin" valueType="num">
                                      <p:cBhvr additive="base">
                                        <p:cTn id="29" dur="500" fill="hold"/>
                                        <p:tgtEl>
                                          <p:spTgt spid="287747">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87747">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87747">
                                            <p:txEl>
                                              <p:pRg st="6" end="6"/>
                                            </p:txEl>
                                          </p:spTgt>
                                        </p:tgtEl>
                                        <p:attrNameLst>
                                          <p:attrName>style.visibility</p:attrName>
                                        </p:attrNameLst>
                                      </p:cBhvr>
                                      <p:to>
                                        <p:strVal val="visible"/>
                                      </p:to>
                                    </p:set>
                                    <p:anim calcmode="lin" valueType="num">
                                      <p:cBhvr additive="base">
                                        <p:cTn id="33" dur="500" fill="hold"/>
                                        <p:tgtEl>
                                          <p:spTgt spid="287747">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87747">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87747">
                                            <p:txEl>
                                              <p:pRg st="7" end="7"/>
                                            </p:txEl>
                                          </p:spTgt>
                                        </p:tgtEl>
                                        <p:attrNameLst>
                                          <p:attrName>style.visibility</p:attrName>
                                        </p:attrNameLst>
                                      </p:cBhvr>
                                      <p:to>
                                        <p:strVal val="visible"/>
                                      </p:to>
                                    </p:set>
                                    <p:anim calcmode="lin" valueType="num">
                                      <p:cBhvr additive="base">
                                        <p:cTn id="37" dur="500" fill="hold"/>
                                        <p:tgtEl>
                                          <p:spTgt spid="287747">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87747">
                                            <p:txEl>
                                              <p:pRg st="7" end="7"/>
                                            </p:txEl>
                                          </p:spTgt>
                                        </p:tgtEl>
                                        <p:attrNameLst>
                                          <p:attrName>ppt_y</p:attrName>
                                        </p:attrNameLst>
                                      </p:cBhvr>
                                      <p:tavLst>
                                        <p:tav tm="0">
                                          <p:val>
                                            <p:strVal val="1+#ppt_h/2"/>
                                          </p:val>
                                        </p:tav>
                                        <p:tav tm="100000">
                                          <p:val>
                                            <p:strVal val="#ppt_y"/>
                                          </p:val>
                                        </p:tav>
                                      </p:tavLst>
                                    </p:anim>
                                  </p:childTnLst>
                                </p:cTn>
                              </p:par>
                              <p:par>
                                <p:cTn id="39" presetID="24" presetClass="emph" presetSubtype="0" fill="hold" grpId="1" nodeType="withEffect">
                                  <p:stCondLst>
                                    <p:cond delay="0"/>
                                  </p:stCondLst>
                                  <p:childTnLst>
                                    <p:animClr clrSpc="hsl" dir="cw">
                                      <p:cBhvr override="childStyle">
                                        <p:cTn id="40" dur="500" fill="hold"/>
                                        <p:tgtEl>
                                          <p:spTgt spid="287747">
                                            <p:txEl>
                                              <p:pRg st="0" end="0"/>
                                            </p:txEl>
                                          </p:spTgt>
                                        </p:tgtEl>
                                        <p:attrNameLst>
                                          <p:attrName>style.color</p:attrName>
                                        </p:attrNameLst>
                                      </p:cBhvr>
                                      <p:by>
                                        <p:hsl h="0" s="-12549" l="-25098"/>
                                      </p:by>
                                    </p:animClr>
                                    <p:animClr clrSpc="hsl" dir="cw">
                                      <p:cBhvr>
                                        <p:cTn id="41" dur="500" fill="hold"/>
                                        <p:tgtEl>
                                          <p:spTgt spid="287747">
                                            <p:txEl>
                                              <p:pRg st="0" end="0"/>
                                            </p:txEl>
                                          </p:spTgt>
                                        </p:tgtEl>
                                        <p:attrNameLst>
                                          <p:attrName>fillcolor</p:attrName>
                                        </p:attrNameLst>
                                      </p:cBhvr>
                                      <p:by>
                                        <p:hsl h="0" s="-12549" l="-25098"/>
                                      </p:by>
                                    </p:animClr>
                                    <p:animClr clrSpc="hsl" dir="cw">
                                      <p:cBhvr>
                                        <p:cTn id="42" dur="500" fill="hold"/>
                                        <p:tgtEl>
                                          <p:spTgt spid="287747">
                                            <p:txEl>
                                              <p:pRg st="0" end="0"/>
                                            </p:txEl>
                                          </p:spTgt>
                                        </p:tgtEl>
                                        <p:attrNameLst>
                                          <p:attrName>stroke.color</p:attrName>
                                        </p:attrNameLst>
                                      </p:cBhvr>
                                      <p:by>
                                        <p:hsl h="0" s="-12549" l="-25098"/>
                                      </p:by>
                                    </p:animClr>
                                    <p:set>
                                      <p:cBhvr>
                                        <p:cTn id="43" dur="500" fill="hold"/>
                                        <p:tgtEl>
                                          <p:spTgt spid="287747">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747" grpId="0" build="p"/>
      <p:bldP spid="287747" grpId="1"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p:cNvSpPr>
            <a:spLocks noGrp="1" noChangeArrowheads="1"/>
          </p:cNvSpPr>
          <p:nvPr>
            <p:ph type="title"/>
          </p:nvPr>
        </p:nvSpPr>
        <p:spPr/>
        <p:txBody>
          <a:bodyPr/>
          <a:lstStyle/>
          <a:p>
            <a:r>
              <a:rPr lang="nb-NO"/>
              <a:t>Report</a:t>
            </a:r>
          </a:p>
        </p:txBody>
      </p:sp>
      <p:sp>
        <p:nvSpPr>
          <p:cNvPr id="331779" name="Rectangle 3"/>
          <p:cNvSpPr>
            <a:spLocks noGrp="1" noChangeArrowheads="1"/>
          </p:cNvSpPr>
          <p:nvPr>
            <p:ph type="body" idx="1"/>
          </p:nvPr>
        </p:nvSpPr>
        <p:spPr/>
        <p:txBody>
          <a:bodyPr/>
          <a:lstStyle/>
          <a:p>
            <a:pPr>
              <a:lnSpc>
                <a:spcPct val="90000"/>
              </a:lnSpc>
            </a:pPr>
            <a:r>
              <a:rPr lang="nb-NO" sz="2800"/>
              <a:t>Preparing and disseminating a report with key messages from the policy dialogue is likely to be a minimum criterion for ensuring that the objectives of the dialogue were met</a:t>
            </a:r>
          </a:p>
          <a:p>
            <a:pPr>
              <a:lnSpc>
                <a:spcPct val="90000"/>
              </a:lnSpc>
            </a:pPr>
            <a:r>
              <a:rPr lang="nb-NO" sz="2800"/>
              <a:t>If the dialogue was closed, the report needs to respect this</a:t>
            </a:r>
          </a:p>
          <a:p>
            <a:pPr lvl="1">
              <a:lnSpc>
                <a:spcPct val="90000"/>
              </a:lnSpc>
            </a:pPr>
            <a:r>
              <a:rPr lang="nb-NO" sz="2400"/>
              <a:t>E.g. if the Chatham House Rule was used, the report should not include comments that are attributed to identified individuals or to individuals with identified affiliations and the summary should not include a list of dialogue participants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31779">
                                            <p:txEl>
                                              <p:pRg st="0" end="0"/>
                                            </p:txEl>
                                          </p:spTgt>
                                        </p:tgtEl>
                                        <p:attrNameLst>
                                          <p:attrName>style.visibility</p:attrName>
                                        </p:attrNameLst>
                                      </p:cBhvr>
                                      <p:to>
                                        <p:strVal val="visible"/>
                                      </p:to>
                                    </p:set>
                                    <p:anim calcmode="lin" valueType="num">
                                      <p:cBhvr additive="base">
                                        <p:cTn id="7" dur="500" fill="hold"/>
                                        <p:tgtEl>
                                          <p:spTgt spid="331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31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31779">
                                            <p:txEl>
                                              <p:pRg st="1" end="1"/>
                                            </p:txEl>
                                          </p:spTgt>
                                        </p:tgtEl>
                                        <p:attrNameLst>
                                          <p:attrName>style.visibility</p:attrName>
                                        </p:attrNameLst>
                                      </p:cBhvr>
                                      <p:to>
                                        <p:strVal val="visible"/>
                                      </p:to>
                                    </p:set>
                                    <p:anim calcmode="lin" valueType="num">
                                      <p:cBhvr additive="base">
                                        <p:cTn id="13" dur="500" fill="hold"/>
                                        <p:tgtEl>
                                          <p:spTgt spid="3317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31779">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31779">
                                            <p:txEl>
                                              <p:pRg st="2" end="2"/>
                                            </p:txEl>
                                          </p:spTgt>
                                        </p:tgtEl>
                                        <p:attrNameLst>
                                          <p:attrName>style.visibility</p:attrName>
                                        </p:attrNameLst>
                                      </p:cBhvr>
                                      <p:to>
                                        <p:strVal val="visible"/>
                                      </p:to>
                                    </p:set>
                                    <p:anim calcmode="lin" valueType="num">
                                      <p:cBhvr additive="base">
                                        <p:cTn id="17" dur="500" fill="hold"/>
                                        <p:tgtEl>
                                          <p:spTgt spid="331779">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31779">
                                            <p:txEl>
                                              <p:pRg st="2" end="2"/>
                                            </p:txEl>
                                          </p:spTgt>
                                        </p:tgtEl>
                                        <p:attrNameLst>
                                          <p:attrName>ppt_y</p:attrName>
                                        </p:attrNameLst>
                                      </p:cBhvr>
                                      <p:tavLst>
                                        <p:tav tm="0">
                                          <p:val>
                                            <p:strVal val="1+#ppt_h/2"/>
                                          </p:val>
                                        </p:tav>
                                        <p:tav tm="100000">
                                          <p:val>
                                            <p:strVal val="#ppt_y"/>
                                          </p:val>
                                        </p:tav>
                                      </p:tavLst>
                                    </p:anim>
                                  </p:childTnLst>
                                </p:cTn>
                              </p:par>
                              <p:par>
                                <p:cTn id="19" presetID="24" presetClass="emph" presetSubtype="0" fill="hold" grpId="1" nodeType="withEffect">
                                  <p:stCondLst>
                                    <p:cond delay="0"/>
                                  </p:stCondLst>
                                  <p:childTnLst>
                                    <p:animClr clrSpc="hsl" dir="cw">
                                      <p:cBhvr override="childStyle">
                                        <p:cTn id="20" dur="500" fill="hold"/>
                                        <p:tgtEl>
                                          <p:spTgt spid="331779">
                                            <p:txEl>
                                              <p:pRg st="0" end="0"/>
                                            </p:txEl>
                                          </p:spTgt>
                                        </p:tgtEl>
                                        <p:attrNameLst>
                                          <p:attrName>style.color</p:attrName>
                                        </p:attrNameLst>
                                      </p:cBhvr>
                                      <p:by>
                                        <p:hsl h="0" s="-12549" l="-25098"/>
                                      </p:by>
                                    </p:animClr>
                                    <p:animClr clrSpc="hsl" dir="cw">
                                      <p:cBhvr>
                                        <p:cTn id="21" dur="500" fill="hold"/>
                                        <p:tgtEl>
                                          <p:spTgt spid="331779">
                                            <p:txEl>
                                              <p:pRg st="0" end="0"/>
                                            </p:txEl>
                                          </p:spTgt>
                                        </p:tgtEl>
                                        <p:attrNameLst>
                                          <p:attrName>fillcolor</p:attrName>
                                        </p:attrNameLst>
                                      </p:cBhvr>
                                      <p:by>
                                        <p:hsl h="0" s="-12549" l="-25098"/>
                                      </p:by>
                                    </p:animClr>
                                    <p:animClr clrSpc="hsl" dir="cw">
                                      <p:cBhvr>
                                        <p:cTn id="22" dur="500" fill="hold"/>
                                        <p:tgtEl>
                                          <p:spTgt spid="331779">
                                            <p:txEl>
                                              <p:pRg st="0" end="0"/>
                                            </p:txEl>
                                          </p:spTgt>
                                        </p:tgtEl>
                                        <p:attrNameLst>
                                          <p:attrName>stroke.color</p:attrName>
                                        </p:attrNameLst>
                                      </p:cBhvr>
                                      <p:by>
                                        <p:hsl h="0" s="-12549" l="-25098"/>
                                      </p:by>
                                    </p:animClr>
                                    <p:set>
                                      <p:cBhvr>
                                        <p:cTn id="23" dur="500" fill="hold"/>
                                        <p:tgtEl>
                                          <p:spTgt spid="331779">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1779" grpId="0" build="p"/>
      <p:bldP spid="331779" grpId="1" uiExpand="1"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2"/>
          <p:cNvSpPr>
            <a:spLocks noGrp="1" noChangeArrowheads="1"/>
          </p:cNvSpPr>
          <p:nvPr>
            <p:ph type="title"/>
          </p:nvPr>
        </p:nvSpPr>
        <p:spPr/>
        <p:txBody>
          <a:bodyPr/>
          <a:lstStyle/>
          <a:p>
            <a:r>
              <a:rPr lang="nb-NO" sz="3200"/>
              <a:t>A more detailed report may be desirable</a:t>
            </a:r>
          </a:p>
        </p:txBody>
      </p:sp>
      <p:sp>
        <p:nvSpPr>
          <p:cNvPr id="332803" name="Rectangle 3"/>
          <p:cNvSpPr>
            <a:spLocks noGrp="1" noChangeArrowheads="1"/>
          </p:cNvSpPr>
          <p:nvPr>
            <p:ph type="body" idx="1"/>
          </p:nvPr>
        </p:nvSpPr>
        <p:spPr/>
        <p:txBody>
          <a:bodyPr/>
          <a:lstStyle/>
          <a:p>
            <a:pPr>
              <a:lnSpc>
                <a:spcPct val="90000"/>
              </a:lnSpc>
            </a:pPr>
            <a:r>
              <a:rPr lang="nb-NO" sz="2800"/>
              <a:t>Should be agreed in advance </a:t>
            </a:r>
          </a:p>
          <a:p>
            <a:pPr>
              <a:lnSpc>
                <a:spcPct val="90000"/>
              </a:lnSpc>
            </a:pPr>
            <a:r>
              <a:rPr lang="nb-NO" sz="2800"/>
              <a:t>If obtaining a consensus was an objective of the dialogue, or if a consensus emerged spontaneously, a consensus statement would likely need to be prepared and disseminated</a:t>
            </a:r>
          </a:p>
          <a:p>
            <a:pPr lvl="1">
              <a:lnSpc>
                <a:spcPct val="90000"/>
              </a:lnSpc>
            </a:pPr>
            <a:r>
              <a:rPr lang="nb-NO" sz="2400"/>
              <a:t>It would be important to have an appropriate process to ensure that participants were in agreement with the statement</a:t>
            </a:r>
          </a:p>
          <a:p>
            <a:pPr lvl="1">
              <a:lnSpc>
                <a:spcPct val="90000"/>
              </a:lnSpc>
            </a:pPr>
            <a:r>
              <a:rPr lang="nb-NO" sz="2400"/>
              <a:t>It would also likely be important to agree that dialogue participants would be named as signators of a consensus statement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32803">
                                            <p:txEl>
                                              <p:pRg st="0" end="0"/>
                                            </p:txEl>
                                          </p:spTgt>
                                        </p:tgtEl>
                                        <p:attrNameLst>
                                          <p:attrName>style.visibility</p:attrName>
                                        </p:attrNameLst>
                                      </p:cBhvr>
                                      <p:to>
                                        <p:strVal val="visible"/>
                                      </p:to>
                                    </p:set>
                                    <p:anim calcmode="lin" valueType="num">
                                      <p:cBhvr additive="base">
                                        <p:cTn id="7" dur="500" fill="hold"/>
                                        <p:tgtEl>
                                          <p:spTgt spid="3328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328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32803">
                                            <p:txEl>
                                              <p:pRg st="1" end="1"/>
                                            </p:txEl>
                                          </p:spTgt>
                                        </p:tgtEl>
                                        <p:attrNameLst>
                                          <p:attrName>style.visibility</p:attrName>
                                        </p:attrNameLst>
                                      </p:cBhvr>
                                      <p:to>
                                        <p:strVal val="visible"/>
                                      </p:to>
                                    </p:set>
                                    <p:anim calcmode="lin" valueType="num">
                                      <p:cBhvr additive="base">
                                        <p:cTn id="13" dur="500" fill="hold"/>
                                        <p:tgtEl>
                                          <p:spTgt spid="33280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3280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32803">
                                            <p:txEl>
                                              <p:pRg st="2" end="2"/>
                                            </p:txEl>
                                          </p:spTgt>
                                        </p:tgtEl>
                                        <p:attrNameLst>
                                          <p:attrName>style.visibility</p:attrName>
                                        </p:attrNameLst>
                                      </p:cBhvr>
                                      <p:to>
                                        <p:strVal val="visible"/>
                                      </p:to>
                                    </p:set>
                                    <p:anim calcmode="lin" valueType="num">
                                      <p:cBhvr additive="base">
                                        <p:cTn id="17" dur="500" fill="hold"/>
                                        <p:tgtEl>
                                          <p:spTgt spid="33280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3280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32803">
                                            <p:txEl>
                                              <p:pRg st="3" end="3"/>
                                            </p:txEl>
                                          </p:spTgt>
                                        </p:tgtEl>
                                        <p:attrNameLst>
                                          <p:attrName>style.visibility</p:attrName>
                                        </p:attrNameLst>
                                      </p:cBhvr>
                                      <p:to>
                                        <p:strVal val="visible"/>
                                      </p:to>
                                    </p:set>
                                    <p:anim calcmode="lin" valueType="num">
                                      <p:cBhvr additive="base">
                                        <p:cTn id="21" dur="500" fill="hold"/>
                                        <p:tgtEl>
                                          <p:spTgt spid="33280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32803">
                                            <p:txEl>
                                              <p:pRg st="3" end="3"/>
                                            </p:txEl>
                                          </p:spTgt>
                                        </p:tgtEl>
                                        <p:attrNameLst>
                                          <p:attrName>ppt_y</p:attrName>
                                        </p:attrNameLst>
                                      </p:cBhvr>
                                      <p:tavLst>
                                        <p:tav tm="0">
                                          <p:val>
                                            <p:strVal val="1+#ppt_h/2"/>
                                          </p:val>
                                        </p:tav>
                                        <p:tav tm="100000">
                                          <p:val>
                                            <p:strVal val="#ppt_y"/>
                                          </p:val>
                                        </p:tav>
                                      </p:tavLst>
                                    </p:anim>
                                  </p:childTnLst>
                                </p:cTn>
                              </p:par>
                              <p:par>
                                <p:cTn id="23" presetID="24" presetClass="emph" presetSubtype="0" fill="hold" grpId="1" nodeType="withEffect">
                                  <p:stCondLst>
                                    <p:cond delay="0"/>
                                  </p:stCondLst>
                                  <p:childTnLst>
                                    <p:animClr clrSpc="hsl" dir="cw">
                                      <p:cBhvr override="childStyle">
                                        <p:cTn id="24" dur="500" fill="hold"/>
                                        <p:tgtEl>
                                          <p:spTgt spid="332803">
                                            <p:txEl>
                                              <p:pRg st="0" end="0"/>
                                            </p:txEl>
                                          </p:spTgt>
                                        </p:tgtEl>
                                        <p:attrNameLst>
                                          <p:attrName>style.color</p:attrName>
                                        </p:attrNameLst>
                                      </p:cBhvr>
                                      <p:by>
                                        <p:hsl h="0" s="-12549" l="-25098"/>
                                      </p:by>
                                    </p:animClr>
                                    <p:animClr clrSpc="hsl" dir="cw">
                                      <p:cBhvr>
                                        <p:cTn id="25" dur="500" fill="hold"/>
                                        <p:tgtEl>
                                          <p:spTgt spid="332803">
                                            <p:txEl>
                                              <p:pRg st="0" end="0"/>
                                            </p:txEl>
                                          </p:spTgt>
                                        </p:tgtEl>
                                        <p:attrNameLst>
                                          <p:attrName>fillcolor</p:attrName>
                                        </p:attrNameLst>
                                      </p:cBhvr>
                                      <p:by>
                                        <p:hsl h="0" s="-12549" l="-25098"/>
                                      </p:by>
                                    </p:animClr>
                                    <p:animClr clrSpc="hsl" dir="cw">
                                      <p:cBhvr>
                                        <p:cTn id="26" dur="500" fill="hold"/>
                                        <p:tgtEl>
                                          <p:spTgt spid="332803">
                                            <p:txEl>
                                              <p:pRg st="0" end="0"/>
                                            </p:txEl>
                                          </p:spTgt>
                                        </p:tgtEl>
                                        <p:attrNameLst>
                                          <p:attrName>stroke.color</p:attrName>
                                        </p:attrNameLst>
                                      </p:cBhvr>
                                      <p:by>
                                        <p:hsl h="0" s="-12549" l="-25098"/>
                                      </p:by>
                                    </p:animClr>
                                    <p:set>
                                      <p:cBhvr>
                                        <p:cTn id="27" dur="500" fill="hold"/>
                                        <p:tgtEl>
                                          <p:spTgt spid="33280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2803" grpId="0" build="p"/>
      <p:bldP spid="332803" grpId="1"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noChangeArrowheads="1"/>
          </p:cNvSpPr>
          <p:nvPr>
            <p:ph type="ctrTitle"/>
          </p:nvPr>
        </p:nvSpPr>
        <p:spPr>
          <a:xfrm>
            <a:off x="685800" y="692150"/>
            <a:ext cx="7772400" cy="1470025"/>
          </a:xfrm>
        </p:spPr>
        <p:txBody>
          <a:bodyPr/>
          <a:lstStyle/>
          <a:p>
            <a:r>
              <a:rPr lang="en-GB" sz="3200"/>
              <a:t>Most judgements must be made by those preparing a policy brief and should be open to discussion by those using the policy brief</a:t>
            </a:r>
            <a:endParaRPr lang="nb-NO" sz="3200"/>
          </a:p>
        </p:txBody>
      </p:sp>
      <p:sp>
        <p:nvSpPr>
          <p:cNvPr id="292867" name="Rectangle 3"/>
          <p:cNvSpPr>
            <a:spLocks noGrp="1" noChangeArrowheads="1"/>
          </p:cNvSpPr>
          <p:nvPr>
            <p:ph type="subTitle" idx="1"/>
          </p:nvPr>
        </p:nvSpPr>
        <p:spPr>
          <a:xfrm>
            <a:off x="1084263" y="2781300"/>
            <a:ext cx="6872287" cy="3168650"/>
          </a:xfrm>
        </p:spPr>
        <p:txBody>
          <a:bodyPr/>
          <a:lstStyle/>
          <a:p>
            <a:pPr>
              <a:lnSpc>
                <a:spcPct val="90000"/>
              </a:lnSpc>
            </a:pPr>
            <a:r>
              <a:rPr lang="en-GB" sz="2800"/>
              <a:t>Judgements about the balance between the advantages and disadvantages of the options and implementation strategies that are considered viable need to be made by those using the policy brief and it requires careful consideration of the values that are attached to the expected advantages and disadvantages</a:t>
            </a:r>
            <a:r>
              <a:rPr lang="nb-NO" sz="2800"/>
              <a:t>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Suggestions for preparing a report of a policy dialogue</a:t>
            </a:r>
            <a:endParaRPr lang="en-GB" dirty="0"/>
          </a:p>
        </p:txBody>
      </p:sp>
      <p:sp>
        <p:nvSpPr>
          <p:cNvPr id="3" name="Content Placeholder 2"/>
          <p:cNvSpPr>
            <a:spLocks noGrp="1"/>
          </p:cNvSpPr>
          <p:nvPr>
            <p:ph idx="1"/>
          </p:nvPr>
        </p:nvSpPr>
        <p:spPr>
          <a:xfrm>
            <a:off x="457200" y="1772816"/>
            <a:ext cx="8229600" cy="4353347"/>
          </a:xfrm>
        </p:spPr>
        <p:txBody>
          <a:bodyPr>
            <a:normAutofit fontScale="70000" lnSpcReduction="20000"/>
          </a:bodyPr>
          <a:lstStyle/>
          <a:p>
            <a:r>
              <a:rPr lang="en-GB" dirty="0">
                <a:solidFill>
                  <a:schemeClr val="tx1"/>
                </a:solidFill>
                <a:latin typeface="+mn-lt"/>
                <a:ea typeface="+mn-ea"/>
                <a:cs typeface="+mn-cs"/>
              </a:rPr>
              <a:t>The purpose of a policy dialogue report is to capture the views, opinions, insights and understandings (or misunderstandings) of the individual participants. </a:t>
            </a:r>
            <a:endParaRPr lang="en-GB" dirty="0" smtClean="0">
              <a:solidFill>
                <a:schemeClr val="tx1"/>
              </a:solidFill>
              <a:latin typeface="+mn-lt"/>
              <a:ea typeface="+mn-ea"/>
              <a:cs typeface="+mn-cs"/>
            </a:endParaRPr>
          </a:p>
          <a:p>
            <a:r>
              <a:rPr lang="en-GB" dirty="0" smtClean="0">
                <a:solidFill>
                  <a:schemeClr val="tx1"/>
                </a:solidFill>
                <a:latin typeface="+mn-lt"/>
                <a:ea typeface="+mn-ea"/>
                <a:cs typeface="+mn-cs"/>
              </a:rPr>
              <a:t>The </a:t>
            </a:r>
            <a:r>
              <a:rPr lang="en-GB" dirty="0">
                <a:solidFill>
                  <a:schemeClr val="tx1"/>
                </a:solidFill>
                <a:latin typeface="+mn-lt"/>
                <a:ea typeface="+mn-ea"/>
                <a:cs typeface="+mn-cs"/>
              </a:rPr>
              <a:t>target audience may vary, but generally includes policymakers and stakeholders with an interest in the problem both in the country and internationally.</a:t>
            </a:r>
          </a:p>
          <a:p>
            <a:r>
              <a:rPr lang="en-GB" dirty="0" smtClean="0">
                <a:solidFill>
                  <a:schemeClr val="tx1"/>
                </a:solidFill>
                <a:latin typeface="+mn-lt"/>
                <a:ea typeface="+mn-ea"/>
                <a:cs typeface="+mn-cs"/>
              </a:rPr>
              <a:t>Participants </a:t>
            </a:r>
            <a:r>
              <a:rPr lang="en-GB" dirty="0">
                <a:solidFill>
                  <a:schemeClr val="tx1"/>
                </a:solidFill>
                <a:latin typeface="+mn-lt"/>
                <a:ea typeface="+mn-ea"/>
                <a:cs typeface="+mn-cs"/>
              </a:rPr>
              <a:t>in the dialogue should be informed that a report will be prepared. It should be agreed that opinions will be reported without attribution and consent should be given to list the dialogue participants in the report.</a:t>
            </a:r>
          </a:p>
          <a:p>
            <a:pPr lvl="0"/>
            <a:r>
              <a:rPr lang="en-GB" dirty="0">
                <a:solidFill>
                  <a:schemeClr val="tx1"/>
                </a:solidFill>
                <a:latin typeface="+mn-lt"/>
                <a:ea typeface="+mn-ea"/>
                <a:cs typeface="+mn-cs"/>
              </a:rPr>
              <a:t>Careful notes should be kept during the dialogue. Consent should be sought to audio or video record the dialogue, if this is desired</a:t>
            </a:r>
            <a:r>
              <a:rPr lang="en-GB" dirty="0" smtClean="0">
                <a:solidFill>
                  <a:schemeClr val="tx1"/>
                </a:solidFill>
                <a:latin typeface="+mn-lt"/>
                <a:ea typeface="+mn-ea"/>
                <a:cs typeface="+mn-cs"/>
              </a:rPr>
              <a:t>.</a:t>
            </a:r>
            <a:endParaRPr lang="en-GB" dirty="0">
              <a:solidFill>
                <a:schemeClr val="tx1"/>
              </a:solidFill>
              <a:latin typeface="+mn-lt"/>
              <a:ea typeface="+mn-ea"/>
              <a:cs typeface="+mn-cs"/>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Suggestions for preparing a report of a policy dialogue</a:t>
            </a:r>
            <a:endParaRPr lang="en-GB" dirty="0"/>
          </a:p>
        </p:txBody>
      </p:sp>
      <p:sp>
        <p:nvSpPr>
          <p:cNvPr id="3" name="Content Placeholder 2"/>
          <p:cNvSpPr>
            <a:spLocks noGrp="1"/>
          </p:cNvSpPr>
          <p:nvPr>
            <p:ph idx="1"/>
          </p:nvPr>
        </p:nvSpPr>
        <p:spPr>
          <a:xfrm>
            <a:off x="457200" y="1700808"/>
            <a:ext cx="8229600" cy="4425355"/>
          </a:xfrm>
        </p:spPr>
        <p:txBody>
          <a:bodyPr>
            <a:normAutofit fontScale="77500" lnSpcReduction="20000"/>
          </a:bodyPr>
          <a:lstStyle/>
          <a:p>
            <a:pPr lvl="0"/>
            <a:r>
              <a:rPr lang="en-GB" dirty="0" smtClean="0">
                <a:solidFill>
                  <a:schemeClr val="tx1"/>
                </a:solidFill>
                <a:latin typeface="+mn-lt"/>
                <a:ea typeface="+mn-ea"/>
                <a:cs typeface="+mn-cs"/>
              </a:rPr>
              <a:t>The </a:t>
            </a:r>
            <a:r>
              <a:rPr lang="en-GB" dirty="0">
                <a:solidFill>
                  <a:schemeClr val="tx1"/>
                </a:solidFill>
                <a:latin typeface="+mn-lt"/>
                <a:ea typeface="+mn-ea"/>
                <a:cs typeface="+mn-cs"/>
              </a:rPr>
              <a:t>report should not be comprehensive. It should focus on key views, opinions and insights that are likely to be of interest and relevance to the target audience.</a:t>
            </a:r>
          </a:p>
          <a:p>
            <a:pPr lvl="0"/>
            <a:r>
              <a:rPr lang="en-GB" dirty="0">
                <a:solidFill>
                  <a:schemeClr val="tx1"/>
                </a:solidFill>
                <a:latin typeface="+mn-lt"/>
                <a:ea typeface="+mn-ea"/>
                <a:cs typeface="+mn-cs"/>
              </a:rPr>
              <a:t>The report should be readable and understandable to someone who was not a participant in the dialogue.</a:t>
            </a:r>
          </a:p>
          <a:p>
            <a:pPr lvl="0"/>
            <a:r>
              <a:rPr lang="en-GB" dirty="0">
                <a:solidFill>
                  <a:schemeClr val="tx1"/>
                </a:solidFill>
                <a:latin typeface="+mn-lt"/>
                <a:ea typeface="+mn-ea"/>
                <a:cs typeface="+mn-cs"/>
              </a:rPr>
              <a:t>Abbreviations, acronyms and jargon should be avoided. When they are used, they should be explained.</a:t>
            </a:r>
          </a:p>
          <a:p>
            <a:r>
              <a:rPr lang="en-GB" dirty="0">
                <a:solidFill>
                  <a:schemeClr val="tx1"/>
                </a:solidFill>
                <a:latin typeface="+mn-lt"/>
                <a:ea typeface="+mn-ea"/>
                <a:cs typeface="+mn-cs"/>
              </a:rPr>
              <a:t>A draft report should be circulated to the participants and the report should be revised taking account of any corrections or concerns of the participants.</a:t>
            </a:r>
            <a:endParaRPr lang="en-GB"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634082"/>
          </a:xfrm>
        </p:spPr>
        <p:txBody>
          <a:bodyPr>
            <a:noAutofit/>
          </a:bodyPr>
          <a:lstStyle/>
          <a:p>
            <a:r>
              <a:rPr lang="en-GB" sz="3600" dirty="0" smtClean="0"/>
              <a:t>Template for a policy dialogue report</a:t>
            </a:r>
            <a:endParaRPr lang="en-GB" sz="3600" dirty="0"/>
          </a:p>
        </p:txBody>
      </p:sp>
      <p:pic>
        <p:nvPicPr>
          <p:cNvPr id="336898" name="Picture 2"/>
          <p:cNvPicPr>
            <a:picLocks noChangeAspect="1" noChangeArrowheads="1"/>
          </p:cNvPicPr>
          <p:nvPr/>
        </p:nvPicPr>
        <p:blipFill>
          <a:blip r:embed="rId2" cstate="print"/>
          <a:srcRect/>
          <a:stretch>
            <a:fillRect/>
          </a:stretch>
        </p:blipFill>
        <p:spPr bwMode="auto">
          <a:xfrm>
            <a:off x="2381053" y="672286"/>
            <a:ext cx="4351187" cy="6141090"/>
          </a:xfrm>
          <a:prstGeom prst="rect">
            <a:avLst/>
          </a:prstGeom>
          <a:noFill/>
          <a:ln w="9525">
            <a:noFill/>
            <a:miter lim="800000"/>
            <a:headEnd/>
            <a:tailEnd/>
          </a:ln>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634082"/>
          </a:xfrm>
        </p:spPr>
        <p:txBody>
          <a:bodyPr>
            <a:noAutofit/>
          </a:bodyPr>
          <a:lstStyle/>
          <a:p>
            <a:r>
              <a:rPr lang="en-GB" sz="3600" dirty="0" smtClean="0"/>
              <a:t>Template for a policy dialogue report</a:t>
            </a:r>
            <a:endParaRPr lang="en-GB" sz="3600" dirty="0"/>
          </a:p>
        </p:txBody>
      </p:sp>
      <p:pic>
        <p:nvPicPr>
          <p:cNvPr id="337922" name="Picture 2"/>
          <p:cNvPicPr>
            <a:picLocks noChangeAspect="1" noChangeArrowheads="1"/>
          </p:cNvPicPr>
          <p:nvPr/>
        </p:nvPicPr>
        <p:blipFill>
          <a:blip r:embed="rId2" cstate="print"/>
          <a:srcRect/>
          <a:stretch>
            <a:fillRect/>
          </a:stretch>
        </p:blipFill>
        <p:spPr bwMode="auto">
          <a:xfrm>
            <a:off x="2370871" y="692696"/>
            <a:ext cx="4413211" cy="6129883"/>
          </a:xfrm>
          <a:prstGeom prst="rect">
            <a:avLst/>
          </a:prstGeom>
          <a:noFill/>
          <a:ln w="9525">
            <a:noFill/>
            <a:miter lim="800000"/>
            <a:headEnd/>
            <a:tailEnd/>
          </a:ln>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634082"/>
          </a:xfrm>
        </p:spPr>
        <p:txBody>
          <a:bodyPr>
            <a:noAutofit/>
          </a:bodyPr>
          <a:lstStyle/>
          <a:p>
            <a:r>
              <a:rPr lang="en-GB" sz="3600" dirty="0" smtClean="0"/>
              <a:t>Template for a policy dialogue report</a:t>
            </a:r>
            <a:endParaRPr lang="en-GB" sz="3600" dirty="0"/>
          </a:p>
        </p:txBody>
      </p:sp>
      <p:pic>
        <p:nvPicPr>
          <p:cNvPr id="338947" name="Picture 3"/>
          <p:cNvPicPr>
            <a:picLocks noChangeAspect="1" noChangeArrowheads="1"/>
          </p:cNvPicPr>
          <p:nvPr/>
        </p:nvPicPr>
        <p:blipFill>
          <a:blip r:embed="rId2" cstate="print"/>
          <a:srcRect/>
          <a:stretch>
            <a:fillRect/>
          </a:stretch>
        </p:blipFill>
        <p:spPr bwMode="auto">
          <a:xfrm>
            <a:off x="72008" y="867104"/>
            <a:ext cx="9036496" cy="5063554"/>
          </a:xfrm>
          <a:prstGeom prst="rect">
            <a:avLst/>
          </a:prstGeom>
          <a:noFill/>
          <a:ln w="9525">
            <a:noFill/>
            <a:miter lim="800000"/>
            <a:headEnd/>
            <a:tailEnd/>
          </a:ln>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Rectangle 2"/>
          <p:cNvSpPr>
            <a:spLocks noGrp="1" noChangeArrowheads="1"/>
          </p:cNvSpPr>
          <p:nvPr>
            <p:ph type="title"/>
          </p:nvPr>
        </p:nvSpPr>
        <p:spPr/>
        <p:txBody>
          <a:bodyPr/>
          <a:lstStyle/>
          <a:p>
            <a:r>
              <a:rPr lang="nb-NO"/>
              <a:t>Dissemination of the policy brief</a:t>
            </a:r>
          </a:p>
        </p:txBody>
      </p:sp>
      <p:sp>
        <p:nvSpPr>
          <p:cNvPr id="333827" name="Rectangle 3"/>
          <p:cNvSpPr>
            <a:spLocks noGrp="1" noChangeArrowheads="1"/>
          </p:cNvSpPr>
          <p:nvPr>
            <p:ph type="body" idx="1"/>
          </p:nvPr>
        </p:nvSpPr>
        <p:spPr/>
        <p:txBody>
          <a:bodyPr/>
          <a:lstStyle/>
          <a:p>
            <a:pPr>
              <a:lnSpc>
                <a:spcPct val="90000"/>
              </a:lnSpc>
            </a:pPr>
            <a:r>
              <a:rPr lang="nb-NO" sz="2400"/>
              <a:t>May also be a minimum criterion, if the policy brief was not disseminated prior to the dialogue</a:t>
            </a:r>
          </a:p>
          <a:p>
            <a:pPr>
              <a:lnSpc>
                <a:spcPct val="90000"/>
              </a:lnSpc>
            </a:pPr>
            <a:r>
              <a:rPr lang="nb-NO" sz="2400"/>
              <a:t>If an objective of the policy dialogue was to help </a:t>
            </a:r>
            <a:r>
              <a:rPr lang="en-GB" sz="2400"/>
              <a:t>clarify the problem or solutions, it may be desirable to revise the policy brief, taking account of inputs from the dialogue, prior to disseminating it more widely</a:t>
            </a:r>
            <a:endParaRPr lang="nb-NO" sz="2400"/>
          </a:p>
          <a:p>
            <a:pPr>
              <a:lnSpc>
                <a:spcPct val="90000"/>
              </a:lnSpc>
            </a:pPr>
            <a:r>
              <a:rPr lang="nb-NO" sz="2400"/>
              <a:t>Effective dissemination may require a range of activities, such as</a:t>
            </a:r>
          </a:p>
          <a:p>
            <a:pPr lvl="1">
              <a:lnSpc>
                <a:spcPct val="90000"/>
              </a:lnSpc>
            </a:pPr>
            <a:r>
              <a:rPr lang="nb-NO" sz="2000"/>
              <a:t>Preparing a press release</a:t>
            </a:r>
          </a:p>
          <a:p>
            <a:pPr lvl="1">
              <a:lnSpc>
                <a:spcPct val="90000"/>
              </a:lnSpc>
            </a:pPr>
            <a:r>
              <a:rPr lang="nb-NO" sz="2000"/>
              <a:t>Organising a press conference</a:t>
            </a:r>
          </a:p>
          <a:p>
            <a:pPr lvl="1">
              <a:lnSpc>
                <a:spcPct val="90000"/>
              </a:lnSpc>
            </a:pPr>
            <a:r>
              <a:rPr lang="nb-NO" sz="2000"/>
              <a:t>Tailored dissemination targeted at specific groups or constituencies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33827">
                                            <p:txEl>
                                              <p:pRg st="0" end="0"/>
                                            </p:txEl>
                                          </p:spTgt>
                                        </p:tgtEl>
                                        <p:attrNameLst>
                                          <p:attrName>style.visibility</p:attrName>
                                        </p:attrNameLst>
                                      </p:cBhvr>
                                      <p:to>
                                        <p:strVal val="visible"/>
                                      </p:to>
                                    </p:set>
                                    <p:anim calcmode="lin" valueType="num">
                                      <p:cBhvr additive="base">
                                        <p:cTn id="7" dur="500" fill="hold"/>
                                        <p:tgtEl>
                                          <p:spTgt spid="3338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338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4" presetClass="emph" presetSubtype="0" fill="hold" grpId="1" nodeType="clickEffect">
                                  <p:stCondLst>
                                    <p:cond delay="0"/>
                                  </p:stCondLst>
                                  <p:childTnLst>
                                    <p:animClr clrSpc="hsl" dir="cw">
                                      <p:cBhvr override="childStyle">
                                        <p:cTn id="12" dur="500" fill="hold"/>
                                        <p:tgtEl>
                                          <p:spTgt spid="333827">
                                            <p:txEl>
                                              <p:pRg st="0" end="0"/>
                                            </p:txEl>
                                          </p:spTgt>
                                        </p:tgtEl>
                                        <p:attrNameLst>
                                          <p:attrName>style.color</p:attrName>
                                        </p:attrNameLst>
                                      </p:cBhvr>
                                      <p:by>
                                        <p:hsl h="0" s="-12549" l="-25098"/>
                                      </p:by>
                                    </p:animClr>
                                    <p:animClr clrSpc="hsl" dir="cw">
                                      <p:cBhvr>
                                        <p:cTn id="13" dur="500" fill="hold"/>
                                        <p:tgtEl>
                                          <p:spTgt spid="333827">
                                            <p:txEl>
                                              <p:pRg st="0" end="0"/>
                                            </p:txEl>
                                          </p:spTgt>
                                        </p:tgtEl>
                                        <p:attrNameLst>
                                          <p:attrName>fillcolor</p:attrName>
                                        </p:attrNameLst>
                                      </p:cBhvr>
                                      <p:by>
                                        <p:hsl h="0" s="-12549" l="-25098"/>
                                      </p:by>
                                    </p:animClr>
                                    <p:animClr clrSpc="hsl" dir="cw">
                                      <p:cBhvr>
                                        <p:cTn id="14" dur="500" fill="hold"/>
                                        <p:tgtEl>
                                          <p:spTgt spid="333827">
                                            <p:txEl>
                                              <p:pRg st="0" end="0"/>
                                            </p:txEl>
                                          </p:spTgt>
                                        </p:tgtEl>
                                        <p:attrNameLst>
                                          <p:attrName>stroke.color</p:attrName>
                                        </p:attrNameLst>
                                      </p:cBhvr>
                                      <p:by>
                                        <p:hsl h="0" s="-12549" l="-25098"/>
                                      </p:by>
                                    </p:animClr>
                                    <p:set>
                                      <p:cBhvr>
                                        <p:cTn id="15" dur="500" fill="hold"/>
                                        <p:tgtEl>
                                          <p:spTgt spid="333827">
                                            <p:txEl>
                                              <p:pRg st="0" end="0"/>
                                            </p:txEl>
                                          </p:spTgt>
                                        </p:tgtEl>
                                        <p:attrNameLst>
                                          <p:attrName>fill.type</p:attrName>
                                        </p:attrNameLst>
                                      </p:cBhvr>
                                      <p:to>
                                        <p:strVal val="solid"/>
                                      </p:to>
                                    </p:set>
                                  </p:childTnLst>
                                </p:cTn>
                              </p:par>
                              <p:par>
                                <p:cTn id="16" presetID="2" presetClass="entr" presetSubtype="4" fill="hold" grpId="0" nodeType="withEffect">
                                  <p:stCondLst>
                                    <p:cond delay="0"/>
                                  </p:stCondLst>
                                  <p:childTnLst>
                                    <p:set>
                                      <p:cBhvr>
                                        <p:cTn id="17" dur="1" fill="hold">
                                          <p:stCondLst>
                                            <p:cond delay="0"/>
                                          </p:stCondLst>
                                        </p:cTn>
                                        <p:tgtEl>
                                          <p:spTgt spid="333827">
                                            <p:txEl>
                                              <p:pRg st="1" end="1"/>
                                            </p:txEl>
                                          </p:spTgt>
                                        </p:tgtEl>
                                        <p:attrNameLst>
                                          <p:attrName>style.visibility</p:attrName>
                                        </p:attrNameLst>
                                      </p:cBhvr>
                                      <p:to>
                                        <p:strVal val="visible"/>
                                      </p:to>
                                    </p:set>
                                    <p:anim calcmode="lin" valueType="num">
                                      <p:cBhvr additive="base">
                                        <p:cTn id="18" dur="500" fill="hold"/>
                                        <p:tgtEl>
                                          <p:spTgt spid="333827">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338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33827">
                                            <p:txEl>
                                              <p:pRg st="2" end="2"/>
                                            </p:txEl>
                                          </p:spTgt>
                                        </p:tgtEl>
                                        <p:attrNameLst>
                                          <p:attrName>style.visibility</p:attrName>
                                        </p:attrNameLst>
                                      </p:cBhvr>
                                      <p:to>
                                        <p:strVal val="visible"/>
                                      </p:to>
                                    </p:set>
                                    <p:anim calcmode="lin" valueType="num">
                                      <p:cBhvr additive="base">
                                        <p:cTn id="24" dur="500" fill="hold"/>
                                        <p:tgtEl>
                                          <p:spTgt spid="333827">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33827">
                                            <p:txEl>
                                              <p:pRg st="2" end="2"/>
                                            </p:txEl>
                                          </p:spTgt>
                                        </p:tgtEl>
                                        <p:attrNameLst>
                                          <p:attrName>ppt_y</p:attrName>
                                        </p:attrNameLst>
                                      </p:cBhvr>
                                      <p:tavLst>
                                        <p:tav tm="0">
                                          <p:val>
                                            <p:strVal val="1+#ppt_h/2"/>
                                          </p:val>
                                        </p:tav>
                                        <p:tav tm="100000">
                                          <p:val>
                                            <p:strVal val="#ppt_y"/>
                                          </p:val>
                                        </p:tav>
                                      </p:tavLst>
                                    </p:anim>
                                  </p:childTnLst>
                                </p:cTn>
                              </p:par>
                              <p:par>
                                <p:cTn id="26" presetID="2" presetClass="entr" presetSubtype="4" fill="hold" grpId="0" nodeType="withEffect">
                                  <p:stCondLst>
                                    <p:cond delay="0"/>
                                  </p:stCondLst>
                                  <p:childTnLst>
                                    <p:set>
                                      <p:cBhvr>
                                        <p:cTn id="27" dur="1" fill="hold">
                                          <p:stCondLst>
                                            <p:cond delay="0"/>
                                          </p:stCondLst>
                                        </p:cTn>
                                        <p:tgtEl>
                                          <p:spTgt spid="333827">
                                            <p:txEl>
                                              <p:pRg st="3" end="3"/>
                                            </p:txEl>
                                          </p:spTgt>
                                        </p:tgtEl>
                                        <p:attrNameLst>
                                          <p:attrName>style.visibility</p:attrName>
                                        </p:attrNameLst>
                                      </p:cBhvr>
                                      <p:to>
                                        <p:strVal val="visible"/>
                                      </p:to>
                                    </p:set>
                                    <p:anim calcmode="lin" valueType="num">
                                      <p:cBhvr additive="base">
                                        <p:cTn id="28" dur="500" fill="hold"/>
                                        <p:tgtEl>
                                          <p:spTgt spid="333827">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33827">
                                            <p:txEl>
                                              <p:pRg st="3" end="3"/>
                                            </p:txEl>
                                          </p:spTgt>
                                        </p:tgtEl>
                                        <p:attrNameLst>
                                          <p:attrName>ppt_y</p:attrName>
                                        </p:attrNameLst>
                                      </p:cBhvr>
                                      <p:tavLst>
                                        <p:tav tm="0">
                                          <p:val>
                                            <p:strVal val="1+#ppt_h/2"/>
                                          </p:val>
                                        </p:tav>
                                        <p:tav tm="100000">
                                          <p:val>
                                            <p:strVal val="#ppt_y"/>
                                          </p:val>
                                        </p:tav>
                                      </p:tavLst>
                                    </p:anim>
                                  </p:childTnLst>
                                </p:cTn>
                              </p:par>
                              <p:par>
                                <p:cTn id="30" presetID="2" presetClass="entr" presetSubtype="4" fill="hold" grpId="0" nodeType="withEffect">
                                  <p:stCondLst>
                                    <p:cond delay="0"/>
                                  </p:stCondLst>
                                  <p:childTnLst>
                                    <p:set>
                                      <p:cBhvr>
                                        <p:cTn id="31" dur="1" fill="hold">
                                          <p:stCondLst>
                                            <p:cond delay="0"/>
                                          </p:stCondLst>
                                        </p:cTn>
                                        <p:tgtEl>
                                          <p:spTgt spid="333827">
                                            <p:txEl>
                                              <p:pRg st="4" end="4"/>
                                            </p:txEl>
                                          </p:spTgt>
                                        </p:tgtEl>
                                        <p:attrNameLst>
                                          <p:attrName>style.visibility</p:attrName>
                                        </p:attrNameLst>
                                      </p:cBhvr>
                                      <p:to>
                                        <p:strVal val="visible"/>
                                      </p:to>
                                    </p:set>
                                    <p:anim calcmode="lin" valueType="num">
                                      <p:cBhvr additive="base">
                                        <p:cTn id="32" dur="500" fill="hold"/>
                                        <p:tgtEl>
                                          <p:spTgt spid="333827">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33827">
                                            <p:txEl>
                                              <p:pRg st="4" end="4"/>
                                            </p:txEl>
                                          </p:spTgt>
                                        </p:tgtEl>
                                        <p:attrNameLst>
                                          <p:attrName>ppt_y</p:attrName>
                                        </p:attrNameLst>
                                      </p:cBhvr>
                                      <p:tavLst>
                                        <p:tav tm="0">
                                          <p:val>
                                            <p:strVal val="1+#ppt_h/2"/>
                                          </p:val>
                                        </p:tav>
                                        <p:tav tm="100000">
                                          <p:val>
                                            <p:strVal val="#ppt_y"/>
                                          </p:val>
                                        </p:tav>
                                      </p:tavLst>
                                    </p:anim>
                                  </p:childTnLst>
                                </p:cTn>
                              </p:par>
                              <p:par>
                                <p:cTn id="34" presetID="2" presetClass="entr" presetSubtype="4" fill="hold" grpId="0" nodeType="withEffect">
                                  <p:stCondLst>
                                    <p:cond delay="0"/>
                                  </p:stCondLst>
                                  <p:childTnLst>
                                    <p:set>
                                      <p:cBhvr>
                                        <p:cTn id="35" dur="1" fill="hold">
                                          <p:stCondLst>
                                            <p:cond delay="0"/>
                                          </p:stCondLst>
                                        </p:cTn>
                                        <p:tgtEl>
                                          <p:spTgt spid="333827">
                                            <p:txEl>
                                              <p:pRg st="5" end="5"/>
                                            </p:txEl>
                                          </p:spTgt>
                                        </p:tgtEl>
                                        <p:attrNameLst>
                                          <p:attrName>style.visibility</p:attrName>
                                        </p:attrNameLst>
                                      </p:cBhvr>
                                      <p:to>
                                        <p:strVal val="visible"/>
                                      </p:to>
                                    </p:set>
                                    <p:anim calcmode="lin" valueType="num">
                                      <p:cBhvr additive="base">
                                        <p:cTn id="36" dur="500" fill="hold"/>
                                        <p:tgtEl>
                                          <p:spTgt spid="333827">
                                            <p:txEl>
                                              <p:pRg st="5" end="5"/>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33827">
                                            <p:txEl>
                                              <p:pRg st="5" end="5"/>
                                            </p:txEl>
                                          </p:spTgt>
                                        </p:tgtEl>
                                        <p:attrNameLst>
                                          <p:attrName>ppt_y</p:attrName>
                                        </p:attrNameLst>
                                      </p:cBhvr>
                                      <p:tavLst>
                                        <p:tav tm="0">
                                          <p:val>
                                            <p:strVal val="1+#ppt_h/2"/>
                                          </p:val>
                                        </p:tav>
                                        <p:tav tm="100000">
                                          <p:val>
                                            <p:strVal val="#ppt_y"/>
                                          </p:val>
                                        </p:tav>
                                      </p:tavLst>
                                    </p:anim>
                                  </p:childTnLst>
                                </p:cTn>
                              </p:par>
                              <p:par>
                                <p:cTn id="38" presetID="24" presetClass="emph" presetSubtype="0" fill="hold" grpId="1" nodeType="withEffect">
                                  <p:stCondLst>
                                    <p:cond delay="0"/>
                                  </p:stCondLst>
                                  <p:childTnLst>
                                    <p:animClr clrSpc="hsl" dir="cw">
                                      <p:cBhvr override="childStyle">
                                        <p:cTn id="39" dur="500" fill="hold"/>
                                        <p:tgtEl>
                                          <p:spTgt spid="333827">
                                            <p:txEl>
                                              <p:pRg st="1" end="1"/>
                                            </p:txEl>
                                          </p:spTgt>
                                        </p:tgtEl>
                                        <p:attrNameLst>
                                          <p:attrName>style.color</p:attrName>
                                        </p:attrNameLst>
                                      </p:cBhvr>
                                      <p:by>
                                        <p:hsl h="0" s="-12549" l="-25098"/>
                                      </p:by>
                                    </p:animClr>
                                    <p:animClr clrSpc="hsl" dir="cw">
                                      <p:cBhvr>
                                        <p:cTn id="40" dur="500" fill="hold"/>
                                        <p:tgtEl>
                                          <p:spTgt spid="333827">
                                            <p:txEl>
                                              <p:pRg st="1" end="1"/>
                                            </p:txEl>
                                          </p:spTgt>
                                        </p:tgtEl>
                                        <p:attrNameLst>
                                          <p:attrName>fillcolor</p:attrName>
                                        </p:attrNameLst>
                                      </p:cBhvr>
                                      <p:by>
                                        <p:hsl h="0" s="-12549" l="-25098"/>
                                      </p:by>
                                    </p:animClr>
                                    <p:animClr clrSpc="hsl" dir="cw">
                                      <p:cBhvr>
                                        <p:cTn id="41" dur="500" fill="hold"/>
                                        <p:tgtEl>
                                          <p:spTgt spid="333827">
                                            <p:txEl>
                                              <p:pRg st="1" end="1"/>
                                            </p:txEl>
                                          </p:spTgt>
                                        </p:tgtEl>
                                        <p:attrNameLst>
                                          <p:attrName>stroke.color</p:attrName>
                                        </p:attrNameLst>
                                      </p:cBhvr>
                                      <p:by>
                                        <p:hsl h="0" s="-12549" l="-25098"/>
                                      </p:by>
                                    </p:animClr>
                                    <p:set>
                                      <p:cBhvr>
                                        <p:cTn id="42" dur="500" fill="hold"/>
                                        <p:tgtEl>
                                          <p:spTgt spid="333827">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3827" grpId="0" uiExpand="1" build="p"/>
      <p:bldP spid="333827" grpId="1" uiExpand="1"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Rectangle 2"/>
          <p:cNvSpPr>
            <a:spLocks noGrp="1" noChangeArrowheads="1"/>
          </p:cNvSpPr>
          <p:nvPr>
            <p:ph type="title"/>
          </p:nvPr>
        </p:nvSpPr>
        <p:spPr/>
        <p:txBody>
          <a:bodyPr/>
          <a:lstStyle/>
          <a:p>
            <a:r>
              <a:rPr lang="nb-NO" sz="3200" dirty="0" err="1"/>
              <a:t>Further</a:t>
            </a:r>
            <a:r>
              <a:rPr lang="nb-NO" sz="3200" dirty="0"/>
              <a:t> </a:t>
            </a:r>
            <a:r>
              <a:rPr lang="nb-NO" sz="3200" dirty="0" err="1" smtClean="0"/>
              <a:t>consultation</a:t>
            </a:r>
            <a:r>
              <a:rPr lang="nb-NO" sz="3200" dirty="0" smtClean="0"/>
              <a:t> </a:t>
            </a:r>
            <a:r>
              <a:rPr lang="nb-NO" sz="3200" dirty="0" err="1"/>
              <a:t>with</a:t>
            </a:r>
            <a:r>
              <a:rPr lang="nb-NO" sz="3200" dirty="0"/>
              <a:t> stakeholders or </a:t>
            </a:r>
            <a:r>
              <a:rPr lang="nb-NO" sz="3200" dirty="0" err="1"/>
              <a:t>another</a:t>
            </a:r>
            <a:r>
              <a:rPr lang="nb-NO" sz="3200" dirty="0"/>
              <a:t> policy </a:t>
            </a:r>
            <a:r>
              <a:rPr lang="nb-NO" sz="3200" dirty="0" err="1"/>
              <a:t>dialogue</a:t>
            </a:r>
            <a:r>
              <a:rPr lang="nb-NO" sz="3200" dirty="0"/>
              <a:t> </a:t>
            </a:r>
            <a:r>
              <a:rPr lang="nb-NO" sz="3200" dirty="0" err="1"/>
              <a:t>may</a:t>
            </a:r>
            <a:r>
              <a:rPr lang="nb-NO" sz="3200" dirty="0"/>
              <a:t> be </a:t>
            </a:r>
            <a:r>
              <a:rPr lang="nb-NO" sz="3200" dirty="0" err="1"/>
              <a:t>warranted</a:t>
            </a:r>
            <a:endParaRPr lang="nb-NO" sz="3200" dirty="0"/>
          </a:p>
        </p:txBody>
      </p:sp>
      <p:sp>
        <p:nvSpPr>
          <p:cNvPr id="334851" name="Rectangle 3"/>
          <p:cNvSpPr>
            <a:spLocks noGrp="1" noChangeArrowheads="1"/>
          </p:cNvSpPr>
          <p:nvPr>
            <p:ph type="body" idx="1"/>
          </p:nvPr>
        </p:nvSpPr>
        <p:spPr/>
        <p:txBody>
          <a:bodyPr/>
          <a:lstStyle/>
          <a:p>
            <a:r>
              <a:rPr lang="nb-NO" sz="2800" dirty="0"/>
              <a:t>For </a:t>
            </a:r>
            <a:r>
              <a:rPr lang="nb-NO" sz="2800" dirty="0" err="1"/>
              <a:t>example</a:t>
            </a:r>
            <a:r>
              <a:rPr lang="nb-NO" sz="2800" dirty="0"/>
              <a:t>, </a:t>
            </a:r>
            <a:r>
              <a:rPr lang="nb-NO" sz="2800" dirty="0" err="1"/>
              <a:t>if</a:t>
            </a:r>
            <a:r>
              <a:rPr lang="nb-NO" sz="2800" dirty="0"/>
              <a:t> </a:t>
            </a:r>
            <a:r>
              <a:rPr lang="nb-NO" sz="2800" dirty="0" err="1"/>
              <a:t>important</a:t>
            </a:r>
            <a:r>
              <a:rPr lang="nb-NO" sz="2800" dirty="0"/>
              <a:t> gaps in </a:t>
            </a:r>
            <a:r>
              <a:rPr lang="nb-NO" sz="2800" dirty="0" err="1"/>
              <a:t>knowledge</a:t>
            </a:r>
            <a:r>
              <a:rPr lang="nb-NO" sz="2800" dirty="0"/>
              <a:t>, </a:t>
            </a:r>
            <a:r>
              <a:rPr lang="nb-NO" sz="2800" dirty="0" err="1"/>
              <a:t>uncertainties</a:t>
            </a:r>
            <a:r>
              <a:rPr lang="nb-NO" sz="2800" dirty="0"/>
              <a:t> or </a:t>
            </a:r>
            <a:r>
              <a:rPr lang="nb-NO" sz="2800" dirty="0" err="1"/>
              <a:t>controversies</a:t>
            </a:r>
            <a:r>
              <a:rPr lang="nb-NO" sz="2800" dirty="0"/>
              <a:t> </a:t>
            </a:r>
            <a:r>
              <a:rPr lang="nb-NO" sz="2800" dirty="0" err="1"/>
              <a:t>may</a:t>
            </a:r>
            <a:r>
              <a:rPr lang="nb-NO" sz="2800" dirty="0"/>
              <a:t> be </a:t>
            </a:r>
            <a:r>
              <a:rPr lang="nb-NO" sz="2800" dirty="0" err="1"/>
              <a:t>identified</a:t>
            </a:r>
            <a:r>
              <a:rPr lang="nb-NO" sz="2800" dirty="0"/>
              <a:t> </a:t>
            </a:r>
          </a:p>
          <a:p>
            <a:pPr lvl="1"/>
            <a:r>
              <a:rPr lang="nb-NO" sz="2400" dirty="0" err="1" smtClean="0"/>
              <a:t>Consulting</a:t>
            </a:r>
            <a:r>
              <a:rPr lang="nb-NO" sz="2400" dirty="0" smtClean="0"/>
              <a:t> </a:t>
            </a:r>
            <a:r>
              <a:rPr lang="nb-NO" sz="2400" dirty="0" err="1"/>
              <a:t>with</a:t>
            </a:r>
            <a:r>
              <a:rPr lang="nb-NO" sz="2400" dirty="0"/>
              <a:t> relevant </a:t>
            </a:r>
            <a:r>
              <a:rPr lang="nb-NO" sz="2400" dirty="0" err="1"/>
              <a:t>groups</a:t>
            </a:r>
            <a:r>
              <a:rPr lang="nb-NO" sz="2400" dirty="0"/>
              <a:t> or </a:t>
            </a:r>
            <a:r>
              <a:rPr lang="nb-NO" sz="2400" dirty="0" err="1"/>
              <a:t>individuals</a:t>
            </a:r>
            <a:r>
              <a:rPr lang="nb-NO" sz="2400" dirty="0"/>
              <a:t> </a:t>
            </a:r>
            <a:r>
              <a:rPr lang="nb-NO" sz="2400" dirty="0" err="1"/>
              <a:t>may</a:t>
            </a:r>
            <a:r>
              <a:rPr lang="nb-NO" sz="2400" dirty="0"/>
              <a:t> be desirable to fill </a:t>
            </a:r>
            <a:r>
              <a:rPr lang="nb-NO" sz="2400" dirty="0" err="1"/>
              <a:t>the</a:t>
            </a:r>
            <a:r>
              <a:rPr lang="nb-NO" sz="2400" dirty="0"/>
              <a:t> gaps and </a:t>
            </a:r>
            <a:r>
              <a:rPr lang="nb-NO" sz="2400" dirty="0" err="1"/>
              <a:t>reduce</a:t>
            </a:r>
            <a:r>
              <a:rPr lang="nb-NO" sz="2400" dirty="0"/>
              <a:t> </a:t>
            </a:r>
            <a:r>
              <a:rPr lang="nb-NO" sz="2400" dirty="0" err="1"/>
              <a:t>uncertainties</a:t>
            </a:r>
            <a:r>
              <a:rPr lang="nb-NO" sz="2400" dirty="0"/>
              <a:t> or to </a:t>
            </a:r>
            <a:r>
              <a:rPr lang="nb-NO" sz="2400" dirty="0" err="1"/>
              <a:t>clarify</a:t>
            </a:r>
            <a:r>
              <a:rPr lang="nb-NO" sz="2400" dirty="0"/>
              <a:t> and </a:t>
            </a:r>
            <a:r>
              <a:rPr lang="nb-NO" sz="2400" dirty="0" err="1"/>
              <a:t>potentially</a:t>
            </a:r>
            <a:r>
              <a:rPr lang="nb-NO" sz="2400" dirty="0"/>
              <a:t> </a:t>
            </a:r>
            <a:r>
              <a:rPr lang="nb-NO" sz="2400" dirty="0" err="1"/>
              <a:t>resolve</a:t>
            </a:r>
            <a:r>
              <a:rPr lang="nb-NO" sz="2400" dirty="0"/>
              <a:t> </a:t>
            </a:r>
            <a:r>
              <a:rPr lang="nb-NO" sz="2400" dirty="0" err="1"/>
              <a:t>controversies</a:t>
            </a:r>
            <a:endParaRPr lang="nb-NO" sz="2400" dirty="0"/>
          </a:p>
          <a:p>
            <a:r>
              <a:rPr lang="nb-NO" sz="2800" dirty="0" err="1"/>
              <a:t>Following</a:t>
            </a:r>
            <a:r>
              <a:rPr lang="nb-NO" sz="2800" dirty="0"/>
              <a:t> </a:t>
            </a:r>
            <a:r>
              <a:rPr lang="nb-NO" sz="2800" dirty="0" err="1"/>
              <a:t>further</a:t>
            </a:r>
            <a:r>
              <a:rPr lang="nb-NO" sz="2800" dirty="0"/>
              <a:t> </a:t>
            </a:r>
            <a:r>
              <a:rPr lang="nb-NO" sz="2800" dirty="0" err="1" smtClean="0"/>
              <a:t>consultation</a:t>
            </a:r>
            <a:r>
              <a:rPr lang="nb-NO" sz="2800" dirty="0"/>
              <a:t>, or </a:t>
            </a:r>
            <a:r>
              <a:rPr lang="nb-NO" sz="2800" dirty="0" err="1"/>
              <a:t>if</a:t>
            </a:r>
            <a:r>
              <a:rPr lang="nb-NO" sz="2800" dirty="0"/>
              <a:t> </a:t>
            </a:r>
            <a:r>
              <a:rPr lang="nb-NO" sz="2800" dirty="0" err="1"/>
              <a:t>there</a:t>
            </a:r>
            <a:r>
              <a:rPr lang="nb-NO" sz="2800" dirty="0"/>
              <a:t> </a:t>
            </a:r>
            <a:r>
              <a:rPr lang="nb-NO" sz="2800" dirty="0" err="1"/>
              <a:t>was</a:t>
            </a:r>
            <a:r>
              <a:rPr lang="nb-NO" sz="2800" dirty="0"/>
              <a:t> not time to </a:t>
            </a:r>
            <a:r>
              <a:rPr lang="nb-NO" sz="2800" dirty="0" err="1"/>
              <a:t>sufficiently</a:t>
            </a:r>
            <a:r>
              <a:rPr lang="nb-NO" sz="2800" dirty="0"/>
              <a:t> </a:t>
            </a:r>
            <a:r>
              <a:rPr lang="nb-NO" sz="2800" dirty="0" err="1"/>
              <a:t>discuss</a:t>
            </a:r>
            <a:r>
              <a:rPr lang="nb-NO" sz="2800" dirty="0"/>
              <a:t> </a:t>
            </a:r>
            <a:r>
              <a:rPr lang="nb-NO" sz="2800" dirty="0" err="1"/>
              <a:t>important</a:t>
            </a:r>
            <a:r>
              <a:rPr lang="nb-NO" sz="2800" dirty="0"/>
              <a:t> </a:t>
            </a:r>
            <a:r>
              <a:rPr lang="nb-NO" sz="2800" dirty="0" err="1"/>
              <a:t>issues</a:t>
            </a:r>
            <a:r>
              <a:rPr lang="nb-NO" sz="2800" dirty="0"/>
              <a:t> </a:t>
            </a:r>
            <a:r>
              <a:rPr lang="nb-NO" sz="2800" dirty="0" err="1"/>
              <a:t>that</a:t>
            </a:r>
            <a:r>
              <a:rPr lang="nb-NO" sz="2800" dirty="0"/>
              <a:t> </a:t>
            </a:r>
            <a:r>
              <a:rPr lang="nb-NO" sz="2800" dirty="0" err="1"/>
              <a:t>arose</a:t>
            </a:r>
            <a:r>
              <a:rPr lang="nb-NO" sz="2800" dirty="0"/>
              <a:t> at </a:t>
            </a:r>
            <a:r>
              <a:rPr lang="nb-NO" sz="2800" dirty="0" err="1"/>
              <a:t>the</a:t>
            </a:r>
            <a:r>
              <a:rPr lang="nb-NO" sz="2800" dirty="0"/>
              <a:t> policy </a:t>
            </a:r>
            <a:r>
              <a:rPr lang="nb-NO" sz="2800" dirty="0" err="1"/>
              <a:t>dialogue</a:t>
            </a:r>
            <a:r>
              <a:rPr lang="nb-NO" sz="2800" dirty="0"/>
              <a:t>, it </a:t>
            </a:r>
            <a:r>
              <a:rPr lang="nb-NO" sz="2800" dirty="0" err="1"/>
              <a:t>may</a:t>
            </a:r>
            <a:r>
              <a:rPr lang="nb-NO" sz="2800" dirty="0"/>
              <a:t> be desirable to have </a:t>
            </a:r>
            <a:r>
              <a:rPr lang="nb-NO" sz="2800" dirty="0" err="1"/>
              <a:t>another</a:t>
            </a:r>
            <a:r>
              <a:rPr lang="nb-NO" sz="2800" dirty="0"/>
              <a:t> policy </a:t>
            </a:r>
            <a:r>
              <a:rPr lang="nb-NO" sz="2800" dirty="0" err="1"/>
              <a:t>dialogue</a:t>
            </a:r>
            <a:r>
              <a:rPr lang="nb-NO"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34851">
                                            <p:txEl>
                                              <p:pRg st="0" end="0"/>
                                            </p:txEl>
                                          </p:spTgt>
                                        </p:tgtEl>
                                        <p:attrNameLst>
                                          <p:attrName>style.visibility</p:attrName>
                                        </p:attrNameLst>
                                      </p:cBhvr>
                                      <p:to>
                                        <p:strVal val="visible"/>
                                      </p:to>
                                    </p:set>
                                    <p:anim calcmode="lin" valueType="num">
                                      <p:cBhvr additive="base">
                                        <p:cTn id="7" dur="500" fill="hold"/>
                                        <p:tgtEl>
                                          <p:spTgt spid="3348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3485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34851">
                                            <p:txEl>
                                              <p:pRg st="1" end="1"/>
                                            </p:txEl>
                                          </p:spTgt>
                                        </p:tgtEl>
                                        <p:attrNameLst>
                                          <p:attrName>style.visibility</p:attrName>
                                        </p:attrNameLst>
                                      </p:cBhvr>
                                      <p:to>
                                        <p:strVal val="visible"/>
                                      </p:to>
                                    </p:set>
                                    <p:anim calcmode="lin" valueType="num">
                                      <p:cBhvr additive="base">
                                        <p:cTn id="11" dur="500" fill="hold"/>
                                        <p:tgtEl>
                                          <p:spTgt spid="33485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348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34851">
                                            <p:txEl>
                                              <p:pRg st="2" end="2"/>
                                            </p:txEl>
                                          </p:spTgt>
                                        </p:tgtEl>
                                        <p:attrNameLst>
                                          <p:attrName>style.visibility</p:attrName>
                                        </p:attrNameLst>
                                      </p:cBhvr>
                                      <p:to>
                                        <p:strVal val="visible"/>
                                      </p:to>
                                    </p:set>
                                    <p:anim calcmode="lin" valueType="num">
                                      <p:cBhvr additive="base">
                                        <p:cTn id="17" dur="500" fill="hold"/>
                                        <p:tgtEl>
                                          <p:spTgt spid="334851">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34851">
                                            <p:txEl>
                                              <p:pRg st="2" end="2"/>
                                            </p:txEl>
                                          </p:spTgt>
                                        </p:tgtEl>
                                        <p:attrNameLst>
                                          <p:attrName>ppt_y</p:attrName>
                                        </p:attrNameLst>
                                      </p:cBhvr>
                                      <p:tavLst>
                                        <p:tav tm="0">
                                          <p:val>
                                            <p:strVal val="1+#ppt_h/2"/>
                                          </p:val>
                                        </p:tav>
                                        <p:tav tm="100000">
                                          <p:val>
                                            <p:strVal val="#ppt_y"/>
                                          </p:val>
                                        </p:tav>
                                      </p:tavLst>
                                    </p:anim>
                                  </p:childTnLst>
                                </p:cTn>
                              </p:par>
                              <p:par>
                                <p:cTn id="19" presetID="24" presetClass="emph" presetSubtype="0" fill="hold" grpId="1" nodeType="withEffect">
                                  <p:stCondLst>
                                    <p:cond delay="0"/>
                                  </p:stCondLst>
                                  <p:childTnLst>
                                    <p:animClr clrSpc="hsl" dir="cw">
                                      <p:cBhvr override="childStyle">
                                        <p:cTn id="20" dur="500" fill="hold"/>
                                        <p:tgtEl>
                                          <p:spTgt spid="334851">
                                            <p:txEl>
                                              <p:pRg st="0" end="0"/>
                                            </p:txEl>
                                          </p:spTgt>
                                        </p:tgtEl>
                                        <p:attrNameLst>
                                          <p:attrName>style.color</p:attrName>
                                        </p:attrNameLst>
                                      </p:cBhvr>
                                      <p:by>
                                        <p:hsl h="0" s="-12549" l="-25098"/>
                                      </p:by>
                                    </p:animClr>
                                    <p:animClr clrSpc="hsl" dir="cw">
                                      <p:cBhvr>
                                        <p:cTn id="21" dur="500" fill="hold"/>
                                        <p:tgtEl>
                                          <p:spTgt spid="334851">
                                            <p:txEl>
                                              <p:pRg st="0" end="0"/>
                                            </p:txEl>
                                          </p:spTgt>
                                        </p:tgtEl>
                                        <p:attrNameLst>
                                          <p:attrName>fillcolor</p:attrName>
                                        </p:attrNameLst>
                                      </p:cBhvr>
                                      <p:by>
                                        <p:hsl h="0" s="-12549" l="-25098"/>
                                      </p:by>
                                    </p:animClr>
                                    <p:animClr clrSpc="hsl" dir="cw">
                                      <p:cBhvr>
                                        <p:cTn id="22" dur="500" fill="hold"/>
                                        <p:tgtEl>
                                          <p:spTgt spid="334851">
                                            <p:txEl>
                                              <p:pRg st="0" end="0"/>
                                            </p:txEl>
                                          </p:spTgt>
                                        </p:tgtEl>
                                        <p:attrNameLst>
                                          <p:attrName>stroke.color</p:attrName>
                                        </p:attrNameLst>
                                      </p:cBhvr>
                                      <p:by>
                                        <p:hsl h="0" s="-12549" l="-25098"/>
                                      </p:by>
                                    </p:animClr>
                                    <p:set>
                                      <p:cBhvr>
                                        <p:cTn id="23" dur="500" fill="hold"/>
                                        <p:tgtEl>
                                          <p:spTgt spid="334851">
                                            <p:txEl>
                                              <p:pRg st="0" end="0"/>
                                            </p:txEl>
                                          </p:spTgt>
                                        </p:tgtEl>
                                        <p:attrNameLst>
                                          <p:attrName>fill.type</p:attrName>
                                        </p:attrNameLst>
                                      </p:cBhvr>
                                      <p:to>
                                        <p:strVal val="solid"/>
                                      </p:to>
                                    </p:set>
                                  </p:childTnLst>
                                </p:cTn>
                              </p:par>
                              <p:par>
                                <p:cTn id="24" presetID="24" presetClass="emph" presetSubtype="0" fill="hold" grpId="1" nodeType="withEffect">
                                  <p:stCondLst>
                                    <p:cond delay="0"/>
                                  </p:stCondLst>
                                  <p:childTnLst>
                                    <p:animClr clrSpc="hsl" dir="cw">
                                      <p:cBhvr override="childStyle">
                                        <p:cTn id="25" dur="500" fill="hold"/>
                                        <p:tgtEl>
                                          <p:spTgt spid="334851">
                                            <p:txEl>
                                              <p:pRg st="1" end="1"/>
                                            </p:txEl>
                                          </p:spTgt>
                                        </p:tgtEl>
                                        <p:attrNameLst>
                                          <p:attrName>style.color</p:attrName>
                                        </p:attrNameLst>
                                      </p:cBhvr>
                                      <p:by>
                                        <p:hsl h="0" s="-12549" l="-25098"/>
                                      </p:by>
                                    </p:animClr>
                                    <p:animClr clrSpc="hsl" dir="cw">
                                      <p:cBhvr>
                                        <p:cTn id="26" dur="500" fill="hold"/>
                                        <p:tgtEl>
                                          <p:spTgt spid="334851">
                                            <p:txEl>
                                              <p:pRg st="1" end="1"/>
                                            </p:txEl>
                                          </p:spTgt>
                                        </p:tgtEl>
                                        <p:attrNameLst>
                                          <p:attrName>fillcolor</p:attrName>
                                        </p:attrNameLst>
                                      </p:cBhvr>
                                      <p:by>
                                        <p:hsl h="0" s="-12549" l="-25098"/>
                                      </p:by>
                                    </p:animClr>
                                    <p:animClr clrSpc="hsl" dir="cw">
                                      <p:cBhvr>
                                        <p:cTn id="27" dur="500" fill="hold"/>
                                        <p:tgtEl>
                                          <p:spTgt spid="334851">
                                            <p:txEl>
                                              <p:pRg st="1" end="1"/>
                                            </p:txEl>
                                          </p:spTgt>
                                        </p:tgtEl>
                                        <p:attrNameLst>
                                          <p:attrName>stroke.color</p:attrName>
                                        </p:attrNameLst>
                                      </p:cBhvr>
                                      <p:by>
                                        <p:hsl h="0" s="-12549" l="-25098"/>
                                      </p:by>
                                    </p:animClr>
                                    <p:set>
                                      <p:cBhvr>
                                        <p:cTn id="28" dur="500" fill="hold"/>
                                        <p:tgtEl>
                                          <p:spTgt spid="334851">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4851" grpId="0" build="p"/>
      <p:bldP spid="334851" grpId="1" uiExpand="1"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4" name="Rectangle 2"/>
          <p:cNvSpPr>
            <a:spLocks noGrp="1" noChangeArrowheads="1"/>
          </p:cNvSpPr>
          <p:nvPr>
            <p:ph type="title"/>
          </p:nvPr>
        </p:nvSpPr>
        <p:spPr/>
        <p:txBody>
          <a:bodyPr/>
          <a:lstStyle/>
          <a:p>
            <a:r>
              <a:rPr lang="nb-NO"/>
              <a:t>Next steps and evaluation</a:t>
            </a:r>
          </a:p>
        </p:txBody>
      </p:sp>
      <p:sp>
        <p:nvSpPr>
          <p:cNvPr id="335875" name="Rectangle 3"/>
          <p:cNvSpPr>
            <a:spLocks noGrp="1" noChangeArrowheads="1"/>
          </p:cNvSpPr>
          <p:nvPr>
            <p:ph type="body" idx="1"/>
          </p:nvPr>
        </p:nvSpPr>
        <p:spPr/>
        <p:txBody>
          <a:bodyPr/>
          <a:lstStyle/>
          <a:p>
            <a:pPr>
              <a:lnSpc>
                <a:spcPct val="90000"/>
              </a:lnSpc>
            </a:pPr>
            <a:r>
              <a:rPr lang="nb-NO" sz="2400" dirty="0" err="1"/>
              <a:t>Any</a:t>
            </a:r>
            <a:r>
              <a:rPr lang="nb-NO" sz="2400" dirty="0"/>
              <a:t> </a:t>
            </a:r>
            <a:r>
              <a:rPr lang="nb-NO" sz="2400" dirty="0" err="1"/>
              <a:t>specific</a:t>
            </a:r>
            <a:r>
              <a:rPr lang="nb-NO" sz="2400" dirty="0"/>
              <a:t> </a:t>
            </a:r>
            <a:r>
              <a:rPr lang="nb-NO" sz="2400" dirty="0" err="1"/>
              <a:t>actions</a:t>
            </a:r>
            <a:r>
              <a:rPr lang="nb-NO" sz="2400" dirty="0"/>
              <a:t> </a:t>
            </a:r>
            <a:r>
              <a:rPr lang="nb-NO" sz="2400" dirty="0" err="1"/>
              <a:t>that</a:t>
            </a:r>
            <a:r>
              <a:rPr lang="nb-NO" sz="2400" dirty="0"/>
              <a:t> </a:t>
            </a:r>
            <a:r>
              <a:rPr lang="nb-NO" sz="2400" dirty="0" err="1"/>
              <a:t>were</a:t>
            </a:r>
            <a:r>
              <a:rPr lang="nb-NO" sz="2400" dirty="0"/>
              <a:t> </a:t>
            </a:r>
            <a:r>
              <a:rPr lang="nb-NO" sz="2400" dirty="0" err="1"/>
              <a:t>identified</a:t>
            </a:r>
            <a:r>
              <a:rPr lang="nb-NO" sz="2400" dirty="0"/>
              <a:t> at </a:t>
            </a:r>
            <a:r>
              <a:rPr lang="nb-NO" sz="2400" dirty="0" err="1"/>
              <a:t>the</a:t>
            </a:r>
            <a:r>
              <a:rPr lang="nb-NO" sz="2400" dirty="0"/>
              <a:t> policy </a:t>
            </a:r>
            <a:r>
              <a:rPr lang="nb-NO" sz="2400" dirty="0" err="1"/>
              <a:t>dialogue</a:t>
            </a:r>
            <a:r>
              <a:rPr lang="nb-NO" sz="2400" dirty="0"/>
              <a:t> as </a:t>
            </a:r>
            <a:r>
              <a:rPr lang="nb-NO" sz="2400" dirty="0" err="1"/>
              <a:t>next</a:t>
            </a:r>
            <a:r>
              <a:rPr lang="nb-NO" sz="2400" dirty="0"/>
              <a:t> </a:t>
            </a:r>
            <a:r>
              <a:rPr lang="nb-NO" sz="2400" dirty="0" err="1"/>
              <a:t>steps</a:t>
            </a:r>
            <a:r>
              <a:rPr lang="nb-NO" sz="2400" dirty="0"/>
              <a:t> </a:t>
            </a:r>
            <a:r>
              <a:rPr lang="nb-NO" sz="2400" dirty="0" err="1"/>
              <a:t>towards</a:t>
            </a:r>
            <a:r>
              <a:rPr lang="nb-NO" sz="2400" dirty="0"/>
              <a:t> </a:t>
            </a:r>
            <a:r>
              <a:rPr lang="nb-NO" sz="2400" dirty="0" err="1"/>
              <a:t>developing</a:t>
            </a:r>
            <a:r>
              <a:rPr lang="nb-NO" sz="2400" dirty="0"/>
              <a:t> and </a:t>
            </a:r>
            <a:r>
              <a:rPr lang="nb-NO" sz="2400" dirty="0" err="1"/>
              <a:t>implementing</a:t>
            </a:r>
            <a:r>
              <a:rPr lang="nb-NO" sz="2400" dirty="0"/>
              <a:t> a policy </a:t>
            </a:r>
            <a:r>
              <a:rPr lang="nb-NO" sz="2400" dirty="0" err="1"/>
              <a:t>should</a:t>
            </a:r>
            <a:r>
              <a:rPr lang="nb-NO" sz="2400" dirty="0"/>
              <a:t> be </a:t>
            </a:r>
            <a:r>
              <a:rPr lang="nb-NO" sz="2400" dirty="0" err="1"/>
              <a:t>recorded</a:t>
            </a:r>
            <a:r>
              <a:rPr lang="nb-NO" sz="2400" dirty="0"/>
              <a:t> and </a:t>
            </a:r>
            <a:r>
              <a:rPr lang="nb-NO" sz="2400" dirty="0" err="1"/>
              <a:t>disseminated</a:t>
            </a:r>
            <a:r>
              <a:rPr lang="nb-NO" sz="2400" dirty="0"/>
              <a:t> to </a:t>
            </a:r>
            <a:r>
              <a:rPr lang="nb-NO" sz="2400" dirty="0" err="1"/>
              <a:t>participants</a:t>
            </a:r>
            <a:endParaRPr lang="nb-NO" sz="2400" dirty="0"/>
          </a:p>
          <a:p>
            <a:pPr lvl="1">
              <a:lnSpc>
                <a:spcPct val="90000"/>
              </a:lnSpc>
            </a:pPr>
            <a:r>
              <a:rPr lang="nb-NO" sz="2000" dirty="0" err="1"/>
              <a:t>Including</a:t>
            </a:r>
            <a:r>
              <a:rPr lang="nb-NO" sz="2000" dirty="0"/>
              <a:t> </a:t>
            </a:r>
            <a:r>
              <a:rPr lang="nb-NO" sz="2000" dirty="0" err="1"/>
              <a:t>who</a:t>
            </a:r>
            <a:r>
              <a:rPr lang="nb-NO" sz="2000" dirty="0"/>
              <a:t> is </a:t>
            </a:r>
            <a:r>
              <a:rPr lang="nb-NO" sz="2000" dirty="0" err="1"/>
              <a:t>responsible</a:t>
            </a:r>
            <a:r>
              <a:rPr lang="nb-NO" sz="2000" dirty="0"/>
              <a:t> for </a:t>
            </a:r>
            <a:r>
              <a:rPr lang="nb-NO" sz="2000" dirty="0" err="1"/>
              <a:t>following</a:t>
            </a:r>
            <a:r>
              <a:rPr lang="nb-NO" sz="2000" dirty="0"/>
              <a:t> up </a:t>
            </a:r>
            <a:r>
              <a:rPr lang="nb-NO" sz="2000" dirty="0" err="1"/>
              <a:t>on</a:t>
            </a:r>
            <a:r>
              <a:rPr lang="nb-NO" sz="2000" dirty="0"/>
              <a:t> </a:t>
            </a:r>
            <a:r>
              <a:rPr lang="nb-NO" sz="2000" dirty="0" err="1"/>
              <a:t>each</a:t>
            </a:r>
            <a:r>
              <a:rPr lang="nb-NO" sz="2000" dirty="0"/>
              <a:t> action</a:t>
            </a:r>
          </a:p>
          <a:p>
            <a:pPr>
              <a:lnSpc>
                <a:spcPct val="90000"/>
              </a:lnSpc>
            </a:pPr>
            <a:r>
              <a:rPr lang="nb-NO" sz="2400" dirty="0"/>
              <a:t>The policy </a:t>
            </a:r>
            <a:r>
              <a:rPr lang="nb-NO" sz="2400" dirty="0" err="1"/>
              <a:t>dialogue</a:t>
            </a:r>
            <a:r>
              <a:rPr lang="nb-NO" sz="2400" dirty="0"/>
              <a:t> </a:t>
            </a:r>
            <a:r>
              <a:rPr lang="nb-NO" sz="2400" dirty="0" err="1"/>
              <a:t>should</a:t>
            </a:r>
            <a:r>
              <a:rPr lang="nb-NO" sz="2400" dirty="0"/>
              <a:t> be </a:t>
            </a:r>
            <a:r>
              <a:rPr lang="nb-NO" sz="2400" dirty="0" err="1"/>
              <a:t>evaluated</a:t>
            </a:r>
            <a:endParaRPr lang="nb-NO" sz="2400" dirty="0"/>
          </a:p>
          <a:p>
            <a:pPr lvl="1">
              <a:lnSpc>
                <a:spcPct val="90000"/>
              </a:lnSpc>
            </a:pPr>
            <a:r>
              <a:rPr lang="nb-NO" sz="2000" dirty="0"/>
              <a:t>This </a:t>
            </a:r>
            <a:r>
              <a:rPr lang="nb-NO" sz="2000" dirty="0" err="1"/>
              <a:t>should</a:t>
            </a:r>
            <a:r>
              <a:rPr lang="nb-NO" sz="2000" dirty="0"/>
              <a:t> </a:t>
            </a:r>
            <a:r>
              <a:rPr lang="nb-NO" sz="2000" dirty="0" err="1"/>
              <a:t>include</a:t>
            </a:r>
            <a:r>
              <a:rPr lang="nb-NO" sz="2000" dirty="0"/>
              <a:t> </a:t>
            </a:r>
            <a:r>
              <a:rPr lang="nb-NO" sz="2000" dirty="0" err="1" smtClean="0"/>
              <a:t>evaluating</a:t>
            </a:r>
            <a:r>
              <a:rPr lang="nb-NO" sz="2000" dirty="0" smtClean="0"/>
              <a:t> </a:t>
            </a:r>
            <a:endParaRPr lang="nb-NO" sz="2000" dirty="0"/>
          </a:p>
          <a:p>
            <a:pPr lvl="2">
              <a:lnSpc>
                <a:spcPct val="90000"/>
              </a:lnSpc>
            </a:pPr>
            <a:r>
              <a:rPr lang="nb-NO" sz="1800" dirty="0"/>
              <a:t>The </a:t>
            </a:r>
            <a:r>
              <a:rPr lang="nb-NO" sz="1800" dirty="0" err="1"/>
              <a:t>extent</a:t>
            </a:r>
            <a:r>
              <a:rPr lang="nb-NO" sz="1800" dirty="0"/>
              <a:t> to </a:t>
            </a:r>
            <a:r>
              <a:rPr lang="nb-NO" sz="1800" dirty="0" err="1"/>
              <a:t>which</a:t>
            </a:r>
            <a:r>
              <a:rPr lang="nb-NO" sz="1800" dirty="0"/>
              <a:t> </a:t>
            </a:r>
            <a:r>
              <a:rPr lang="nb-NO" sz="1800" dirty="0" err="1"/>
              <a:t>its</a:t>
            </a:r>
            <a:r>
              <a:rPr lang="nb-NO" sz="1800" dirty="0"/>
              <a:t> </a:t>
            </a:r>
            <a:r>
              <a:rPr lang="nb-NO" sz="1800" dirty="0" err="1"/>
              <a:t>objectives</a:t>
            </a:r>
            <a:r>
              <a:rPr lang="nb-NO" sz="1800" dirty="0"/>
              <a:t> </a:t>
            </a:r>
            <a:r>
              <a:rPr lang="nb-NO" sz="1800" dirty="0" err="1"/>
              <a:t>were</a:t>
            </a:r>
            <a:r>
              <a:rPr lang="nb-NO" sz="1800" dirty="0"/>
              <a:t> met</a:t>
            </a:r>
          </a:p>
          <a:p>
            <a:pPr lvl="2">
              <a:lnSpc>
                <a:spcPct val="90000"/>
              </a:lnSpc>
            </a:pPr>
            <a:r>
              <a:rPr lang="nb-NO" sz="1800" dirty="0" err="1"/>
              <a:t>Its</a:t>
            </a:r>
            <a:r>
              <a:rPr lang="nb-NO" sz="1800" dirty="0"/>
              <a:t> </a:t>
            </a:r>
            <a:r>
              <a:rPr lang="nb-NO" sz="1800" dirty="0" err="1"/>
              <a:t>contribution</a:t>
            </a:r>
            <a:r>
              <a:rPr lang="nb-NO" sz="1800" dirty="0"/>
              <a:t> </a:t>
            </a:r>
            <a:r>
              <a:rPr lang="nb-NO" sz="1800" dirty="0" err="1"/>
              <a:t>towards</a:t>
            </a:r>
            <a:r>
              <a:rPr lang="nb-NO" sz="1800" dirty="0"/>
              <a:t> </a:t>
            </a:r>
            <a:r>
              <a:rPr lang="nb-NO" sz="1800" dirty="0" err="1"/>
              <a:t>addressing</a:t>
            </a:r>
            <a:r>
              <a:rPr lang="nb-NO" sz="1800" dirty="0"/>
              <a:t> </a:t>
            </a:r>
            <a:r>
              <a:rPr lang="nb-NO" sz="1800" dirty="0" err="1"/>
              <a:t>the</a:t>
            </a:r>
            <a:r>
              <a:rPr lang="nb-NO" sz="1800" dirty="0"/>
              <a:t> </a:t>
            </a:r>
            <a:r>
              <a:rPr lang="nb-NO" sz="1800" dirty="0" err="1"/>
              <a:t>specific</a:t>
            </a:r>
            <a:r>
              <a:rPr lang="nb-NO" sz="1800" dirty="0"/>
              <a:t> problem</a:t>
            </a:r>
          </a:p>
          <a:p>
            <a:pPr lvl="2">
              <a:lnSpc>
                <a:spcPct val="90000"/>
              </a:lnSpc>
            </a:pPr>
            <a:r>
              <a:rPr lang="nb-NO" sz="1800" dirty="0" err="1"/>
              <a:t>What</a:t>
            </a:r>
            <a:r>
              <a:rPr lang="nb-NO" sz="1800" dirty="0"/>
              <a:t> more </a:t>
            </a:r>
            <a:r>
              <a:rPr lang="nb-NO" sz="1800" dirty="0" err="1"/>
              <a:t>needs</a:t>
            </a:r>
            <a:r>
              <a:rPr lang="nb-NO" sz="1800" dirty="0"/>
              <a:t> to be </a:t>
            </a:r>
            <a:r>
              <a:rPr lang="nb-NO" sz="1800" dirty="0" err="1"/>
              <a:t>done</a:t>
            </a:r>
            <a:r>
              <a:rPr lang="nb-NO" sz="1800" dirty="0"/>
              <a:t> to </a:t>
            </a:r>
            <a:r>
              <a:rPr lang="nb-NO" sz="1800" dirty="0" err="1"/>
              <a:t>ensure</a:t>
            </a:r>
            <a:r>
              <a:rPr lang="nb-NO" sz="1800" dirty="0"/>
              <a:t> </a:t>
            </a:r>
            <a:r>
              <a:rPr lang="nb-NO" sz="1800" dirty="0" err="1"/>
              <a:t>that</a:t>
            </a:r>
            <a:r>
              <a:rPr lang="nb-NO" sz="1800" dirty="0"/>
              <a:t> </a:t>
            </a:r>
            <a:r>
              <a:rPr lang="nb-NO" sz="1800" dirty="0" err="1"/>
              <a:t>the</a:t>
            </a:r>
            <a:r>
              <a:rPr lang="nb-NO" sz="1800" dirty="0"/>
              <a:t> </a:t>
            </a:r>
            <a:r>
              <a:rPr lang="nb-NO" sz="1800" smtClean="0"/>
              <a:t>objectives</a:t>
            </a:r>
            <a:r>
              <a:rPr lang="nb-NO" sz="1800" dirty="0" smtClean="0"/>
              <a:t> </a:t>
            </a:r>
            <a:r>
              <a:rPr lang="nb-NO" sz="1800" dirty="0" err="1"/>
              <a:t>of</a:t>
            </a:r>
            <a:r>
              <a:rPr lang="nb-NO" sz="1800" dirty="0"/>
              <a:t> </a:t>
            </a:r>
            <a:r>
              <a:rPr lang="nb-NO" sz="1800" dirty="0" err="1"/>
              <a:t>the</a:t>
            </a:r>
            <a:r>
              <a:rPr lang="nb-NO" sz="1800" dirty="0"/>
              <a:t> policy </a:t>
            </a:r>
            <a:r>
              <a:rPr lang="nb-NO" sz="1800" dirty="0" err="1"/>
              <a:t>dialogue</a:t>
            </a:r>
            <a:r>
              <a:rPr lang="nb-NO" sz="1800" dirty="0"/>
              <a:t> </a:t>
            </a:r>
            <a:r>
              <a:rPr lang="nb-NO" sz="1800" dirty="0" err="1"/>
              <a:t>are</a:t>
            </a:r>
            <a:r>
              <a:rPr lang="nb-NO" sz="1800" dirty="0"/>
              <a:t> met and </a:t>
            </a:r>
            <a:r>
              <a:rPr lang="nb-NO" sz="1800" dirty="0" err="1"/>
              <a:t>appropriate</a:t>
            </a:r>
            <a:r>
              <a:rPr lang="nb-NO" sz="1800" dirty="0"/>
              <a:t> </a:t>
            </a:r>
            <a:r>
              <a:rPr lang="nb-NO" sz="1800" dirty="0" err="1"/>
              <a:t>actions</a:t>
            </a:r>
            <a:r>
              <a:rPr lang="nb-NO" sz="1800" dirty="0"/>
              <a:t> </a:t>
            </a:r>
            <a:r>
              <a:rPr lang="nb-NO" sz="1800" dirty="0" err="1"/>
              <a:t>are</a:t>
            </a:r>
            <a:r>
              <a:rPr lang="nb-NO" sz="1800" dirty="0"/>
              <a:t> </a:t>
            </a:r>
            <a:r>
              <a:rPr lang="nb-NO" sz="1800" dirty="0" err="1"/>
              <a:t>taken</a:t>
            </a:r>
            <a:r>
              <a:rPr lang="nb-NO" sz="1800" dirty="0"/>
              <a:t> to </a:t>
            </a:r>
            <a:r>
              <a:rPr lang="nb-NO" sz="1800" dirty="0" err="1"/>
              <a:t>address</a:t>
            </a:r>
            <a:r>
              <a:rPr lang="nb-NO" sz="1800" dirty="0"/>
              <a:t> </a:t>
            </a:r>
            <a:r>
              <a:rPr lang="nb-NO" sz="1800" dirty="0" err="1"/>
              <a:t>the</a:t>
            </a:r>
            <a:r>
              <a:rPr lang="nb-NO" sz="1800" dirty="0"/>
              <a:t> problem </a:t>
            </a:r>
            <a:r>
              <a:rPr lang="nb-NO" sz="1800" dirty="0" err="1"/>
              <a:t>that</a:t>
            </a:r>
            <a:r>
              <a:rPr lang="nb-NO" sz="1800" dirty="0"/>
              <a:t> </a:t>
            </a:r>
            <a:r>
              <a:rPr lang="nb-NO" sz="1800" dirty="0" err="1"/>
              <a:t>was</a:t>
            </a:r>
            <a:r>
              <a:rPr lang="nb-NO" sz="1800" dirty="0"/>
              <a:t> </a:t>
            </a:r>
            <a:r>
              <a:rPr lang="nb-NO" sz="1800" dirty="0" err="1"/>
              <a:t>addressed</a:t>
            </a:r>
            <a:endParaRPr lang="nb-NO" sz="1800" dirty="0"/>
          </a:p>
          <a:p>
            <a:pPr lvl="2">
              <a:lnSpc>
                <a:spcPct val="90000"/>
              </a:lnSpc>
            </a:pPr>
            <a:r>
              <a:rPr lang="nb-NO" sz="1800" dirty="0"/>
              <a:t>The </a:t>
            </a:r>
            <a:r>
              <a:rPr lang="nb-NO" sz="1800" dirty="0" err="1"/>
              <a:t>way</a:t>
            </a:r>
            <a:r>
              <a:rPr lang="nb-NO" sz="1800" dirty="0"/>
              <a:t> in </a:t>
            </a:r>
            <a:r>
              <a:rPr lang="nb-NO" sz="1800" dirty="0" err="1"/>
              <a:t>which</a:t>
            </a:r>
            <a:r>
              <a:rPr lang="nb-NO" sz="1800" dirty="0"/>
              <a:t> </a:t>
            </a:r>
            <a:r>
              <a:rPr lang="nb-NO" sz="1800" dirty="0" err="1"/>
              <a:t>the</a:t>
            </a:r>
            <a:r>
              <a:rPr lang="nb-NO" sz="1800" dirty="0"/>
              <a:t> policy </a:t>
            </a:r>
            <a:r>
              <a:rPr lang="nb-NO" sz="1800" dirty="0" err="1"/>
              <a:t>dialogue</a:t>
            </a:r>
            <a:r>
              <a:rPr lang="nb-NO" sz="1800" dirty="0"/>
              <a:t> </a:t>
            </a:r>
            <a:r>
              <a:rPr lang="nb-NO" sz="1800" dirty="0" err="1"/>
              <a:t>was</a:t>
            </a:r>
            <a:r>
              <a:rPr lang="nb-NO" sz="1800" dirty="0"/>
              <a:t> </a:t>
            </a:r>
            <a:r>
              <a:rPr lang="nb-NO" sz="1800" dirty="0" err="1"/>
              <a:t>organised</a:t>
            </a:r>
            <a:r>
              <a:rPr lang="nb-NO" sz="1800" dirty="0"/>
              <a:t> and </a:t>
            </a:r>
            <a:r>
              <a:rPr lang="nb-NO" sz="1800" dirty="0" err="1"/>
              <a:t>conducted</a:t>
            </a:r>
            <a:endParaRPr lang="nb-NO" sz="1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35875">
                                            <p:txEl>
                                              <p:pRg st="0" end="0"/>
                                            </p:txEl>
                                          </p:spTgt>
                                        </p:tgtEl>
                                        <p:attrNameLst>
                                          <p:attrName>style.visibility</p:attrName>
                                        </p:attrNameLst>
                                      </p:cBhvr>
                                      <p:to>
                                        <p:strVal val="visible"/>
                                      </p:to>
                                    </p:set>
                                    <p:anim calcmode="lin" valueType="num">
                                      <p:cBhvr additive="base">
                                        <p:cTn id="7" dur="500" fill="hold"/>
                                        <p:tgtEl>
                                          <p:spTgt spid="3358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3587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35875">
                                            <p:txEl>
                                              <p:pRg st="1" end="1"/>
                                            </p:txEl>
                                          </p:spTgt>
                                        </p:tgtEl>
                                        <p:attrNameLst>
                                          <p:attrName>style.visibility</p:attrName>
                                        </p:attrNameLst>
                                      </p:cBhvr>
                                      <p:to>
                                        <p:strVal val="visible"/>
                                      </p:to>
                                    </p:set>
                                    <p:anim calcmode="lin" valueType="num">
                                      <p:cBhvr additive="base">
                                        <p:cTn id="11" dur="500" fill="hold"/>
                                        <p:tgtEl>
                                          <p:spTgt spid="33587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358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35875">
                                            <p:txEl>
                                              <p:pRg st="2" end="2"/>
                                            </p:txEl>
                                          </p:spTgt>
                                        </p:tgtEl>
                                        <p:attrNameLst>
                                          <p:attrName>style.visibility</p:attrName>
                                        </p:attrNameLst>
                                      </p:cBhvr>
                                      <p:to>
                                        <p:strVal val="visible"/>
                                      </p:to>
                                    </p:set>
                                    <p:anim calcmode="lin" valueType="num">
                                      <p:cBhvr additive="base">
                                        <p:cTn id="17" dur="500" fill="hold"/>
                                        <p:tgtEl>
                                          <p:spTgt spid="335875">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35875">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35875">
                                            <p:txEl>
                                              <p:pRg st="3" end="3"/>
                                            </p:txEl>
                                          </p:spTgt>
                                        </p:tgtEl>
                                        <p:attrNameLst>
                                          <p:attrName>style.visibility</p:attrName>
                                        </p:attrNameLst>
                                      </p:cBhvr>
                                      <p:to>
                                        <p:strVal val="visible"/>
                                      </p:to>
                                    </p:set>
                                    <p:anim calcmode="lin" valueType="num">
                                      <p:cBhvr additive="base">
                                        <p:cTn id="21" dur="500" fill="hold"/>
                                        <p:tgtEl>
                                          <p:spTgt spid="335875">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35875">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35875">
                                            <p:txEl>
                                              <p:pRg st="4" end="4"/>
                                            </p:txEl>
                                          </p:spTgt>
                                        </p:tgtEl>
                                        <p:attrNameLst>
                                          <p:attrName>style.visibility</p:attrName>
                                        </p:attrNameLst>
                                      </p:cBhvr>
                                      <p:to>
                                        <p:strVal val="visible"/>
                                      </p:to>
                                    </p:set>
                                    <p:anim calcmode="lin" valueType="num">
                                      <p:cBhvr additive="base">
                                        <p:cTn id="25" dur="500" fill="hold"/>
                                        <p:tgtEl>
                                          <p:spTgt spid="33587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35875">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35875">
                                            <p:txEl>
                                              <p:pRg st="5" end="5"/>
                                            </p:txEl>
                                          </p:spTgt>
                                        </p:tgtEl>
                                        <p:attrNameLst>
                                          <p:attrName>style.visibility</p:attrName>
                                        </p:attrNameLst>
                                      </p:cBhvr>
                                      <p:to>
                                        <p:strVal val="visible"/>
                                      </p:to>
                                    </p:set>
                                    <p:anim calcmode="lin" valueType="num">
                                      <p:cBhvr additive="base">
                                        <p:cTn id="29" dur="500" fill="hold"/>
                                        <p:tgtEl>
                                          <p:spTgt spid="335875">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35875">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35875">
                                            <p:txEl>
                                              <p:pRg st="6" end="6"/>
                                            </p:txEl>
                                          </p:spTgt>
                                        </p:tgtEl>
                                        <p:attrNameLst>
                                          <p:attrName>style.visibility</p:attrName>
                                        </p:attrNameLst>
                                      </p:cBhvr>
                                      <p:to>
                                        <p:strVal val="visible"/>
                                      </p:to>
                                    </p:set>
                                    <p:anim calcmode="lin" valueType="num">
                                      <p:cBhvr additive="base">
                                        <p:cTn id="33" dur="500" fill="hold"/>
                                        <p:tgtEl>
                                          <p:spTgt spid="335875">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35875">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35875">
                                            <p:txEl>
                                              <p:pRg st="7" end="7"/>
                                            </p:txEl>
                                          </p:spTgt>
                                        </p:tgtEl>
                                        <p:attrNameLst>
                                          <p:attrName>style.visibility</p:attrName>
                                        </p:attrNameLst>
                                      </p:cBhvr>
                                      <p:to>
                                        <p:strVal val="visible"/>
                                      </p:to>
                                    </p:set>
                                    <p:anim calcmode="lin" valueType="num">
                                      <p:cBhvr additive="base">
                                        <p:cTn id="37" dur="500" fill="hold"/>
                                        <p:tgtEl>
                                          <p:spTgt spid="335875">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35875">
                                            <p:txEl>
                                              <p:pRg st="7" end="7"/>
                                            </p:txEl>
                                          </p:spTgt>
                                        </p:tgtEl>
                                        <p:attrNameLst>
                                          <p:attrName>ppt_y</p:attrName>
                                        </p:attrNameLst>
                                      </p:cBhvr>
                                      <p:tavLst>
                                        <p:tav tm="0">
                                          <p:val>
                                            <p:strVal val="1+#ppt_h/2"/>
                                          </p:val>
                                        </p:tav>
                                        <p:tav tm="100000">
                                          <p:val>
                                            <p:strVal val="#ppt_y"/>
                                          </p:val>
                                        </p:tav>
                                      </p:tavLst>
                                    </p:anim>
                                  </p:childTnLst>
                                </p:cTn>
                              </p:par>
                              <p:par>
                                <p:cTn id="39" presetID="24" presetClass="emph" presetSubtype="0" fill="hold" grpId="1" nodeType="withEffect">
                                  <p:stCondLst>
                                    <p:cond delay="0"/>
                                  </p:stCondLst>
                                  <p:childTnLst>
                                    <p:animClr clrSpc="hsl" dir="cw">
                                      <p:cBhvr override="childStyle">
                                        <p:cTn id="40" dur="500" fill="hold"/>
                                        <p:tgtEl>
                                          <p:spTgt spid="335875">
                                            <p:txEl>
                                              <p:pRg st="0" end="0"/>
                                            </p:txEl>
                                          </p:spTgt>
                                        </p:tgtEl>
                                        <p:attrNameLst>
                                          <p:attrName>style.color</p:attrName>
                                        </p:attrNameLst>
                                      </p:cBhvr>
                                      <p:by>
                                        <p:hsl h="0" s="-12549" l="-25098"/>
                                      </p:by>
                                    </p:animClr>
                                    <p:animClr clrSpc="hsl" dir="cw">
                                      <p:cBhvr>
                                        <p:cTn id="41" dur="500" fill="hold"/>
                                        <p:tgtEl>
                                          <p:spTgt spid="335875">
                                            <p:txEl>
                                              <p:pRg st="0" end="0"/>
                                            </p:txEl>
                                          </p:spTgt>
                                        </p:tgtEl>
                                        <p:attrNameLst>
                                          <p:attrName>fillcolor</p:attrName>
                                        </p:attrNameLst>
                                      </p:cBhvr>
                                      <p:by>
                                        <p:hsl h="0" s="-12549" l="-25098"/>
                                      </p:by>
                                    </p:animClr>
                                    <p:animClr clrSpc="hsl" dir="cw">
                                      <p:cBhvr>
                                        <p:cTn id="42" dur="500" fill="hold"/>
                                        <p:tgtEl>
                                          <p:spTgt spid="335875">
                                            <p:txEl>
                                              <p:pRg st="0" end="0"/>
                                            </p:txEl>
                                          </p:spTgt>
                                        </p:tgtEl>
                                        <p:attrNameLst>
                                          <p:attrName>stroke.color</p:attrName>
                                        </p:attrNameLst>
                                      </p:cBhvr>
                                      <p:by>
                                        <p:hsl h="0" s="-12549" l="-25098"/>
                                      </p:by>
                                    </p:animClr>
                                    <p:set>
                                      <p:cBhvr>
                                        <p:cTn id="43" dur="500" fill="hold"/>
                                        <p:tgtEl>
                                          <p:spTgt spid="335875">
                                            <p:txEl>
                                              <p:pRg st="0" end="0"/>
                                            </p:txEl>
                                          </p:spTgt>
                                        </p:tgtEl>
                                        <p:attrNameLst>
                                          <p:attrName>fill.type</p:attrName>
                                        </p:attrNameLst>
                                      </p:cBhvr>
                                      <p:to>
                                        <p:strVal val="solid"/>
                                      </p:to>
                                    </p:set>
                                  </p:childTnLst>
                                </p:cTn>
                              </p:par>
                              <p:par>
                                <p:cTn id="44" presetID="24" presetClass="emph" presetSubtype="0" fill="hold" grpId="1" nodeType="withEffect">
                                  <p:stCondLst>
                                    <p:cond delay="0"/>
                                  </p:stCondLst>
                                  <p:childTnLst>
                                    <p:animClr clrSpc="hsl" dir="cw">
                                      <p:cBhvr override="childStyle">
                                        <p:cTn id="45" dur="500" fill="hold"/>
                                        <p:tgtEl>
                                          <p:spTgt spid="335875">
                                            <p:txEl>
                                              <p:pRg st="1" end="1"/>
                                            </p:txEl>
                                          </p:spTgt>
                                        </p:tgtEl>
                                        <p:attrNameLst>
                                          <p:attrName>style.color</p:attrName>
                                        </p:attrNameLst>
                                      </p:cBhvr>
                                      <p:by>
                                        <p:hsl h="0" s="-12549" l="-25098"/>
                                      </p:by>
                                    </p:animClr>
                                    <p:animClr clrSpc="hsl" dir="cw">
                                      <p:cBhvr>
                                        <p:cTn id="46" dur="500" fill="hold"/>
                                        <p:tgtEl>
                                          <p:spTgt spid="335875">
                                            <p:txEl>
                                              <p:pRg st="1" end="1"/>
                                            </p:txEl>
                                          </p:spTgt>
                                        </p:tgtEl>
                                        <p:attrNameLst>
                                          <p:attrName>fillcolor</p:attrName>
                                        </p:attrNameLst>
                                      </p:cBhvr>
                                      <p:by>
                                        <p:hsl h="0" s="-12549" l="-25098"/>
                                      </p:by>
                                    </p:animClr>
                                    <p:animClr clrSpc="hsl" dir="cw">
                                      <p:cBhvr>
                                        <p:cTn id="47" dur="500" fill="hold"/>
                                        <p:tgtEl>
                                          <p:spTgt spid="335875">
                                            <p:txEl>
                                              <p:pRg st="1" end="1"/>
                                            </p:txEl>
                                          </p:spTgt>
                                        </p:tgtEl>
                                        <p:attrNameLst>
                                          <p:attrName>stroke.color</p:attrName>
                                        </p:attrNameLst>
                                      </p:cBhvr>
                                      <p:by>
                                        <p:hsl h="0" s="-12549" l="-25098"/>
                                      </p:by>
                                    </p:animClr>
                                    <p:set>
                                      <p:cBhvr>
                                        <p:cTn id="48" dur="500" fill="hold"/>
                                        <p:tgtEl>
                                          <p:spTgt spid="335875">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5875" grpId="0" build="p"/>
      <p:bldP spid="335875" grpId="1" uiExpand="1"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ctrTitle"/>
          </p:nvPr>
        </p:nvSpPr>
        <p:spPr/>
        <p:txBody>
          <a:bodyPr/>
          <a:lstStyle/>
          <a:p>
            <a:r>
              <a:rPr lang="nb-NO" sz="4000"/>
              <a:t>Questions or comments?</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4624"/>
            <a:ext cx="9144000" cy="634082"/>
          </a:xfrm>
        </p:spPr>
        <p:txBody>
          <a:bodyPr>
            <a:noAutofit/>
          </a:bodyPr>
          <a:lstStyle/>
          <a:p>
            <a:r>
              <a:rPr lang="en-GB" sz="2400" dirty="0" smtClean="0"/>
              <a:t>A framework for going from evidence to health system decisions</a:t>
            </a:r>
            <a:endParaRPr lang="en-GB" sz="2400" dirty="0"/>
          </a:p>
        </p:txBody>
      </p:sp>
      <p:pic>
        <p:nvPicPr>
          <p:cNvPr id="339970" name="Picture 2"/>
          <p:cNvPicPr>
            <a:picLocks noChangeAspect="1" noChangeArrowheads="1"/>
          </p:cNvPicPr>
          <p:nvPr/>
        </p:nvPicPr>
        <p:blipFill>
          <a:blip r:embed="rId2" cstate="print"/>
          <a:srcRect/>
          <a:stretch>
            <a:fillRect/>
          </a:stretch>
        </p:blipFill>
        <p:spPr bwMode="auto">
          <a:xfrm>
            <a:off x="2195736" y="568297"/>
            <a:ext cx="4896544" cy="6289703"/>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a:xfrm>
            <a:off x="684213" y="274638"/>
            <a:ext cx="7704137" cy="1498600"/>
          </a:xfrm>
        </p:spPr>
        <p:txBody>
          <a:bodyPr/>
          <a:lstStyle/>
          <a:p>
            <a:r>
              <a:rPr lang="en-GB" sz="3600"/>
              <a:t>The judgements that need to be made are complex</a:t>
            </a:r>
            <a:endParaRPr lang="nb-NO" sz="3600"/>
          </a:p>
        </p:txBody>
      </p:sp>
      <p:sp>
        <p:nvSpPr>
          <p:cNvPr id="294915" name="Rectangle 3"/>
          <p:cNvSpPr>
            <a:spLocks noGrp="1" noChangeArrowheads="1"/>
          </p:cNvSpPr>
          <p:nvPr>
            <p:ph type="body" idx="1"/>
          </p:nvPr>
        </p:nvSpPr>
        <p:spPr>
          <a:xfrm>
            <a:off x="457200" y="1916113"/>
            <a:ext cx="8229600" cy="3992562"/>
          </a:xfrm>
        </p:spPr>
        <p:txBody>
          <a:bodyPr/>
          <a:lstStyle/>
          <a:p>
            <a:pPr>
              <a:lnSpc>
                <a:spcPct val="80000"/>
              </a:lnSpc>
            </a:pPr>
            <a:r>
              <a:rPr lang="en-US" sz="2800"/>
              <a:t>They require input from people with different types of expertise and different perspectives</a:t>
            </a:r>
          </a:p>
          <a:p>
            <a:pPr>
              <a:lnSpc>
                <a:spcPct val="80000"/>
              </a:lnSpc>
            </a:pPr>
            <a:r>
              <a:rPr lang="en-GB" sz="2800"/>
              <a:t>The idea of bringing people together to discuss a policy brief is based on the understanding that they all have something to contribute</a:t>
            </a:r>
          </a:p>
          <a:p>
            <a:pPr>
              <a:lnSpc>
                <a:spcPct val="80000"/>
              </a:lnSpc>
            </a:pPr>
            <a:r>
              <a:rPr lang="en-GB" sz="2800"/>
              <a:t>Thus, it is essential that policy dialogues are designed to</a:t>
            </a:r>
          </a:p>
          <a:p>
            <a:pPr lvl="1">
              <a:lnSpc>
                <a:spcPct val="80000"/>
              </a:lnSpc>
            </a:pPr>
            <a:r>
              <a:rPr lang="en-GB" sz="2400"/>
              <a:t>Bring together an appropriate group of people </a:t>
            </a:r>
          </a:p>
          <a:p>
            <a:pPr lvl="1">
              <a:lnSpc>
                <a:spcPct val="80000"/>
              </a:lnSpc>
            </a:pPr>
            <a:r>
              <a:rPr lang="en-GB" sz="2400"/>
              <a:t>Use a process that ensures that all participants can be heard and have the opportunity of influencing the outcome of the process</a:t>
            </a:r>
            <a:r>
              <a:rPr lang="nb-NO" sz="24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4915">
                                            <p:txEl>
                                              <p:pRg st="0" end="0"/>
                                            </p:txEl>
                                          </p:spTgt>
                                        </p:tgtEl>
                                        <p:attrNameLst>
                                          <p:attrName>style.visibility</p:attrName>
                                        </p:attrNameLst>
                                      </p:cBhvr>
                                      <p:to>
                                        <p:strVal val="visible"/>
                                      </p:to>
                                    </p:set>
                                    <p:anim calcmode="lin" valueType="num">
                                      <p:cBhvr additive="base">
                                        <p:cTn id="7" dur="500" fill="hold"/>
                                        <p:tgtEl>
                                          <p:spTgt spid="2949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49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4" presetClass="emph" presetSubtype="0" fill="hold" grpId="1" nodeType="clickEffect">
                                  <p:stCondLst>
                                    <p:cond delay="0"/>
                                  </p:stCondLst>
                                  <p:childTnLst>
                                    <p:animClr clrSpc="hsl" dir="cw">
                                      <p:cBhvr override="childStyle">
                                        <p:cTn id="12" dur="500" fill="hold"/>
                                        <p:tgtEl>
                                          <p:spTgt spid="294915">
                                            <p:txEl>
                                              <p:pRg st="0" end="0"/>
                                            </p:txEl>
                                          </p:spTgt>
                                        </p:tgtEl>
                                        <p:attrNameLst>
                                          <p:attrName>style.color</p:attrName>
                                        </p:attrNameLst>
                                      </p:cBhvr>
                                      <p:by>
                                        <p:hsl h="0" s="-12549" l="-25098"/>
                                      </p:by>
                                    </p:animClr>
                                    <p:animClr clrSpc="hsl" dir="cw">
                                      <p:cBhvr>
                                        <p:cTn id="13" dur="500" fill="hold"/>
                                        <p:tgtEl>
                                          <p:spTgt spid="294915">
                                            <p:txEl>
                                              <p:pRg st="0" end="0"/>
                                            </p:txEl>
                                          </p:spTgt>
                                        </p:tgtEl>
                                        <p:attrNameLst>
                                          <p:attrName>fillcolor</p:attrName>
                                        </p:attrNameLst>
                                      </p:cBhvr>
                                      <p:by>
                                        <p:hsl h="0" s="-12549" l="-25098"/>
                                      </p:by>
                                    </p:animClr>
                                    <p:animClr clrSpc="hsl" dir="cw">
                                      <p:cBhvr>
                                        <p:cTn id="14" dur="500" fill="hold"/>
                                        <p:tgtEl>
                                          <p:spTgt spid="294915">
                                            <p:txEl>
                                              <p:pRg st="0" end="0"/>
                                            </p:txEl>
                                          </p:spTgt>
                                        </p:tgtEl>
                                        <p:attrNameLst>
                                          <p:attrName>stroke.color</p:attrName>
                                        </p:attrNameLst>
                                      </p:cBhvr>
                                      <p:by>
                                        <p:hsl h="0" s="-12549" l="-25098"/>
                                      </p:by>
                                    </p:animClr>
                                    <p:set>
                                      <p:cBhvr>
                                        <p:cTn id="15" dur="500" fill="hold"/>
                                        <p:tgtEl>
                                          <p:spTgt spid="294915">
                                            <p:txEl>
                                              <p:pRg st="0" end="0"/>
                                            </p:txEl>
                                          </p:spTgt>
                                        </p:tgtEl>
                                        <p:attrNameLst>
                                          <p:attrName>fill.type</p:attrName>
                                        </p:attrNameLst>
                                      </p:cBhvr>
                                      <p:to>
                                        <p:strVal val="solid"/>
                                      </p:to>
                                    </p:set>
                                  </p:childTnLst>
                                </p:cTn>
                              </p:par>
                              <p:par>
                                <p:cTn id="16" presetID="2" presetClass="entr" presetSubtype="4" fill="hold" grpId="0" nodeType="withEffect">
                                  <p:stCondLst>
                                    <p:cond delay="0"/>
                                  </p:stCondLst>
                                  <p:childTnLst>
                                    <p:set>
                                      <p:cBhvr>
                                        <p:cTn id="17" dur="1" fill="hold">
                                          <p:stCondLst>
                                            <p:cond delay="0"/>
                                          </p:stCondLst>
                                        </p:cTn>
                                        <p:tgtEl>
                                          <p:spTgt spid="294915">
                                            <p:txEl>
                                              <p:pRg st="1" end="1"/>
                                            </p:txEl>
                                          </p:spTgt>
                                        </p:tgtEl>
                                        <p:attrNameLst>
                                          <p:attrName>style.visibility</p:attrName>
                                        </p:attrNameLst>
                                      </p:cBhvr>
                                      <p:to>
                                        <p:strVal val="visible"/>
                                      </p:to>
                                    </p:set>
                                    <p:anim calcmode="lin" valueType="num">
                                      <p:cBhvr additive="base">
                                        <p:cTn id="18" dur="500" fill="hold"/>
                                        <p:tgtEl>
                                          <p:spTgt spid="294915">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949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294915">
                                            <p:txEl>
                                              <p:pRg st="2" end="2"/>
                                            </p:txEl>
                                          </p:spTgt>
                                        </p:tgtEl>
                                        <p:attrNameLst>
                                          <p:attrName>style.visibility</p:attrName>
                                        </p:attrNameLst>
                                      </p:cBhvr>
                                      <p:to>
                                        <p:strVal val="visible"/>
                                      </p:to>
                                    </p:set>
                                    <p:anim calcmode="lin" valueType="num">
                                      <p:cBhvr additive="base">
                                        <p:cTn id="24" dur="500" fill="hold"/>
                                        <p:tgtEl>
                                          <p:spTgt spid="294915">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294915">
                                            <p:txEl>
                                              <p:pRg st="2" end="2"/>
                                            </p:txEl>
                                          </p:spTgt>
                                        </p:tgtEl>
                                        <p:attrNameLst>
                                          <p:attrName>ppt_y</p:attrName>
                                        </p:attrNameLst>
                                      </p:cBhvr>
                                      <p:tavLst>
                                        <p:tav tm="0">
                                          <p:val>
                                            <p:strVal val="1+#ppt_h/2"/>
                                          </p:val>
                                        </p:tav>
                                        <p:tav tm="100000">
                                          <p:val>
                                            <p:strVal val="#ppt_y"/>
                                          </p:val>
                                        </p:tav>
                                      </p:tavLst>
                                    </p:anim>
                                  </p:childTnLst>
                                </p:cTn>
                              </p:par>
                              <p:par>
                                <p:cTn id="26" presetID="2" presetClass="entr" presetSubtype="4" fill="hold" grpId="0" nodeType="withEffect">
                                  <p:stCondLst>
                                    <p:cond delay="0"/>
                                  </p:stCondLst>
                                  <p:childTnLst>
                                    <p:set>
                                      <p:cBhvr>
                                        <p:cTn id="27" dur="1" fill="hold">
                                          <p:stCondLst>
                                            <p:cond delay="0"/>
                                          </p:stCondLst>
                                        </p:cTn>
                                        <p:tgtEl>
                                          <p:spTgt spid="294915">
                                            <p:txEl>
                                              <p:pRg st="3" end="3"/>
                                            </p:txEl>
                                          </p:spTgt>
                                        </p:tgtEl>
                                        <p:attrNameLst>
                                          <p:attrName>style.visibility</p:attrName>
                                        </p:attrNameLst>
                                      </p:cBhvr>
                                      <p:to>
                                        <p:strVal val="visible"/>
                                      </p:to>
                                    </p:set>
                                    <p:anim calcmode="lin" valueType="num">
                                      <p:cBhvr additive="base">
                                        <p:cTn id="28" dur="500" fill="hold"/>
                                        <p:tgtEl>
                                          <p:spTgt spid="294915">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94915">
                                            <p:txEl>
                                              <p:pRg st="3" end="3"/>
                                            </p:txEl>
                                          </p:spTgt>
                                        </p:tgtEl>
                                        <p:attrNameLst>
                                          <p:attrName>ppt_y</p:attrName>
                                        </p:attrNameLst>
                                      </p:cBhvr>
                                      <p:tavLst>
                                        <p:tav tm="0">
                                          <p:val>
                                            <p:strVal val="1+#ppt_h/2"/>
                                          </p:val>
                                        </p:tav>
                                        <p:tav tm="100000">
                                          <p:val>
                                            <p:strVal val="#ppt_y"/>
                                          </p:val>
                                        </p:tav>
                                      </p:tavLst>
                                    </p:anim>
                                  </p:childTnLst>
                                </p:cTn>
                              </p:par>
                              <p:par>
                                <p:cTn id="30" presetID="2" presetClass="entr" presetSubtype="4" fill="hold" grpId="0" nodeType="withEffect">
                                  <p:stCondLst>
                                    <p:cond delay="0"/>
                                  </p:stCondLst>
                                  <p:childTnLst>
                                    <p:set>
                                      <p:cBhvr>
                                        <p:cTn id="31" dur="1" fill="hold">
                                          <p:stCondLst>
                                            <p:cond delay="0"/>
                                          </p:stCondLst>
                                        </p:cTn>
                                        <p:tgtEl>
                                          <p:spTgt spid="294915">
                                            <p:txEl>
                                              <p:pRg st="4" end="4"/>
                                            </p:txEl>
                                          </p:spTgt>
                                        </p:tgtEl>
                                        <p:attrNameLst>
                                          <p:attrName>style.visibility</p:attrName>
                                        </p:attrNameLst>
                                      </p:cBhvr>
                                      <p:to>
                                        <p:strVal val="visible"/>
                                      </p:to>
                                    </p:set>
                                    <p:anim calcmode="lin" valueType="num">
                                      <p:cBhvr additive="base">
                                        <p:cTn id="32" dur="500" fill="hold"/>
                                        <p:tgtEl>
                                          <p:spTgt spid="294915">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94915">
                                            <p:txEl>
                                              <p:pRg st="4" end="4"/>
                                            </p:txEl>
                                          </p:spTgt>
                                        </p:tgtEl>
                                        <p:attrNameLst>
                                          <p:attrName>ppt_y</p:attrName>
                                        </p:attrNameLst>
                                      </p:cBhvr>
                                      <p:tavLst>
                                        <p:tav tm="0">
                                          <p:val>
                                            <p:strVal val="1+#ppt_h/2"/>
                                          </p:val>
                                        </p:tav>
                                        <p:tav tm="100000">
                                          <p:val>
                                            <p:strVal val="#ppt_y"/>
                                          </p:val>
                                        </p:tav>
                                      </p:tavLst>
                                    </p:anim>
                                  </p:childTnLst>
                                </p:cTn>
                              </p:par>
                              <p:par>
                                <p:cTn id="34" presetID="24" presetClass="emph" presetSubtype="0" fill="hold" grpId="1" nodeType="withEffect">
                                  <p:stCondLst>
                                    <p:cond delay="0"/>
                                  </p:stCondLst>
                                  <p:childTnLst>
                                    <p:animClr clrSpc="hsl" dir="cw">
                                      <p:cBhvr override="childStyle">
                                        <p:cTn id="35" dur="500" fill="hold"/>
                                        <p:tgtEl>
                                          <p:spTgt spid="294915">
                                            <p:txEl>
                                              <p:pRg st="1" end="1"/>
                                            </p:txEl>
                                          </p:spTgt>
                                        </p:tgtEl>
                                        <p:attrNameLst>
                                          <p:attrName>style.color</p:attrName>
                                        </p:attrNameLst>
                                      </p:cBhvr>
                                      <p:by>
                                        <p:hsl h="0" s="-12549" l="-25098"/>
                                      </p:by>
                                    </p:animClr>
                                    <p:animClr clrSpc="hsl" dir="cw">
                                      <p:cBhvr>
                                        <p:cTn id="36" dur="500" fill="hold"/>
                                        <p:tgtEl>
                                          <p:spTgt spid="294915">
                                            <p:txEl>
                                              <p:pRg st="1" end="1"/>
                                            </p:txEl>
                                          </p:spTgt>
                                        </p:tgtEl>
                                        <p:attrNameLst>
                                          <p:attrName>fillcolor</p:attrName>
                                        </p:attrNameLst>
                                      </p:cBhvr>
                                      <p:by>
                                        <p:hsl h="0" s="-12549" l="-25098"/>
                                      </p:by>
                                    </p:animClr>
                                    <p:animClr clrSpc="hsl" dir="cw">
                                      <p:cBhvr>
                                        <p:cTn id="37" dur="500" fill="hold"/>
                                        <p:tgtEl>
                                          <p:spTgt spid="294915">
                                            <p:txEl>
                                              <p:pRg st="1" end="1"/>
                                            </p:txEl>
                                          </p:spTgt>
                                        </p:tgtEl>
                                        <p:attrNameLst>
                                          <p:attrName>stroke.color</p:attrName>
                                        </p:attrNameLst>
                                      </p:cBhvr>
                                      <p:by>
                                        <p:hsl h="0" s="-12549" l="-25098"/>
                                      </p:by>
                                    </p:animClr>
                                    <p:set>
                                      <p:cBhvr>
                                        <p:cTn id="38" dur="500" fill="hold"/>
                                        <p:tgtEl>
                                          <p:spTgt spid="294915">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4915" grpId="0" uiExpand="1" build="p"/>
      <p:bldP spid="294915" grpId="1" uiExpand="1"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0995" name="Picture 3"/>
          <p:cNvPicPr>
            <a:picLocks noChangeAspect="1" noChangeArrowheads="1"/>
          </p:cNvPicPr>
          <p:nvPr/>
        </p:nvPicPr>
        <p:blipFill>
          <a:blip r:embed="rId2" cstate="print"/>
          <a:srcRect/>
          <a:stretch>
            <a:fillRect/>
          </a:stretch>
        </p:blipFill>
        <p:spPr bwMode="auto">
          <a:xfrm>
            <a:off x="47262" y="188640"/>
            <a:ext cx="9096738" cy="6369798"/>
          </a:xfrm>
          <a:prstGeom prst="rect">
            <a:avLst/>
          </a:prstGeom>
          <a:noFill/>
          <a:ln w="9525">
            <a:noFill/>
            <a:miter lim="800000"/>
            <a:headEnd/>
            <a:tailEnd/>
          </a:ln>
        </p:spPr>
      </p:pic>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2018" name="Picture 2"/>
          <p:cNvPicPr>
            <a:picLocks noChangeAspect="1" noChangeArrowheads="1"/>
          </p:cNvPicPr>
          <p:nvPr/>
        </p:nvPicPr>
        <p:blipFill>
          <a:blip r:embed="rId2" cstate="print"/>
          <a:srcRect/>
          <a:stretch>
            <a:fillRect/>
          </a:stretch>
        </p:blipFill>
        <p:spPr bwMode="auto">
          <a:xfrm>
            <a:off x="2538" y="1214280"/>
            <a:ext cx="9177974" cy="4735000"/>
          </a:xfrm>
          <a:prstGeom prst="rect">
            <a:avLst/>
          </a:prstGeom>
          <a:noFill/>
          <a:ln w="9525">
            <a:noFill/>
            <a:miter lim="800000"/>
            <a:headEnd/>
            <a:tailEnd/>
          </a:ln>
        </p:spPr>
      </p:pic>
      <p:sp>
        <p:nvSpPr>
          <p:cNvPr id="4" name="Title 1"/>
          <p:cNvSpPr>
            <a:spLocks noGrp="1"/>
          </p:cNvSpPr>
          <p:nvPr>
            <p:ph type="title"/>
          </p:nvPr>
        </p:nvSpPr>
        <p:spPr>
          <a:xfrm>
            <a:off x="0" y="346646"/>
            <a:ext cx="9144000" cy="634082"/>
          </a:xfrm>
        </p:spPr>
        <p:txBody>
          <a:bodyPr>
            <a:noAutofit/>
          </a:bodyPr>
          <a:lstStyle/>
          <a:p>
            <a:r>
              <a:rPr lang="en-GB" sz="2400" dirty="0" smtClean="0"/>
              <a:t>A framework for going from evidence to health system decisions</a:t>
            </a:r>
            <a:endParaRPr lang="en-GB" sz="2400"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16632"/>
            <a:ext cx="9144000" cy="634082"/>
          </a:xfrm>
        </p:spPr>
        <p:txBody>
          <a:bodyPr>
            <a:noAutofit/>
          </a:bodyPr>
          <a:lstStyle/>
          <a:p>
            <a:r>
              <a:rPr lang="en-GB" sz="2400" dirty="0" smtClean="0"/>
              <a:t>A framework for going from evidence to health system decisions</a:t>
            </a:r>
            <a:endParaRPr lang="en-GB" sz="2400" dirty="0"/>
          </a:p>
        </p:txBody>
      </p:sp>
      <p:pic>
        <p:nvPicPr>
          <p:cNvPr id="343042" name="Picture 2"/>
          <p:cNvPicPr>
            <a:picLocks noChangeAspect="1" noChangeArrowheads="1"/>
          </p:cNvPicPr>
          <p:nvPr/>
        </p:nvPicPr>
        <p:blipFill>
          <a:blip r:embed="rId2" cstate="print"/>
          <a:srcRect/>
          <a:stretch>
            <a:fillRect/>
          </a:stretch>
        </p:blipFill>
        <p:spPr bwMode="auto">
          <a:xfrm>
            <a:off x="17088" y="753359"/>
            <a:ext cx="9126912" cy="6060017"/>
          </a:xfrm>
          <a:prstGeom prst="rect">
            <a:avLst/>
          </a:prstGeom>
          <a:noFill/>
          <a:ln w="9525">
            <a:noFill/>
            <a:miter lim="800000"/>
            <a:headEnd/>
            <a:tailEnd/>
          </a:ln>
        </p:spPr>
      </p:pic>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ctrTitle"/>
          </p:nvPr>
        </p:nvSpPr>
        <p:spPr/>
        <p:txBody>
          <a:bodyPr/>
          <a:lstStyle/>
          <a:p>
            <a:r>
              <a:rPr lang="nb-NO" sz="4000"/>
              <a:t>Questions or comments?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2"/>
          <p:cNvSpPr>
            <a:spLocks noGrp="1" noChangeArrowheads="1"/>
          </p:cNvSpPr>
          <p:nvPr>
            <p:ph type="title"/>
          </p:nvPr>
        </p:nvSpPr>
        <p:spPr>
          <a:xfrm>
            <a:off x="457200" y="773113"/>
            <a:ext cx="8229600" cy="1143000"/>
          </a:xfrm>
        </p:spPr>
        <p:txBody>
          <a:bodyPr/>
          <a:lstStyle/>
          <a:p>
            <a:r>
              <a:rPr lang="en-GB" sz="3200"/>
              <a:t>Little is known about the optimal mix of participants in a policy dialogue or how best to structure the discussion to ensure that the objectives of the dialogue are achieved</a:t>
            </a:r>
            <a:endParaRPr lang="nb-NO" sz="3200"/>
          </a:p>
        </p:txBody>
      </p:sp>
      <p:sp>
        <p:nvSpPr>
          <p:cNvPr id="295939" name="Rectangle 3"/>
          <p:cNvSpPr>
            <a:spLocks noGrp="1" noChangeArrowheads="1"/>
          </p:cNvSpPr>
          <p:nvPr>
            <p:ph type="body" idx="1"/>
          </p:nvPr>
        </p:nvSpPr>
        <p:spPr>
          <a:xfrm>
            <a:off x="457200" y="2565400"/>
            <a:ext cx="8229600" cy="3560763"/>
          </a:xfrm>
        </p:spPr>
        <p:txBody>
          <a:bodyPr/>
          <a:lstStyle/>
          <a:p>
            <a:pPr>
              <a:lnSpc>
                <a:spcPct val="90000"/>
              </a:lnSpc>
            </a:pPr>
            <a:r>
              <a:rPr lang="en-GB" sz="2800"/>
              <a:t>Policy dialogues may have different objectives</a:t>
            </a:r>
          </a:p>
          <a:p>
            <a:pPr>
              <a:lnSpc>
                <a:spcPct val="90000"/>
              </a:lnSpc>
            </a:pPr>
            <a:r>
              <a:rPr lang="en-GB" sz="2800"/>
              <a:t>It is unlikely that there is a single recipe for policy dialogues that is appropriate across different policy briefs and different settings</a:t>
            </a:r>
          </a:p>
          <a:p>
            <a:pPr>
              <a:lnSpc>
                <a:spcPct val="90000"/>
              </a:lnSpc>
            </a:pPr>
            <a:r>
              <a:rPr lang="en-GB" sz="2800"/>
              <a:t>However, a structured approach to deciding on the participants and process can help to ensure that a policy dialogue is appropriately designed to achieve its objectives</a:t>
            </a:r>
            <a:r>
              <a:rPr lang="nb-NO" sz="28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5939">
                                            <p:txEl>
                                              <p:pRg st="0" end="0"/>
                                            </p:txEl>
                                          </p:spTgt>
                                        </p:tgtEl>
                                        <p:attrNameLst>
                                          <p:attrName>style.visibility</p:attrName>
                                        </p:attrNameLst>
                                      </p:cBhvr>
                                      <p:to>
                                        <p:strVal val="visible"/>
                                      </p:to>
                                    </p:set>
                                    <p:anim calcmode="lin" valueType="num">
                                      <p:cBhvr additive="base">
                                        <p:cTn id="7" dur="500" fill="hold"/>
                                        <p:tgtEl>
                                          <p:spTgt spid="2959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59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4" presetClass="emph" presetSubtype="0" fill="hold" grpId="1" nodeType="clickEffect">
                                  <p:stCondLst>
                                    <p:cond delay="0"/>
                                  </p:stCondLst>
                                  <p:childTnLst>
                                    <p:animClr clrSpc="hsl" dir="cw">
                                      <p:cBhvr override="childStyle">
                                        <p:cTn id="12" dur="500" fill="hold"/>
                                        <p:tgtEl>
                                          <p:spTgt spid="295939">
                                            <p:txEl>
                                              <p:pRg st="0" end="0"/>
                                            </p:txEl>
                                          </p:spTgt>
                                        </p:tgtEl>
                                        <p:attrNameLst>
                                          <p:attrName>style.color</p:attrName>
                                        </p:attrNameLst>
                                      </p:cBhvr>
                                      <p:by>
                                        <p:hsl h="0" s="-12549" l="-25098"/>
                                      </p:by>
                                    </p:animClr>
                                    <p:animClr clrSpc="hsl" dir="cw">
                                      <p:cBhvr>
                                        <p:cTn id="13" dur="500" fill="hold"/>
                                        <p:tgtEl>
                                          <p:spTgt spid="295939">
                                            <p:txEl>
                                              <p:pRg st="0" end="0"/>
                                            </p:txEl>
                                          </p:spTgt>
                                        </p:tgtEl>
                                        <p:attrNameLst>
                                          <p:attrName>fillcolor</p:attrName>
                                        </p:attrNameLst>
                                      </p:cBhvr>
                                      <p:by>
                                        <p:hsl h="0" s="-12549" l="-25098"/>
                                      </p:by>
                                    </p:animClr>
                                    <p:animClr clrSpc="hsl" dir="cw">
                                      <p:cBhvr>
                                        <p:cTn id="14" dur="500" fill="hold"/>
                                        <p:tgtEl>
                                          <p:spTgt spid="295939">
                                            <p:txEl>
                                              <p:pRg st="0" end="0"/>
                                            </p:txEl>
                                          </p:spTgt>
                                        </p:tgtEl>
                                        <p:attrNameLst>
                                          <p:attrName>stroke.color</p:attrName>
                                        </p:attrNameLst>
                                      </p:cBhvr>
                                      <p:by>
                                        <p:hsl h="0" s="-12549" l="-25098"/>
                                      </p:by>
                                    </p:animClr>
                                    <p:set>
                                      <p:cBhvr>
                                        <p:cTn id="15" dur="500" fill="hold"/>
                                        <p:tgtEl>
                                          <p:spTgt spid="295939">
                                            <p:txEl>
                                              <p:pRg st="0" end="0"/>
                                            </p:txEl>
                                          </p:spTgt>
                                        </p:tgtEl>
                                        <p:attrNameLst>
                                          <p:attrName>fill.type</p:attrName>
                                        </p:attrNameLst>
                                      </p:cBhvr>
                                      <p:to>
                                        <p:strVal val="solid"/>
                                      </p:to>
                                    </p:set>
                                  </p:childTnLst>
                                </p:cTn>
                              </p:par>
                              <p:par>
                                <p:cTn id="16" presetID="2" presetClass="entr" presetSubtype="4" fill="hold" grpId="0" nodeType="withEffect">
                                  <p:stCondLst>
                                    <p:cond delay="0"/>
                                  </p:stCondLst>
                                  <p:childTnLst>
                                    <p:set>
                                      <p:cBhvr>
                                        <p:cTn id="17" dur="1" fill="hold">
                                          <p:stCondLst>
                                            <p:cond delay="0"/>
                                          </p:stCondLst>
                                        </p:cTn>
                                        <p:tgtEl>
                                          <p:spTgt spid="295939">
                                            <p:txEl>
                                              <p:pRg st="1" end="1"/>
                                            </p:txEl>
                                          </p:spTgt>
                                        </p:tgtEl>
                                        <p:attrNameLst>
                                          <p:attrName>style.visibility</p:attrName>
                                        </p:attrNameLst>
                                      </p:cBhvr>
                                      <p:to>
                                        <p:strVal val="visible"/>
                                      </p:to>
                                    </p:set>
                                    <p:anim calcmode="lin" valueType="num">
                                      <p:cBhvr additive="base">
                                        <p:cTn id="18" dur="500" fill="hold"/>
                                        <p:tgtEl>
                                          <p:spTgt spid="295939">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959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295939">
                                            <p:txEl>
                                              <p:pRg st="2" end="2"/>
                                            </p:txEl>
                                          </p:spTgt>
                                        </p:tgtEl>
                                        <p:attrNameLst>
                                          <p:attrName>style.visibility</p:attrName>
                                        </p:attrNameLst>
                                      </p:cBhvr>
                                      <p:to>
                                        <p:strVal val="visible"/>
                                      </p:to>
                                    </p:set>
                                    <p:anim calcmode="lin" valueType="num">
                                      <p:cBhvr additive="base">
                                        <p:cTn id="24" dur="500" fill="hold"/>
                                        <p:tgtEl>
                                          <p:spTgt spid="295939">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295939">
                                            <p:txEl>
                                              <p:pRg st="2" end="2"/>
                                            </p:txEl>
                                          </p:spTgt>
                                        </p:tgtEl>
                                        <p:attrNameLst>
                                          <p:attrName>ppt_y</p:attrName>
                                        </p:attrNameLst>
                                      </p:cBhvr>
                                      <p:tavLst>
                                        <p:tav tm="0">
                                          <p:val>
                                            <p:strVal val="1+#ppt_h/2"/>
                                          </p:val>
                                        </p:tav>
                                        <p:tav tm="100000">
                                          <p:val>
                                            <p:strVal val="#ppt_y"/>
                                          </p:val>
                                        </p:tav>
                                      </p:tavLst>
                                    </p:anim>
                                  </p:childTnLst>
                                </p:cTn>
                              </p:par>
                              <p:par>
                                <p:cTn id="26" presetID="24" presetClass="emph" presetSubtype="0" fill="hold" grpId="1" nodeType="withEffect">
                                  <p:stCondLst>
                                    <p:cond delay="0"/>
                                  </p:stCondLst>
                                  <p:childTnLst>
                                    <p:animClr clrSpc="hsl" dir="cw">
                                      <p:cBhvr override="childStyle">
                                        <p:cTn id="27" dur="500" fill="hold"/>
                                        <p:tgtEl>
                                          <p:spTgt spid="295939">
                                            <p:txEl>
                                              <p:pRg st="1" end="1"/>
                                            </p:txEl>
                                          </p:spTgt>
                                        </p:tgtEl>
                                        <p:attrNameLst>
                                          <p:attrName>style.color</p:attrName>
                                        </p:attrNameLst>
                                      </p:cBhvr>
                                      <p:by>
                                        <p:hsl h="0" s="-12549" l="-25098"/>
                                      </p:by>
                                    </p:animClr>
                                    <p:animClr clrSpc="hsl" dir="cw">
                                      <p:cBhvr>
                                        <p:cTn id="28" dur="500" fill="hold"/>
                                        <p:tgtEl>
                                          <p:spTgt spid="295939">
                                            <p:txEl>
                                              <p:pRg st="1" end="1"/>
                                            </p:txEl>
                                          </p:spTgt>
                                        </p:tgtEl>
                                        <p:attrNameLst>
                                          <p:attrName>fillcolor</p:attrName>
                                        </p:attrNameLst>
                                      </p:cBhvr>
                                      <p:by>
                                        <p:hsl h="0" s="-12549" l="-25098"/>
                                      </p:by>
                                    </p:animClr>
                                    <p:animClr clrSpc="hsl" dir="cw">
                                      <p:cBhvr>
                                        <p:cTn id="29" dur="500" fill="hold"/>
                                        <p:tgtEl>
                                          <p:spTgt spid="295939">
                                            <p:txEl>
                                              <p:pRg st="1" end="1"/>
                                            </p:txEl>
                                          </p:spTgt>
                                        </p:tgtEl>
                                        <p:attrNameLst>
                                          <p:attrName>stroke.color</p:attrName>
                                        </p:attrNameLst>
                                      </p:cBhvr>
                                      <p:by>
                                        <p:hsl h="0" s="-12549" l="-25098"/>
                                      </p:by>
                                    </p:animClr>
                                    <p:set>
                                      <p:cBhvr>
                                        <p:cTn id="30" dur="500" fill="hold"/>
                                        <p:tgtEl>
                                          <p:spTgt spid="295939">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5939" grpId="0" uiExpand="1" build="p"/>
      <p:bldP spid="295939" grpId="1"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ChangeArrowheads="1"/>
          </p:cNvSpPr>
          <p:nvPr>
            <p:ph type="title"/>
          </p:nvPr>
        </p:nvSpPr>
        <p:spPr>
          <a:xfrm>
            <a:off x="457200" y="476250"/>
            <a:ext cx="8229600" cy="1143000"/>
          </a:xfrm>
        </p:spPr>
        <p:txBody>
          <a:bodyPr/>
          <a:lstStyle/>
          <a:p>
            <a:r>
              <a:rPr lang="en-GB" sz="4000"/>
              <a:t>What are the objectives of the policy dialogue?</a:t>
            </a:r>
            <a:endParaRPr lang="nb-NO" sz="4000"/>
          </a:p>
        </p:txBody>
      </p:sp>
      <p:sp>
        <p:nvSpPr>
          <p:cNvPr id="248835" name="Rectangle 3"/>
          <p:cNvSpPr>
            <a:spLocks noGrp="1" noChangeArrowheads="1"/>
          </p:cNvSpPr>
          <p:nvPr>
            <p:ph type="body" idx="1"/>
          </p:nvPr>
        </p:nvSpPr>
        <p:spPr>
          <a:xfrm>
            <a:off x="457200" y="1916113"/>
            <a:ext cx="8229600" cy="4321175"/>
          </a:xfrm>
        </p:spPr>
        <p:txBody>
          <a:bodyPr/>
          <a:lstStyle/>
          <a:p>
            <a:pPr>
              <a:lnSpc>
                <a:spcPct val="80000"/>
              </a:lnSpc>
            </a:pPr>
            <a:r>
              <a:rPr lang="en-GB" sz="2400"/>
              <a:t>Policy dialogues share a common aim: discussion and careful consideration that will contribute to a well-informed health policy decision</a:t>
            </a:r>
          </a:p>
          <a:p>
            <a:pPr>
              <a:lnSpc>
                <a:spcPct val="80000"/>
              </a:lnSpc>
            </a:pPr>
            <a:r>
              <a:rPr lang="en-GB" sz="2400"/>
              <a:t>However, the specific objectives of a policy dialogue can vary in several ways</a:t>
            </a:r>
          </a:p>
          <a:p>
            <a:pPr lvl="1">
              <a:lnSpc>
                <a:spcPct val="80000"/>
              </a:lnSpc>
            </a:pPr>
            <a:r>
              <a:rPr lang="en-GB" sz="2000"/>
              <a:t>In relationship to the timing of the dialogue and the policy development process</a:t>
            </a:r>
          </a:p>
          <a:p>
            <a:pPr lvl="1">
              <a:lnSpc>
                <a:spcPct val="80000"/>
              </a:lnSpc>
            </a:pPr>
            <a:r>
              <a:rPr lang="en-GB" sz="2000"/>
              <a:t>The importance of different ways in which it can contribute to the development and implementation of a policy that is evidence-informed </a:t>
            </a:r>
          </a:p>
          <a:p>
            <a:pPr lvl="1">
              <a:lnSpc>
                <a:spcPct val="80000"/>
              </a:lnSpc>
            </a:pPr>
            <a:r>
              <a:rPr lang="en-GB" sz="2000"/>
              <a:t>The extent to which the aim of the dialogue is to reach a consensus </a:t>
            </a:r>
          </a:p>
          <a:p>
            <a:pPr lvl="1">
              <a:lnSpc>
                <a:spcPct val="80000"/>
              </a:lnSpc>
            </a:pPr>
            <a:r>
              <a:rPr lang="en-GB" sz="2000"/>
              <a:t>The ways in which the policy dialogue is intended to feed into the policy development process</a:t>
            </a:r>
            <a:endParaRPr lang="nb-NO" sz="2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8835">
                                            <p:txEl>
                                              <p:pRg st="0" end="0"/>
                                            </p:txEl>
                                          </p:spTgt>
                                        </p:tgtEl>
                                        <p:attrNameLst>
                                          <p:attrName>style.visibility</p:attrName>
                                        </p:attrNameLst>
                                      </p:cBhvr>
                                      <p:to>
                                        <p:strVal val="visible"/>
                                      </p:to>
                                    </p:set>
                                    <p:anim calcmode="lin" valueType="num">
                                      <p:cBhvr additive="base">
                                        <p:cTn id="7" dur="500" fill="hold"/>
                                        <p:tgtEl>
                                          <p:spTgt spid="2488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88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48835">
                                            <p:txEl>
                                              <p:pRg st="1" end="1"/>
                                            </p:txEl>
                                          </p:spTgt>
                                        </p:tgtEl>
                                        <p:attrNameLst>
                                          <p:attrName>style.visibility</p:attrName>
                                        </p:attrNameLst>
                                      </p:cBhvr>
                                      <p:to>
                                        <p:strVal val="visible"/>
                                      </p:to>
                                    </p:set>
                                    <p:anim calcmode="lin" valueType="num">
                                      <p:cBhvr additive="base">
                                        <p:cTn id="13" dur="500" fill="hold"/>
                                        <p:tgtEl>
                                          <p:spTgt spid="24883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48835">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48835">
                                            <p:txEl>
                                              <p:pRg st="2" end="2"/>
                                            </p:txEl>
                                          </p:spTgt>
                                        </p:tgtEl>
                                        <p:attrNameLst>
                                          <p:attrName>style.visibility</p:attrName>
                                        </p:attrNameLst>
                                      </p:cBhvr>
                                      <p:to>
                                        <p:strVal val="visible"/>
                                      </p:to>
                                    </p:set>
                                    <p:anim calcmode="lin" valueType="num">
                                      <p:cBhvr additive="base">
                                        <p:cTn id="17" dur="500" fill="hold"/>
                                        <p:tgtEl>
                                          <p:spTgt spid="248835">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48835">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48835">
                                            <p:txEl>
                                              <p:pRg st="3" end="3"/>
                                            </p:txEl>
                                          </p:spTgt>
                                        </p:tgtEl>
                                        <p:attrNameLst>
                                          <p:attrName>style.visibility</p:attrName>
                                        </p:attrNameLst>
                                      </p:cBhvr>
                                      <p:to>
                                        <p:strVal val="visible"/>
                                      </p:to>
                                    </p:set>
                                    <p:anim calcmode="lin" valueType="num">
                                      <p:cBhvr additive="base">
                                        <p:cTn id="21" dur="500" fill="hold"/>
                                        <p:tgtEl>
                                          <p:spTgt spid="248835">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48835">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48835">
                                            <p:txEl>
                                              <p:pRg st="4" end="4"/>
                                            </p:txEl>
                                          </p:spTgt>
                                        </p:tgtEl>
                                        <p:attrNameLst>
                                          <p:attrName>style.visibility</p:attrName>
                                        </p:attrNameLst>
                                      </p:cBhvr>
                                      <p:to>
                                        <p:strVal val="visible"/>
                                      </p:to>
                                    </p:set>
                                    <p:anim calcmode="lin" valueType="num">
                                      <p:cBhvr additive="base">
                                        <p:cTn id="25" dur="500" fill="hold"/>
                                        <p:tgtEl>
                                          <p:spTgt spid="24883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48835">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48835">
                                            <p:txEl>
                                              <p:pRg st="5" end="5"/>
                                            </p:txEl>
                                          </p:spTgt>
                                        </p:tgtEl>
                                        <p:attrNameLst>
                                          <p:attrName>style.visibility</p:attrName>
                                        </p:attrNameLst>
                                      </p:cBhvr>
                                      <p:to>
                                        <p:strVal val="visible"/>
                                      </p:to>
                                    </p:set>
                                    <p:anim calcmode="lin" valueType="num">
                                      <p:cBhvr additive="base">
                                        <p:cTn id="29" dur="500" fill="hold"/>
                                        <p:tgtEl>
                                          <p:spTgt spid="248835">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48835">
                                            <p:txEl>
                                              <p:pRg st="5" end="5"/>
                                            </p:txEl>
                                          </p:spTgt>
                                        </p:tgtEl>
                                        <p:attrNameLst>
                                          <p:attrName>ppt_y</p:attrName>
                                        </p:attrNameLst>
                                      </p:cBhvr>
                                      <p:tavLst>
                                        <p:tav tm="0">
                                          <p:val>
                                            <p:strVal val="1+#ppt_h/2"/>
                                          </p:val>
                                        </p:tav>
                                        <p:tav tm="100000">
                                          <p:val>
                                            <p:strVal val="#ppt_y"/>
                                          </p:val>
                                        </p:tav>
                                      </p:tavLst>
                                    </p:anim>
                                  </p:childTnLst>
                                </p:cTn>
                              </p:par>
                              <p:par>
                                <p:cTn id="31" presetID="24" presetClass="emph" presetSubtype="0" fill="hold" grpId="1" nodeType="withEffect">
                                  <p:stCondLst>
                                    <p:cond delay="0"/>
                                  </p:stCondLst>
                                  <p:childTnLst>
                                    <p:animClr clrSpc="hsl" dir="cw">
                                      <p:cBhvr override="childStyle">
                                        <p:cTn id="32" dur="500" fill="hold"/>
                                        <p:tgtEl>
                                          <p:spTgt spid="248835">
                                            <p:txEl>
                                              <p:pRg st="0" end="0"/>
                                            </p:txEl>
                                          </p:spTgt>
                                        </p:tgtEl>
                                        <p:attrNameLst>
                                          <p:attrName>style.color</p:attrName>
                                        </p:attrNameLst>
                                      </p:cBhvr>
                                      <p:by>
                                        <p:hsl h="0" s="-12549" l="-25098"/>
                                      </p:by>
                                    </p:animClr>
                                    <p:animClr clrSpc="hsl" dir="cw">
                                      <p:cBhvr>
                                        <p:cTn id="33" dur="500" fill="hold"/>
                                        <p:tgtEl>
                                          <p:spTgt spid="248835">
                                            <p:txEl>
                                              <p:pRg st="0" end="0"/>
                                            </p:txEl>
                                          </p:spTgt>
                                        </p:tgtEl>
                                        <p:attrNameLst>
                                          <p:attrName>fillcolor</p:attrName>
                                        </p:attrNameLst>
                                      </p:cBhvr>
                                      <p:by>
                                        <p:hsl h="0" s="-12549" l="-25098"/>
                                      </p:by>
                                    </p:animClr>
                                    <p:animClr clrSpc="hsl" dir="cw">
                                      <p:cBhvr>
                                        <p:cTn id="34" dur="500" fill="hold"/>
                                        <p:tgtEl>
                                          <p:spTgt spid="248835">
                                            <p:txEl>
                                              <p:pRg st="0" end="0"/>
                                            </p:txEl>
                                          </p:spTgt>
                                        </p:tgtEl>
                                        <p:attrNameLst>
                                          <p:attrName>stroke.color</p:attrName>
                                        </p:attrNameLst>
                                      </p:cBhvr>
                                      <p:by>
                                        <p:hsl h="0" s="-12549" l="-25098"/>
                                      </p:by>
                                    </p:animClr>
                                    <p:set>
                                      <p:cBhvr>
                                        <p:cTn id="35" dur="500" fill="hold"/>
                                        <p:tgtEl>
                                          <p:spTgt spid="248835">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8835" grpId="0" uiExpand="1" build="p"/>
      <p:bldP spid="248835" grpId="1"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ChangeArrowheads="1"/>
          </p:cNvSpPr>
          <p:nvPr>
            <p:ph type="title"/>
          </p:nvPr>
        </p:nvSpPr>
        <p:spPr/>
        <p:txBody>
          <a:bodyPr/>
          <a:lstStyle/>
          <a:p>
            <a:r>
              <a:rPr lang="en-US" sz="3200"/>
              <a:t>What is the timing of the dialogue and the policy development process?</a:t>
            </a:r>
            <a:endParaRPr lang="nb-NO" sz="3200"/>
          </a:p>
        </p:txBody>
      </p:sp>
      <p:sp>
        <p:nvSpPr>
          <p:cNvPr id="296963" name="Rectangle 3"/>
          <p:cNvSpPr>
            <a:spLocks noGrp="1" noChangeArrowheads="1"/>
          </p:cNvSpPr>
          <p:nvPr>
            <p:ph type="body" idx="1"/>
          </p:nvPr>
        </p:nvSpPr>
        <p:spPr/>
        <p:txBody>
          <a:bodyPr/>
          <a:lstStyle/>
          <a:p>
            <a:pPr>
              <a:lnSpc>
                <a:spcPct val="90000"/>
              </a:lnSpc>
              <a:buFontTx/>
              <a:buNone/>
            </a:pPr>
            <a:r>
              <a:rPr lang="en-GB" sz="2400"/>
              <a:t>Policy dialogues may occur at different times in relationship to the policy development process</a:t>
            </a:r>
          </a:p>
          <a:p>
            <a:pPr>
              <a:lnSpc>
                <a:spcPct val="90000"/>
              </a:lnSpc>
            </a:pPr>
            <a:r>
              <a:rPr lang="en-GB" sz="2400"/>
              <a:t>They can occur early in the process</a:t>
            </a:r>
          </a:p>
          <a:p>
            <a:pPr lvl="1">
              <a:lnSpc>
                <a:spcPct val="90000"/>
              </a:lnSpc>
            </a:pPr>
            <a:r>
              <a:rPr lang="en-GB" sz="2000"/>
              <a:t>The objectives may focus primarily on clarifying and framing the problem and identifying viable solutions</a:t>
            </a:r>
          </a:p>
          <a:p>
            <a:pPr lvl="1">
              <a:lnSpc>
                <a:spcPct val="90000"/>
              </a:lnSpc>
            </a:pPr>
            <a:r>
              <a:rPr lang="en-GB" sz="2000"/>
              <a:t>And less on the descriptions of options and their implementation</a:t>
            </a:r>
          </a:p>
          <a:p>
            <a:pPr>
              <a:lnSpc>
                <a:spcPct val="90000"/>
              </a:lnSpc>
            </a:pPr>
            <a:r>
              <a:rPr lang="en-GB" sz="2400"/>
              <a:t>They can occur later in the process after the problem and options have been clarified and agreed</a:t>
            </a:r>
          </a:p>
          <a:p>
            <a:pPr lvl="1">
              <a:lnSpc>
                <a:spcPct val="90000"/>
              </a:lnSpc>
            </a:pPr>
            <a:r>
              <a:rPr lang="en-GB" sz="2000"/>
              <a:t>The focus would likely be primarily on the advantages and disadvantages of the options and implementation strategies that are being considered</a:t>
            </a:r>
          </a:p>
          <a:p>
            <a:pPr lvl="1">
              <a:lnSpc>
                <a:spcPct val="90000"/>
              </a:lnSpc>
            </a:pPr>
            <a:r>
              <a:rPr lang="en-GB" sz="2000"/>
              <a:t>And less on the problem description and identification of viable options</a:t>
            </a:r>
            <a:r>
              <a:rPr lang="nb-NO" sz="2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6963">
                                            <p:txEl>
                                              <p:pRg st="1" end="1"/>
                                            </p:txEl>
                                          </p:spTgt>
                                        </p:tgtEl>
                                        <p:attrNameLst>
                                          <p:attrName>style.visibility</p:attrName>
                                        </p:attrNameLst>
                                      </p:cBhvr>
                                      <p:to>
                                        <p:strVal val="visible"/>
                                      </p:to>
                                    </p:set>
                                    <p:anim calcmode="lin" valueType="num">
                                      <p:cBhvr additive="base">
                                        <p:cTn id="7" dur="500" fill="hold"/>
                                        <p:tgtEl>
                                          <p:spTgt spid="29696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696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96963">
                                            <p:txEl>
                                              <p:pRg st="2" end="2"/>
                                            </p:txEl>
                                          </p:spTgt>
                                        </p:tgtEl>
                                        <p:attrNameLst>
                                          <p:attrName>style.visibility</p:attrName>
                                        </p:attrNameLst>
                                      </p:cBhvr>
                                      <p:to>
                                        <p:strVal val="visible"/>
                                      </p:to>
                                    </p:set>
                                    <p:anim calcmode="lin" valueType="num">
                                      <p:cBhvr additive="base">
                                        <p:cTn id="11" dur="500" fill="hold"/>
                                        <p:tgtEl>
                                          <p:spTgt spid="29696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9696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96963">
                                            <p:txEl>
                                              <p:pRg st="3" end="3"/>
                                            </p:txEl>
                                          </p:spTgt>
                                        </p:tgtEl>
                                        <p:attrNameLst>
                                          <p:attrName>style.visibility</p:attrName>
                                        </p:attrNameLst>
                                      </p:cBhvr>
                                      <p:to>
                                        <p:strVal val="visible"/>
                                      </p:to>
                                    </p:set>
                                    <p:anim calcmode="lin" valueType="num">
                                      <p:cBhvr additive="base">
                                        <p:cTn id="15" dur="500" fill="hold"/>
                                        <p:tgtEl>
                                          <p:spTgt spid="29696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9696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96963">
                                            <p:txEl>
                                              <p:pRg st="4" end="4"/>
                                            </p:txEl>
                                          </p:spTgt>
                                        </p:tgtEl>
                                        <p:attrNameLst>
                                          <p:attrName>style.visibility</p:attrName>
                                        </p:attrNameLst>
                                      </p:cBhvr>
                                      <p:to>
                                        <p:strVal val="visible"/>
                                      </p:to>
                                    </p:set>
                                    <p:anim calcmode="lin" valueType="num">
                                      <p:cBhvr additive="base">
                                        <p:cTn id="21" dur="500" fill="hold"/>
                                        <p:tgtEl>
                                          <p:spTgt spid="29696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9696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96963">
                                            <p:txEl>
                                              <p:pRg st="5" end="5"/>
                                            </p:txEl>
                                          </p:spTgt>
                                        </p:tgtEl>
                                        <p:attrNameLst>
                                          <p:attrName>style.visibility</p:attrName>
                                        </p:attrNameLst>
                                      </p:cBhvr>
                                      <p:to>
                                        <p:strVal val="visible"/>
                                      </p:to>
                                    </p:set>
                                    <p:anim calcmode="lin" valueType="num">
                                      <p:cBhvr additive="base">
                                        <p:cTn id="25" dur="500" fill="hold"/>
                                        <p:tgtEl>
                                          <p:spTgt spid="29696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9696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96963">
                                            <p:txEl>
                                              <p:pRg st="6" end="6"/>
                                            </p:txEl>
                                          </p:spTgt>
                                        </p:tgtEl>
                                        <p:attrNameLst>
                                          <p:attrName>style.visibility</p:attrName>
                                        </p:attrNameLst>
                                      </p:cBhvr>
                                      <p:to>
                                        <p:strVal val="visible"/>
                                      </p:to>
                                    </p:set>
                                    <p:anim calcmode="lin" valueType="num">
                                      <p:cBhvr additive="base">
                                        <p:cTn id="29" dur="500" fill="hold"/>
                                        <p:tgtEl>
                                          <p:spTgt spid="29696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96963">
                                            <p:txEl>
                                              <p:pRg st="6" end="6"/>
                                            </p:txEl>
                                          </p:spTgt>
                                        </p:tgtEl>
                                        <p:attrNameLst>
                                          <p:attrName>ppt_y</p:attrName>
                                        </p:attrNameLst>
                                      </p:cBhvr>
                                      <p:tavLst>
                                        <p:tav tm="0">
                                          <p:val>
                                            <p:strVal val="1+#ppt_h/2"/>
                                          </p:val>
                                        </p:tav>
                                        <p:tav tm="100000">
                                          <p:val>
                                            <p:strVal val="#ppt_y"/>
                                          </p:val>
                                        </p:tav>
                                      </p:tavLst>
                                    </p:anim>
                                  </p:childTnLst>
                                </p:cTn>
                              </p:par>
                              <p:par>
                                <p:cTn id="31" presetID="24" presetClass="emph" presetSubtype="0" fill="hold" grpId="1" nodeType="withEffect">
                                  <p:stCondLst>
                                    <p:cond delay="0"/>
                                  </p:stCondLst>
                                  <p:childTnLst>
                                    <p:animClr clrSpc="hsl" dir="cw">
                                      <p:cBhvr override="childStyle">
                                        <p:cTn id="32" dur="500" fill="hold"/>
                                        <p:tgtEl>
                                          <p:spTgt spid="296963">
                                            <p:txEl>
                                              <p:pRg st="1" end="1"/>
                                            </p:txEl>
                                          </p:spTgt>
                                        </p:tgtEl>
                                        <p:attrNameLst>
                                          <p:attrName>style.color</p:attrName>
                                        </p:attrNameLst>
                                      </p:cBhvr>
                                      <p:by>
                                        <p:hsl h="0" s="-12549" l="-25098"/>
                                      </p:by>
                                    </p:animClr>
                                    <p:animClr clrSpc="hsl" dir="cw">
                                      <p:cBhvr>
                                        <p:cTn id="33" dur="500" fill="hold"/>
                                        <p:tgtEl>
                                          <p:spTgt spid="296963">
                                            <p:txEl>
                                              <p:pRg st="1" end="1"/>
                                            </p:txEl>
                                          </p:spTgt>
                                        </p:tgtEl>
                                        <p:attrNameLst>
                                          <p:attrName>fillcolor</p:attrName>
                                        </p:attrNameLst>
                                      </p:cBhvr>
                                      <p:by>
                                        <p:hsl h="0" s="-12549" l="-25098"/>
                                      </p:by>
                                    </p:animClr>
                                    <p:animClr clrSpc="hsl" dir="cw">
                                      <p:cBhvr>
                                        <p:cTn id="34" dur="500" fill="hold"/>
                                        <p:tgtEl>
                                          <p:spTgt spid="296963">
                                            <p:txEl>
                                              <p:pRg st="1" end="1"/>
                                            </p:txEl>
                                          </p:spTgt>
                                        </p:tgtEl>
                                        <p:attrNameLst>
                                          <p:attrName>stroke.color</p:attrName>
                                        </p:attrNameLst>
                                      </p:cBhvr>
                                      <p:by>
                                        <p:hsl h="0" s="-12549" l="-25098"/>
                                      </p:by>
                                    </p:animClr>
                                    <p:set>
                                      <p:cBhvr>
                                        <p:cTn id="35" dur="500" fill="hold"/>
                                        <p:tgtEl>
                                          <p:spTgt spid="296963">
                                            <p:txEl>
                                              <p:pRg st="1" end="1"/>
                                            </p:txEl>
                                          </p:spTgt>
                                        </p:tgtEl>
                                        <p:attrNameLst>
                                          <p:attrName>fill.type</p:attrName>
                                        </p:attrNameLst>
                                      </p:cBhvr>
                                      <p:to>
                                        <p:strVal val="solid"/>
                                      </p:to>
                                    </p:set>
                                  </p:childTnLst>
                                </p:cTn>
                              </p:par>
                              <p:par>
                                <p:cTn id="36" presetID="24" presetClass="emph" presetSubtype="0" fill="hold" grpId="1" nodeType="withEffect">
                                  <p:stCondLst>
                                    <p:cond delay="0"/>
                                  </p:stCondLst>
                                  <p:childTnLst>
                                    <p:animClr clrSpc="hsl" dir="cw">
                                      <p:cBhvr override="childStyle">
                                        <p:cTn id="37" dur="500" fill="hold"/>
                                        <p:tgtEl>
                                          <p:spTgt spid="296963">
                                            <p:txEl>
                                              <p:pRg st="2" end="2"/>
                                            </p:txEl>
                                          </p:spTgt>
                                        </p:tgtEl>
                                        <p:attrNameLst>
                                          <p:attrName>style.color</p:attrName>
                                        </p:attrNameLst>
                                      </p:cBhvr>
                                      <p:by>
                                        <p:hsl h="0" s="-12549" l="-25098"/>
                                      </p:by>
                                    </p:animClr>
                                    <p:animClr clrSpc="hsl" dir="cw">
                                      <p:cBhvr>
                                        <p:cTn id="38" dur="500" fill="hold"/>
                                        <p:tgtEl>
                                          <p:spTgt spid="296963">
                                            <p:txEl>
                                              <p:pRg st="2" end="2"/>
                                            </p:txEl>
                                          </p:spTgt>
                                        </p:tgtEl>
                                        <p:attrNameLst>
                                          <p:attrName>fillcolor</p:attrName>
                                        </p:attrNameLst>
                                      </p:cBhvr>
                                      <p:by>
                                        <p:hsl h="0" s="-12549" l="-25098"/>
                                      </p:by>
                                    </p:animClr>
                                    <p:animClr clrSpc="hsl" dir="cw">
                                      <p:cBhvr>
                                        <p:cTn id="39" dur="500" fill="hold"/>
                                        <p:tgtEl>
                                          <p:spTgt spid="296963">
                                            <p:txEl>
                                              <p:pRg st="2" end="2"/>
                                            </p:txEl>
                                          </p:spTgt>
                                        </p:tgtEl>
                                        <p:attrNameLst>
                                          <p:attrName>stroke.color</p:attrName>
                                        </p:attrNameLst>
                                      </p:cBhvr>
                                      <p:by>
                                        <p:hsl h="0" s="-12549" l="-25098"/>
                                      </p:by>
                                    </p:animClr>
                                    <p:set>
                                      <p:cBhvr>
                                        <p:cTn id="40" dur="500" fill="hold"/>
                                        <p:tgtEl>
                                          <p:spTgt spid="296963">
                                            <p:txEl>
                                              <p:pRg st="2" end="2"/>
                                            </p:txEl>
                                          </p:spTgt>
                                        </p:tgtEl>
                                        <p:attrNameLst>
                                          <p:attrName>fill.type</p:attrName>
                                        </p:attrNameLst>
                                      </p:cBhvr>
                                      <p:to>
                                        <p:strVal val="solid"/>
                                      </p:to>
                                    </p:set>
                                  </p:childTnLst>
                                </p:cTn>
                              </p:par>
                              <p:par>
                                <p:cTn id="41" presetID="24" presetClass="emph" presetSubtype="0" fill="hold" grpId="1" nodeType="withEffect">
                                  <p:stCondLst>
                                    <p:cond delay="0"/>
                                  </p:stCondLst>
                                  <p:childTnLst>
                                    <p:animClr clrSpc="hsl" dir="cw">
                                      <p:cBhvr override="childStyle">
                                        <p:cTn id="42" dur="500" fill="hold"/>
                                        <p:tgtEl>
                                          <p:spTgt spid="296963">
                                            <p:txEl>
                                              <p:pRg st="3" end="3"/>
                                            </p:txEl>
                                          </p:spTgt>
                                        </p:tgtEl>
                                        <p:attrNameLst>
                                          <p:attrName>style.color</p:attrName>
                                        </p:attrNameLst>
                                      </p:cBhvr>
                                      <p:by>
                                        <p:hsl h="0" s="-12549" l="-25098"/>
                                      </p:by>
                                    </p:animClr>
                                    <p:animClr clrSpc="hsl" dir="cw">
                                      <p:cBhvr>
                                        <p:cTn id="43" dur="500" fill="hold"/>
                                        <p:tgtEl>
                                          <p:spTgt spid="296963">
                                            <p:txEl>
                                              <p:pRg st="3" end="3"/>
                                            </p:txEl>
                                          </p:spTgt>
                                        </p:tgtEl>
                                        <p:attrNameLst>
                                          <p:attrName>fillcolor</p:attrName>
                                        </p:attrNameLst>
                                      </p:cBhvr>
                                      <p:by>
                                        <p:hsl h="0" s="-12549" l="-25098"/>
                                      </p:by>
                                    </p:animClr>
                                    <p:animClr clrSpc="hsl" dir="cw">
                                      <p:cBhvr>
                                        <p:cTn id="44" dur="500" fill="hold"/>
                                        <p:tgtEl>
                                          <p:spTgt spid="296963">
                                            <p:txEl>
                                              <p:pRg st="3" end="3"/>
                                            </p:txEl>
                                          </p:spTgt>
                                        </p:tgtEl>
                                        <p:attrNameLst>
                                          <p:attrName>stroke.color</p:attrName>
                                        </p:attrNameLst>
                                      </p:cBhvr>
                                      <p:by>
                                        <p:hsl h="0" s="-12549" l="-25098"/>
                                      </p:by>
                                    </p:animClr>
                                    <p:set>
                                      <p:cBhvr>
                                        <p:cTn id="45" dur="500" fill="hold"/>
                                        <p:tgtEl>
                                          <p:spTgt spid="296963">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63" grpId="0" uiExpand="1" build="p"/>
      <p:bldP spid="296963" grpId="1" uiExpand="1" build="p"/>
    </p:bldLst>
  </p:timing>
</p:sld>
</file>

<file path=ppt/theme/theme1.xml><?xml version="1.0" encoding="utf-8"?>
<a:theme xmlns:a="http://schemas.openxmlformats.org/drawingml/2006/main" name="SURE">
  <a:themeElements>
    <a:clrScheme name="SUR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fontScheme name="SUR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R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R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R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R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R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R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R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R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R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R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R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R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SURE</Template>
  <TotalTime>5036</TotalTime>
  <Words>4559</Words>
  <Application>Microsoft Office PowerPoint</Application>
  <PresentationFormat>On-screen Show (4:3)</PresentationFormat>
  <Paragraphs>354</Paragraphs>
  <Slides>63</Slides>
  <Notes>0</Notes>
  <HiddenSlides>0</HiddenSlides>
  <MMClips>0</MMClips>
  <ScaleCrop>false</ScaleCrop>
  <HeadingPairs>
    <vt:vector size="4" baseType="variant">
      <vt:variant>
        <vt:lpstr>Theme</vt:lpstr>
      </vt:variant>
      <vt:variant>
        <vt:i4>1</vt:i4>
      </vt:variant>
      <vt:variant>
        <vt:lpstr>Slide Titles</vt:lpstr>
      </vt:variant>
      <vt:variant>
        <vt:i4>63</vt:i4>
      </vt:variant>
    </vt:vector>
  </HeadingPairs>
  <TitlesOfParts>
    <vt:vector size="64" baseType="lpstr">
      <vt:lpstr>SURE</vt:lpstr>
      <vt:lpstr>Organising and running policy dialogues</vt:lpstr>
      <vt:lpstr>Formal discussion and careful consideration before deciding (deliberation) is generally desirable for health policy decisions</vt:lpstr>
      <vt:lpstr>Policy dialogue</vt:lpstr>
      <vt:lpstr>Health policy decisions require a great deal of judgement </vt:lpstr>
      <vt:lpstr>Most judgements must be made by those preparing a policy brief and should be open to discussion by those using the policy brief</vt:lpstr>
      <vt:lpstr>The judgements that need to be made are complex</vt:lpstr>
      <vt:lpstr>Little is known about the optimal mix of participants in a policy dialogue or how best to structure the discussion to ensure that the objectives of the dialogue are achieved</vt:lpstr>
      <vt:lpstr>What are the objectives of the policy dialogue?</vt:lpstr>
      <vt:lpstr>What is the timing of the dialogue and the policy development process?</vt:lpstr>
      <vt:lpstr>The timing of the policy development process may also vary</vt:lpstr>
      <vt:lpstr>What are the most important ways in which the policy dialogue can contribute to the development and implementation of an evidence-informed policy? </vt:lpstr>
      <vt:lpstr>Possible objectives Adding to the value of the policy brief</vt:lpstr>
      <vt:lpstr>Possible objectives Clarifying the problem and solutions, and developing a shared understanding </vt:lpstr>
      <vt:lpstr>Possible objectives Contributing to developing and implementing effective policies</vt:lpstr>
      <vt:lpstr>Possible objectives Contributing to good governance and democracy</vt:lpstr>
      <vt:lpstr>How is the policy dialogue intended to feed into the policy development process?</vt:lpstr>
      <vt:lpstr>To what extent is it feasible and desirable to achieve a consensus?</vt:lpstr>
      <vt:lpstr>How will you know if the policy dialogue has achieved its objectives?</vt:lpstr>
      <vt:lpstr>Questions or comments about the objectives of policy dialogues?</vt:lpstr>
      <vt:lpstr>Who will participate in the dialogue?</vt:lpstr>
      <vt:lpstr>A policy dialogue should include people with relevant expertise and perspectives</vt:lpstr>
      <vt:lpstr>Stakeholder mapping </vt:lpstr>
      <vt:lpstr>Mapping the range of expertise that is desirable</vt:lpstr>
      <vt:lpstr>Mapping different factors that need to be understood</vt:lpstr>
      <vt:lpstr>A list of individuals representing relevant stakeholders with relevant types of expertise and understanding can then be generated</vt:lpstr>
      <vt:lpstr>Examples of criteria that can be used to select participants</vt:lpstr>
      <vt:lpstr>It may be helpful to ask for several nominations from each stakeholder group so the most appropriate people can be selected</vt:lpstr>
      <vt:lpstr>How many participants?</vt:lpstr>
      <vt:lpstr>Another way of increasing participation while limiting the number of people at the dialogue</vt:lpstr>
      <vt:lpstr>Once key individuals have been identified, care should be taken to ensure that they are interested and able to participate</vt:lpstr>
      <vt:lpstr>The invitation should be brief and compelling</vt:lpstr>
      <vt:lpstr>Questions or comments about participants in a policy dialogue?</vt:lpstr>
      <vt:lpstr>How will the dialogue be organised?</vt:lpstr>
      <vt:lpstr>Face-to-face meetings are best suited to achieving the objectives of most policy dialogues</vt:lpstr>
      <vt:lpstr>Various degrees of structuring are possible</vt:lpstr>
      <vt:lpstr>The policy brief should be circulated far enough in advance of the dialogue that participants have time to read it and reflect</vt:lpstr>
      <vt:lpstr>Assuming that the policy brief has been read in advance of the meeting and letting participants know that this is expected</vt:lpstr>
      <vt:lpstr>Care should be taken not to overwhelm participants with information</vt:lpstr>
      <vt:lpstr>The agenda</vt:lpstr>
      <vt:lpstr>The agenda should include deliberation about the problem, each option for addressing the problem, implementation considerations, and next steps</vt:lpstr>
      <vt:lpstr>Length of a policy dialogue</vt:lpstr>
      <vt:lpstr>Chair or facilitator</vt:lpstr>
      <vt:lpstr>Chair or facilitator</vt:lpstr>
      <vt:lpstr>Open versus closed dialogues</vt:lpstr>
      <vt:lpstr>Practical arrangements</vt:lpstr>
      <vt:lpstr>Questions or comments about organising a policy dialogue?</vt:lpstr>
      <vt:lpstr>What needs to be done following the policy dialogue?</vt:lpstr>
      <vt:lpstr>Report</vt:lpstr>
      <vt:lpstr>A more detailed report may be desirable</vt:lpstr>
      <vt:lpstr>Suggestions for preparing a report of a policy dialogue</vt:lpstr>
      <vt:lpstr>Suggestions for preparing a report of a policy dialogue</vt:lpstr>
      <vt:lpstr>Template for a policy dialogue report</vt:lpstr>
      <vt:lpstr>Template for a policy dialogue report</vt:lpstr>
      <vt:lpstr>Template for a policy dialogue report</vt:lpstr>
      <vt:lpstr>Dissemination of the policy brief</vt:lpstr>
      <vt:lpstr>Further consultation with stakeholders or another policy dialogue may be warranted</vt:lpstr>
      <vt:lpstr>Next steps and evaluation</vt:lpstr>
      <vt:lpstr>Questions or comments?</vt:lpstr>
      <vt:lpstr>A framework for going from evidence to health system decisions</vt:lpstr>
      <vt:lpstr>Slide 60</vt:lpstr>
      <vt:lpstr>A framework for going from evidence to health system decisions</vt:lpstr>
      <vt:lpstr>A framework for going from evidence to health system decisions</vt:lpstr>
      <vt:lpstr>Questions or comments?</vt:lpstr>
    </vt:vector>
  </TitlesOfParts>
  <Company>Kunnskapssenteret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Summarising findings about the likely impacts of options</dc:title>
  <dc:creator>K</dc:creator>
  <cp:lastModifiedBy>jenny</cp:lastModifiedBy>
  <cp:revision>117</cp:revision>
  <dcterms:created xsi:type="dcterms:W3CDTF">2010-04-29T14:40:34Z</dcterms:created>
  <dcterms:modified xsi:type="dcterms:W3CDTF">2012-01-02T09:35:59Z</dcterms:modified>
</cp:coreProperties>
</file>